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0" r:id="rId8"/>
    <p:sldId id="259" r:id="rId9"/>
    <p:sldId id="261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Book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Book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2800" noProof="1"/>
              <a:t>Permut</a:t>
            </a:r>
            <a:r>
              <a:rPr lang="ro-RO" sz="2800" dirty="0"/>
              <a:t>ă</a:t>
            </a:r>
            <a:r>
              <a:rPr lang="ro-RO" sz="2800" noProof="1"/>
              <a:t>ri</a:t>
            </a:r>
            <a:r>
              <a:rPr lang="en-GB" sz="2800" baseline="0" dirty="0"/>
              <a:t> ale </a:t>
            </a:r>
            <a:r>
              <a:rPr lang="en-GB" sz="2800" baseline="0" noProof="1"/>
              <a:t>mul</a:t>
            </a:r>
            <a:r>
              <a:rPr lang="ro-RO" sz="2800" baseline="0" dirty="0"/>
              <a:t>ț</a:t>
            </a:r>
            <a:r>
              <a:rPr lang="en-GB" sz="2800" baseline="0" noProof="1"/>
              <a:t>imii</a:t>
            </a:r>
            <a:r>
              <a:rPr lang="en-GB" sz="2800" baseline="0" dirty="0"/>
              <a:t> {1, ... , </a:t>
            </a:r>
            <a:r>
              <a:rPr lang="ro-RO" sz="2800" baseline="0" dirty="0"/>
              <a:t>N</a:t>
            </a:r>
            <a:r>
              <a:rPr lang="en-GB" sz="2800" baseline="0" dirty="0"/>
              <a:t>}</a:t>
            </a:r>
            <a:endParaRPr lang="en-GB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894110892388446E-2"/>
          <c:y val="9.0358559346748343E-2"/>
          <c:w val="0.89388664698162745"/>
          <c:h val="0.73095100612423447"/>
        </c:manualLayout>
      </c:layout>
      <c:lineChart>
        <c:grouping val="standar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MergeSort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Sheet1!$B$12:$I$12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Sheet1!$B$13:$I$13</c:f>
              <c:numCache>
                <c:formatCode>0.0000</c:formatCode>
                <c:ptCount val="8"/>
                <c:pt idx="0">
                  <c:v>0</c:v>
                </c:pt>
                <c:pt idx="1">
                  <c:v>2E-3</c:v>
                </c:pt>
                <c:pt idx="2">
                  <c:v>0.02</c:v>
                </c:pt>
                <c:pt idx="3">
                  <c:v>0.21590000000000001</c:v>
                </c:pt>
                <c:pt idx="4">
                  <c:v>1.9079999999999999</c:v>
                </c:pt>
                <c:pt idx="5">
                  <c:v>21.445499999999999</c:v>
                </c:pt>
                <c:pt idx="6">
                  <c:v>211.99</c:v>
                </c:pt>
                <c:pt idx="7">
                  <c:v>2107.7600000000002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C8-43AF-8509-B1938AA3852D}"/>
            </c:ext>
          </c:extLst>
        </c:ser>
        <c:ser>
          <c:idx val="1"/>
          <c:order val="1"/>
          <c:tx>
            <c:strRef>
              <c:f>Sheet1!$A$14</c:f>
              <c:strCache>
                <c:ptCount val="1"/>
                <c:pt idx="0">
                  <c:v>QuickSort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Sheet1!$B$12:$I$12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Sheet1!$B$14:$I$14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2E-3</c:v>
                </c:pt>
                <c:pt idx="4">
                  <c:v>2.9899999999999999E-2</c:v>
                </c:pt>
                <c:pt idx="5">
                  <c:v>0.33900000000000002</c:v>
                </c:pt>
                <c:pt idx="6">
                  <c:v>4.3121</c:v>
                </c:pt>
                <c:pt idx="7">
                  <c:v>49.753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C8-43AF-8509-B1938AA3852D}"/>
            </c:ext>
          </c:extLst>
        </c:ser>
        <c:ser>
          <c:idx val="2"/>
          <c:order val="2"/>
          <c:tx>
            <c:strRef>
              <c:f>Sheet1!$A$15</c:f>
              <c:strCache>
                <c:ptCount val="1"/>
                <c:pt idx="0">
                  <c:v>RadixSort 2^16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Sheet1!$B$12:$I$12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Sheet1!$B$15:$I$15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2E-3</c:v>
                </c:pt>
                <c:pt idx="5">
                  <c:v>2.8000000000000001E-2</c:v>
                </c:pt>
                <c:pt idx="6">
                  <c:v>0.40600000000000003</c:v>
                </c:pt>
                <c:pt idx="7">
                  <c:v>4.6109999999999998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C8-43AF-8509-B1938AA3852D}"/>
            </c:ext>
          </c:extLst>
        </c:ser>
        <c:ser>
          <c:idx val="3"/>
          <c:order val="3"/>
          <c:tx>
            <c:strRef>
              <c:f>Sheet1!$A$16</c:f>
              <c:strCache>
                <c:ptCount val="1"/>
                <c:pt idx="0">
                  <c:v>RadixSort 2^10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Sheet1!$B$12:$I$12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Sheet1!$B$16:$I$16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3.8999999999999998E-3</c:v>
                </c:pt>
                <c:pt idx="5">
                  <c:v>4.9200000000000001E-2</c:v>
                </c:pt>
                <c:pt idx="6">
                  <c:v>0.503</c:v>
                </c:pt>
                <c:pt idx="7">
                  <c:v>5.6139999999999999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5C8-43AF-8509-B1938AA3852D}"/>
            </c:ext>
          </c:extLst>
        </c:ser>
        <c:ser>
          <c:idx val="4"/>
          <c:order val="4"/>
          <c:tx>
            <c:strRef>
              <c:f>Sheet1!$A$17</c:f>
              <c:strCache>
                <c:ptCount val="1"/>
                <c:pt idx="0">
                  <c:v>RadixSort 2^8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Sheet1!$B$12:$I$12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Sheet1!$B$17:$I$17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3.8999999999999998E-3</c:v>
                </c:pt>
                <c:pt idx="5">
                  <c:v>4.4900000000000002E-2</c:v>
                </c:pt>
                <c:pt idx="6">
                  <c:v>0.52190000000000003</c:v>
                </c:pt>
                <c:pt idx="7">
                  <c:v>5.1607000000000003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5C8-43AF-8509-B1938AA3852D}"/>
            </c:ext>
          </c:extLst>
        </c:ser>
        <c:ser>
          <c:idx val="5"/>
          <c:order val="5"/>
          <c:tx>
            <c:strRef>
              <c:f>Sheet1!$A$18</c:f>
              <c:strCache>
                <c:ptCount val="1"/>
                <c:pt idx="0">
                  <c:v>RadixSort 10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Sheet1!$B$12:$I$12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Sheet1!$B$18:$I$18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7.9000000000000008E-3</c:v>
                </c:pt>
                <c:pt idx="5">
                  <c:v>0.1119</c:v>
                </c:pt>
                <c:pt idx="6">
                  <c:v>1.2676000000000001</c:v>
                </c:pt>
                <c:pt idx="7">
                  <c:v>19.519100000000002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5C8-43AF-8509-B1938AA3852D}"/>
            </c:ext>
          </c:extLst>
        </c:ser>
        <c:ser>
          <c:idx val="6"/>
          <c:order val="6"/>
          <c:tx>
            <c:strRef>
              <c:f>Sheet1!$A$19</c:f>
              <c:strCache>
                <c:ptCount val="1"/>
                <c:pt idx="0">
                  <c:v>ShellSort</c:v>
                </c:pt>
              </c:strCache>
            </c:strRef>
          </c:tx>
          <c:spPr>
            <a:ln w="22225" cap="rnd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Sheet1!$B$12:$I$12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Sheet1!$B$19:$I$19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1.9E-3</c:v>
                </c:pt>
                <c:pt idx="4">
                  <c:v>2.5899999999999999E-2</c:v>
                </c:pt>
                <c:pt idx="5">
                  <c:v>0.3569</c:v>
                </c:pt>
                <c:pt idx="6">
                  <c:v>5.7560000000000002</c:v>
                </c:pt>
                <c:pt idx="7">
                  <c:v>82.808499999999995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5C8-43AF-8509-B1938AA3852D}"/>
            </c:ext>
          </c:extLst>
        </c:ser>
        <c:ser>
          <c:idx val="7"/>
          <c:order val="7"/>
          <c:tx>
            <c:strRef>
              <c:f>Sheet1!$A$20</c:f>
              <c:strCache>
                <c:ptCount val="1"/>
                <c:pt idx="0">
                  <c:v>CountSort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Sheet1!$B$12:$I$12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Sheet1!$B$20:$I$20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8.0000000000000002E-3</c:v>
                </c:pt>
                <c:pt idx="6">
                  <c:v>0.248</c:v>
                </c:pt>
                <c:pt idx="7">
                  <c:v>2.6779999999999999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5C8-43AF-8509-B1938AA3852D}"/>
            </c:ext>
          </c:extLst>
        </c:ser>
        <c:ser>
          <c:idx val="8"/>
          <c:order val="8"/>
          <c:tx>
            <c:strRef>
              <c:f>Sheet1!$A$21</c:f>
              <c:strCache>
                <c:ptCount val="1"/>
                <c:pt idx="0">
                  <c:v>C++ Native Sort</c:v>
                </c:pt>
              </c:strCache>
            </c:strRef>
          </c:tx>
          <c:spPr>
            <a:ln w="22225" cap="rnd" cmpd="sng" algn="ctr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Sheet1!$B$12:$I$12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Sheet1!$B$21:$I$21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8.9999999999999998E-4</c:v>
                </c:pt>
                <c:pt idx="4">
                  <c:v>1.89E-2</c:v>
                </c:pt>
                <c:pt idx="5">
                  <c:v>0.22389999999999999</c:v>
                </c:pt>
                <c:pt idx="6">
                  <c:v>2.8860000000000001</c:v>
                </c:pt>
                <c:pt idx="7">
                  <c:v>31.695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5C8-43AF-8509-B1938AA38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45820800"/>
        <c:axId val="548386832"/>
      </c:lineChart>
      <c:catAx>
        <c:axId val="545820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 noProof="1"/>
                  <a:t>Dimensiunea</a:t>
                </a:r>
                <a:r>
                  <a:rPr lang="en-GB" sz="1050" b="1" baseline="0" noProof="1"/>
                  <a:t> datelor</a:t>
                </a:r>
                <a:endParaRPr lang="en-GB" sz="1050" b="1" noProof="1"/>
              </a:p>
            </c:rich>
          </c:tx>
          <c:layout>
            <c:manualLayout>
              <c:xMode val="edge"/>
              <c:yMode val="edge"/>
              <c:x val="0.42643061023622048"/>
              <c:y val="0.870472295129775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386832"/>
        <c:crosses val="autoZero"/>
        <c:auto val="1"/>
        <c:lblAlgn val="ctr"/>
        <c:lblOffset val="100"/>
        <c:noMultiLvlLbl val="0"/>
      </c:catAx>
      <c:valAx>
        <c:axId val="548386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/>
                  <a:t>Timp</a:t>
                </a:r>
                <a:r>
                  <a:rPr lang="en-GB" sz="1050" b="1" baseline="0"/>
                  <a:t> (sec</a:t>
                </a:r>
                <a:r>
                  <a:rPr lang="en-GB" sz="1050" baseline="0"/>
                  <a:t>)</a:t>
                </a:r>
                <a:endParaRPr lang="en-GB" sz="1050"/>
              </a:p>
            </c:rich>
          </c:tx>
          <c:layout>
            <c:manualLayout>
              <c:xMode val="edge"/>
              <c:yMode val="edge"/>
              <c:x val="5.7337598425196848E-3"/>
              <c:y val="0.438687372411781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2080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174876968503938"/>
          <c:y val="0.90678579760863209"/>
          <c:w val="0.79650246062992125"/>
          <c:h val="9.3214202391367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800" noProof="1"/>
              <a:t>Permutarea</a:t>
            </a:r>
            <a:r>
              <a:rPr lang="en-GB" sz="2800" baseline="0" noProof="1"/>
              <a:t> identitate {1, ...</a:t>
            </a:r>
            <a:r>
              <a:rPr lang="ro-RO" sz="2800" baseline="0" noProof="1"/>
              <a:t> </a:t>
            </a:r>
            <a:r>
              <a:rPr lang="en-GB" sz="2800" baseline="0" noProof="1"/>
              <a:t>, N}</a:t>
            </a:r>
            <a:endParaRPr lang="en-GB" sz="2800" noProof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003526902887134E-2"/>
          <c:y val="6.7101924759405074E-2"/>
          <c:w val="0.92153813976377952"/>
          <c:h val="0.74346777486147564"/>
        </c:manualLayout>
      </c:layout>
      <c:lineChart>
        <c:grouping val="standard"/>
        <c:varyColors val="0"/>
        <c:ser>
          <c:idx val="0"/>
          <c:order val="0"/>
          <c:tx>
            <c:strRef>
              <c:f>Sheet1!$A$108</c:f>
              <c:strCache>
                <c:ptCount val="1"/>
                <c:pt idx="0">
                  <c:v>MergeSort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Sheet1!$B$107:$F$107</c:f>
              <c:strCache>
                <c:ptCount val="5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</c:strCache>
            </c:strRef>
          </c:cat>
          <c:val>
            <c:numRef>
              <c:f>Sheet1!$B$108:$F$108</c:f>
              <c:numCache>
                <c:formatCode>0.0000</c:formatCode>
                <c:ptCount val="5"/>
                <c:pt idx="0">
                  <c:v>2.0010000000000002E-3</c:v>
                </c:pt>
                <c:pt idx="1">
                  <c:v>1.9998999999999999E-2</c:v>
                </c:pt>
                <c:pt idx="2">
                  <c:v>0.20899899999999999</c:v>
                </c:pt>
                <c:pt idx="3">
                  <c:v>2.1390400000000001</c:v>
                </c:pt>
                <c:pt idx="4">
                  <c:v>21.047000000000001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99-4A82-85B6-D7EFDC4F62E0}"/>
            </c:ext>
          </c:extLst>
        </c:ser>
        <c:ser>
          <c:idx val="1"/>
          <c:order val="1"/>
          <c:tx>
            <c:strRef>
              <c:f>Sheet1!$A$109</c:f>
              <c:strCache>
                <c:ptCount val="1"/>
                <c:pt idx="0">
                  <c:v>QuickSort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Sheet1!$B$107:$F$107</c:f>
              <c:strCache>
                <c:ptCount val="5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</c:strCache>
            </c:strRef>
          </c:cat>
          <c:val>
            <c:numRef>
              <c:f>Sheet1!$B$109:$F$109</c:f>
              <c:numCache>
                <c:formatCode>0.0000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2E-3</c:v>
                </c:pt>
                <c:pt idx="3">
                  <c:v>3.5020000000000003E-2</c:v>
                </c:pt>
                <c:pt idx="4">
                  <c:v>0.43000100000000002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99-4A82-85B6-D7EFDC4F62E0}"/>
            </c:ext>
          </c:extLst>
        </c:ser>
        <c:ser>
          <c:idx val="2"/>
          <c:order val="2"/>
          <c:tx>
            <c:strRef>
              <c:f>Sheet1!$A$110</c:f>
              <c:strCache>
                <c:ptCount val="1"/>
                <c:pt idx="0">
                  <c:v>RadixSort 2^16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Sheet1!$B$107:$F$107</c:f>
              <c:strCache>
                <c:ptCount val="5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</c:strCache>
            </c:strRef>
          </c:cat>
          <c:val>
            <c:numRef>
              <c:f>Sheet1!$B$110:$F$110</c:f>
              <c:numCache>
                <c:formatCode>0.0000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2E-3</c:v>
                </c:pt>
                <c:pt idx="4">
                  <c:v>2.7E-2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99-4A82-85B6-D7EFDC4F62E0}"/>
            </c:ext>
          </c:extLst>
        </c:ser>
        <c:ser>
          <c:idx val="3"/>
          <c:order val="3"/>
          <c:tx>
            <c:strRef>
              <c:f>Sheet1!$A$111</c:f>
              <c:strCache>
                <c:ptCount val="1"/>
                <c:pt idx="0">
                  <c:v>RadixSort 2^10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Sheet1!$B$107:$F$107</c:f>
              <c:strCache>
                <c:ptCount val="5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</c:strCache>
            </c:strRef>
          </c:cat>
          <c:val>
            <c:numRef>
              <c:f>Sheet1!$B$111:$F$111</c:f>
              <c:numCache>
                <c:formatCode>0.0000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5.0000000000000001E-3</c:v>
                </c:pt>
                <c:pt idx="4">
                  <c:v>5.4968000000000003E-2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D99-4A82-85B6-D7EFDC4F62E0}"/>
            </c:ext>
          </c:extLst>
        </c:ser>
        <c:ser>
          <c:idx val="4"/>
          <c:order val="4"/>
          <c:tx>
            <c:strRef>
              <c:f>Sheet1!$A$112</c:f>
              <c:strCache>
                <c:ptCount val="1"/>
                <c:pt idx="0">
                  <c:v>RadixSort 2^8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Sheet1!$B$107:$F$107</c:f>
              <c:strCache>
                <c:ptCount val="5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</c:strCache>
            </c:strRef>
          </c:cat>
          <c:val>
            <c:numRef>
              <c:f>Sheet1!$B$112:$F$112</c:f>
              <c:numCache>
                <c:formatCode>0.0000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3.947E-3</c:v>
                </c:pt>
                <c:pt idx="4">
                  <c:v>4.9999000000000002E-2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D99-4A82-85B6-D7EFDC4F62E0}"/>
            </c:ext>
          </c:extLst>
        </c:ser>
        <c:ser>
          <c:idx val="5"/>
          <c:order val="5"/>
          <c:tx>
            <c:strRef>
              <c:f>Sheet1!$A$113</c:f>
              <c:strCache>
                <c:ptCount val="1"/>
                <c:pt idx="0">
                  <c:v>RadixSort 10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Sheet1!$B$107:$F$107</c:f>
              <c:strCache>
                <c:ptCount val="5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</c:strCache>
            </c:strRef>
          </c:cat>
          <c:val>
            <c:numRef>
              <c:f>Sheet1!$B$113:$F$113</c:f>
              <c:numCache>
                <c:formatCode>0.0000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9.6199999999999996E-4</c:v>
                </c:pt>
                <c:pt idx="3">
                  <c:v>1.1997000000000001E-2</c:v>
                </c:pt>
                <c:pt idx="4">
                  <c:v>0.14995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D99-4A82-85B6-D7EFDC4F62E0}"/>
            </c:ext>
          </c:extLst>
        </c:ser>
        <c:ser>
          <c:idx val="6"/>
          <c:order val="6"/>
          <c:tx>
            <c:strRef>
              <c:f>Sheet1!$A$114</c:f>
              <c:strCache>
                <c:ptCount val="1"/>
                <c:pt idx="0">
                  <c:v>ShellSort</c:v>
                </c:pt>
              </c:strCache>
            </c:strRef>
          </c:tx>
          <c:spPr>
            <a:ln w="22225" cap="rnd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Sheet1!$B$107:$F$107</c:f>
              <c:strCache>
                <c:ptCount val="5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</c:strCache>
            </c:strRef>
          </c:cat>
          <c:val>
            <c:numRef>
              <c:f>Sheet1!$B$114:$F$114</c:f>
              <c:numCache>
                <c:formatCode>0.0000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5.999E-3</c:v>
                </c:pt>
                <c:pt idx="4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D99-4A82-85B6-D7EFDC4F62E0}"/>
            </c:ext>
          </c:extLst>
        </c:ser>
        <c:ser>
          <c:idx val="7"/>
          <c:order val="7"/>
          <c:tx>
            <c:strRef>
              <c:f>Sheet1!$A$115</c:f>
              <c:strCache>
                <c:ptCount val="1"/>
                <c:pt idx="0">
                  <c:v>CountSort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Sheet1!$B$107:$F$107</c:f>
              <c:strCache>
                <c:ptCount val="5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</c:strCache>
            </c:strRef>
          </c:cat>
          <c:val>
            <c:numRef>
              <c:f>Sheet1!$B$115:$F$115</c:f>
              <c:numCache>
                <c:formatCode>0.0000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5.9909999999999998E-3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D99-4A82-85B6-D7EFDC4F62E0}"/>
            </c:ext>
          </c:extLst>
        </c:ser>
        <c:ser>
          <c:idx val="8"/>
          <c:order val="8"/>
          <c:tx>
            <c:strRef>
              <c:f>Sheet1!$A$116</c:f>
              <c:strCache>
                <c:ptCount val="1"/>
                <c:pt idx="0">
                  <c:v>C++ Native Sort</c:v>
                </c:pt>
              </c:strCache>
            </c:strRef>
          </c:tx>
          <c:spPr>
            <a:ln w="22225" cap="rnd" cmpd="sng" algn="ctr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Sheet1!$B$107:$F$107</c:f>
              <c:strCache>
                <c:ptCount val="5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</c:strCache>
            </c:strRef>
          </c:cat>
          <c:val>
            <c:numRef>
              <c:f>Sheet1!$B$116:$F$116</c:f>
              <c:numCache>
                <c:formatCode>0.0000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8.9879999999999995E-3</c:v>
                </c:pt>
                <c:pt idx="4">
                  <c:v>9.1047000000000003E-2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D99-4A82-85B6-D7EFDC4F6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383322863"/>
        <c:axId val="1282268399"/>
      </c:lineChart>
      <c:catAx>
        <c:axId val="1383322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 dirty="0"/>
                  <a:t>DIMENSIUNEA</a:t>
                </a:r>
                <a:r>
                  <a:rPr lang="en-GB" sz="1050" b="1" baseline="0" dirty="0"/>
                  <a:t> DATELOR</a:t>
                </a:r>
                <a:endParaRPr lang="en-GB" sz="1050" b="1" dirty="0"/>
              </a:p>
            </c:rich>
          </c:tx>
          <c:layout>
            <c:manualLayout>
              <c:xMode val="edge"/>
              <c:yMode val="edge"/>
              <c:x val="0.4266788057742783"/>
              <c:y val="0.867082093904928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2268399"/>
        <c:crosses val="autoZero"/>
        <c:auto val="1"/>
        <c:lblAlgn val="ctr"/>
        <c:lblOffset val="100"/>
        <c:noMultiLvlLbl val="0"/>
      </c:catAx>
      <c:valAx>
        <c:axId val="12822683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 dirty="0"/>
                  <a:t>TIMP</a:t>
                </a:r>
                <a:r>
                  <a:rPr lang="en-GB" sz="1050" b="1" baseline="0" dirty="0"/>
                  <a:t> (SEC)</a:t>
                </a:r>
                <a:endParaRPr lang="en-GB" sz="1050" b="1" dirty="0"/>
              </a:p>
            </c:rich>
          </c:tx>
          <c:layout>
            <c:manualLayout>
              <c:xMode val="edge"/>
              <c:yMode val="edge"/>
              <c:x val="5.4843339895013134E-3"/>
              <c:y val="0.438544036162146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322863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567468649752113"/>
          <c:w val="0.99962746062992125"/>
          <c:h val="0.104325313502478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800" noProof="1"/>
              <a:t>Numere</a:t>
            </a:r>
            <a:r>
              <a:rPr lang="en-GB" sz="2800" baseline="0" noProof="1"/>
              <a:t> generate random (</a:t>
            </a:r>
            <a:r>
              <a:rPr lang="ro-RO" sz="2800" baseline="0" noProof="1"/>
              <a:t>intervalul </a:t>
            </a:r>
            <a:r>
              <a:rPr lang="en-GB" sz="2800" baseline="0" noProof="1"/>
              <a:t>[1000, 100000])</a:t>
            </a:r>
            <a:endParaRPr lang="en-GB" sz="2800" noProof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91494422572179E-2"/>
          <c:y val="7.8213035870516187E-2"/>
          <c:w val="0.92566838910761151"/>
          <c:h val="0.77358807232429283"/>
        </c:manualLayout>
      </c:layout>
      <c:lineChart>
        <c:grouping val="standard"/>
        <c:varyColors val="0"/>
        <c:ser>
          <c:idx val="0"/>
          <c:order val="0"/>
          <c:tx>
            <c:strRef>
              <c:f>Sheet1!$A$38</c:f>
              <c:strCache>
                <c:ptCount val="1"/>
                <c:pt idx="0">
                  <c:v>QuickSort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Sheet1!$B$37:$E$37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Sheet1!$B$38:$E$38</c:f>
              <c:numCache>
                <c:formatCode>0.00</c:formatCode>
                <c:ptCount val="4"/>
                <c:pt idx="0">
                  <c:v>3.1E-2</c:v>
                </c:pt>
                <c:pt idx="1">
                  <c:v>0.33200000000000002</c:v>
                </c:pt>
                <c:pt idx="2">
                  <c:v>4.42</c:v>
                </c:pt>
                <c:pt idx="3">
                  <c:v>161.72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A6-4FA1-A4B2-2EEE5C1D30FD}"/>
            </c:ext>
          </c:extLst>
        </c:ser>
        <c:ser>
          <c:idx val="1"/>
          <c:order val="1"/>
          <c:tx>
            <c:strRef>
              <c:f>Sheet1!$A$39</c:f>
              <c:strCache>
                <c:ptCount val="1"/>
                <c:pt idx="0">
                  <c:v>RadixSort 2^16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Sheet1!$B$37:$E$37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Sheet1!$B$39:$E$39</c:f>
              <c:numCache>
                <c:formatCode>0.00</c:formatCode>
                <c:ptCount val="4"/>
                <c:pt idx="0">
                  <c:v>0</c:v>
                </c:pt>
                <c:pt idx="1">
                  <c:v>0.02</c:v>
                </c:pt>
                <c:pt idx="2">
                  <c:v>0.31</c:v>
                </c:pt>
                <c:pt idx="3">
                  <c:v>3.55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A6-4FA1-A4B2-2EEE5C1D30FD}"/>
            </c:ext>
          </c:extLst>
        </c:ser>
        <c:ser>
          <c:idx val="2"/>
          <c:order val="2"/>
          <c:tx>
            <c:strRef>
              <c:f>Sheet1!$A$40</c:f>
              <c:strCache>
                <c:ptCount val="1"/>
                <c:pt idx="0">
                  <c:v>RadixSort 2^10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Sheet1!$B$37:$E$37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Sheet1!$B$40:$E$40</c:f>
              <c:numCache>
                <c:formatCode>0.00</c:formatCode>
                <c:ptCount val="4"/>
                <c:pt idx="0">
                  <c:v>0</c:v>
                </c:pt>
                <c:pt idx="1">
                  <c:v>0.04</c:v>
                </c:pt>
                <c:pt idx="2">
                  <c:v>0.44</c:v>
                </c:pt>
                <c:pt idx="3">
                  <c:v>4.3559999999999999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A6-4FA1-A4B2-2EEE5C1D30FD}"/>
            </c:ext>
          </c:extLst>
        </c:ser>
        <c:ser>
          <c:idx val="3"/>
          <c:order val="3"/>
          <c:tx>
            <c:strRef>
              <c:f>Sheet1!$A$41</c:f>
              <c:strCache>
                <c:ptCount val="1"/>
                <c:pt idx="0">
                  <c:v>RadixSort 2^8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Sheet1!$B$37:$E$37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Sheet1!$B$41:$E$41</c:f>
              <c:numCache>
                <c:formatCode>0.00</c:formatCode>
                <c:ptCount val="4"/>
                <c:pt idx="0">
                  <c:v>0</c:v>
                </c:pt>
                <c:pt idx="1">
                  <c:v>0.04</c:v>
                </c:pt>
                <c:pt idx="2">
                  <c:v>0.43</c:v>
                </c:pt>
                <c:pt idx="3">
                  <c:v>4.29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A6-4FA1-A4B2-2EEE5C1D30FD}"/>
            </c:ext>
          </c:extLst>
        </c:ser>
        <c:ser>
          <c:idx val="4"/>
          <c:order val="4"/>
          <c:tx>
            <c:strRef>
              <c:f>Sheet1!$A$42</c:f>
              <c:strCache>
                <c:ptCount val="1"/>
                <c:pt idx="0">
                  <c:v>RadixSort 2^4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Sheet1!$B$37:$E$37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Sheet1!$B$42:$E$42</c:f>
              <c:numCache>
                <c:formatCode>0.00</c:formatCode>
                <c:ptCount val="4"/>
                <c:pt idx="0">
                  <c:v>8.0000000000000002E-3</c:v>
                </c:pt>
                <c:pt idx="1">
                  <c:v>0.08</c:v>
                </c:pt>
                <c:pt idx="2">
                  <c:v>0.85</c:v>
                </c:pt>
                <c:pt idx="3">
                  <c:v>8.4700000000000006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1A6-4FA1-A4B2-2EEE5C1D30FD}"/>
            </c:ext>
          </c:extLst>
        </c:ser>
        <c:ser>
          <c:idx val="5"/>
          <c:order val="5"/>
          <c:tx>
            <c:strRef>
              <c:f>Sheet1!$A$43</c:f>
              <c:strCache>
                <c:ptCount val="1"/>
                <c:pt idx="0">
                  <c:v>RadixSort 10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Sheet1!$B$37:$E$37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Sheet1!$B$43:$E$43</c:f>
              <c:numCache>
                <c:formatCode>0.00</c:formatCode>
                <c:ptCount val="4"/>
                <c:pt idx="0">
                  <c:v>0.01</c:v>
                </c:pt>
                <c:pt idx="1">
                  <c:v>0.12</c:v>
                </c:pt>
                <c:pt idx="2">
                  <c:v>1.26</c:v>
                </c:pt>
                <c:pt idx="3">
                  <c:v>12.44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1A6-4FA1-A4B2-2EEE5C1D30FD}"/>
            </c:ext>
          </c:extLst>
        </c:ser>
        <c:ser>
          <c:idx val="6"/>
          <c:order val="6"/>
          <c:tx>
            <c:strRef>
              <c:f>Sheet1!$A$44</c:f>
              <c:strCache>
                <c:ptCount val="1"/>
                <c:pt idx="0">
                  <c:v>CountSort</c:v>
                </c:pt>
              </c:strCache>
            </c:strRef>
          </c:tx>
          <c:spPr>
            <a:ln w="22225" cap="rnd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Sheet1!$B$37:$E$37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Sheet1!$B$44:$E$44</c:f>
              <c:numCache>
                <c:formatCode>0.00</c:formatCode>
                <c:ptCount val="4"/>
                <c:pt idx="0">
                  <c:v>1E-3</c:v>
                </c:pt>
                <c:pt idx="1">
                  <c:v>6.0000000000000001E-3</c:v>
                </c:pt>
                <c:pt idx="2">
                  <c:v>0.05</c:v>
                </c:pt>
                <c:pt idx="3">
                  <c:v>0.53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1A6-4FA1-A4B2-2EEE5C1D30FD}"/>
            </c:ext>
          </c:extLst>
        </c:ser>
        <c:ser>
          <c:idx val="7"/>
          <c:order val="7"/>
          <c:tx>
            <c:strRef>
              <c:f>Sheet1!$A$45</c:f>
              <c:strCache>
                <c:ptCount val="1"/>
                <c:pt idx="0">
                  <c:v>C++ Native Sort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Sheet1!$B$37:$E$37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Sheet1!$B$45:$E$45</c:f>
              <c:numCache>
                <c:formatCode>0.00</c:formatCode>
                <c:ptCount val="4"/>
                <c:pt idx="0">
                  <c:v>0.02</c:v>
                </c:pt>
                <c:pt idx="1">
                  <c:v>0.22</c:v>
                </c:pt>
                <c:pt idx="2">
                  <c:v>2.4</c:v>
                </c:pt>
                <c:pt idx="3">
                  <c:v>26.51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1A6-4FA1-A4B2-2EEE5C1D3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95118064"/>
        <c:axId val="372509888"/>
      </c:lineChart>
      <c:catAx>
        <c:axId val="495118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/>
                  <a:t>DIMENSIUNEA</a:t>
                </a:r>
                <a:r>
                  <a:rPr lang="en-GB" sz="1050" b="1" baseline="0"/>
                  <a:t> DATELOR</a:t>
                </a:r>
                <a:endParaRPr lang="en-GB" sz="1050" b="1"/>
              </a:p>
            </c:rich>
          </c:tx>
          <c:layout>
            <c:manualLayout>
              <c:xMode val="edge"/>
              <c:yMode val="edge"/>
              <c:x val="0.42634366797900264"/>
              <c:y val="0.893826625838436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509888"/>
        <c:crosses val="autoZero"/>
        <c:auto val="1"/>
        <c:lblAlgn val="ctr"/>
        <c:lblOffset val="100"/>
        <c:noMultiLvlLbl val="0"/>
      </c:catAx>
      <c:valAx>
        <c:axId val="372509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/>
                  <a:t>TIMP</a:t>
                </a:r>
                <a:r>
                  <a:rPr lang="en-GB" sz="1050" b="1" baseline="0"/>
                  <a:t> (SEC)</a:t>
                </a:r>
                <a:endParaRPr lang="en-GB" sz="1050" b="1"/>
              </a:p>
            </c:rich>
          </c:tx>
          <c:layout>
            <c:manualLayout>
              <c:xMode val="edge"/>
              <c:yMode val="edge"/>
              <c:x val="6.1357447506561668E-3"/>
              <c:y val="0.43831933508311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11806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3633526140323498"/>
          <c:w val="0.99940641404199471"/>
          <c:h val="6.36647385967649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noProof="1"/>
              <a:t>Numere generate random (intervalul [100000,</a:t>
            </a:r>
            <a:r>
              <a:rPr lang="en-US" sz="2800" baseline="0" noProof="1"/>
              <a:t> </a:t>
            </a:r>
            <a:r>
              <a:rPr lang="en-US" sz="2800" noProof="1"/>
              <a:t>100000000])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Sheet1!$A$59</c:f>
              <c:strCache>
                <c:ptCount val="1"/>
                <c:pt idx="0">
                  <c:v>QuickSort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Sheet1!$B$58:$E$58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Sheet1!$B$59:$E$59</c:f>
              <c:numCache>
                <c:formatCode>0.00</c:formatCode>
                <c:ptCount val="4"/>
                <c:pt idx="0">
                  <c:v>2.8962999999999999E-2</c:v>
                </c:pt>
                <c:pt idx="1">
                  <c:v>0.36404900000000001</c:v>
                </c:pt>
                <c:pt idx="2">
                  <c:v>4.02196</c:v>
                </c:pt>
                <c:pt idx="3">
                  <c:v>41.935099999999998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0D-4DDC-93FE-D9BBBB59A840}"/>
            </c:ext>
          </c:extLst>
        </c:ser>
        <c:ser>
          <c:idx val="1"/>
          <c:order val="1"/>
          <c:tx>
            <c:strRef>
              <c:f>Sheet1!$A$60</c:f>
              <c:strCache>
                <c:ptCount val="1"/>
                <c:pt idx="0">
                  <c:v>RadixSort 2^16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Sheet1!$B$58:$E$58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Sheet1!$B$60:$E$60</c:f>
              <c:numCache>
                <c:formatCode>0.00</c:formatCode>
                <c:ptCount val="4"/>
                <c:pt idx="0">
                  <c:v>2.9979999999999998E-3</c:v>
                </c:pt>
                <c:pt idx="1">
                  <c:v>2.5951999999999999E-2</c:v>
                </c:pt>
                <c:pt idx="2">
                  <c:v>0.30301</c:v>
                </c:pt>
                <c:pt idx="3">
                  <c:v>3.54304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0D-4DDC-93FE-D9BBBB59A840}"/>
            </c:ext>
          </c:extLst>
        </c:ser>
        <c:ser>
          <c:idx val="2"/>
          <c:order val="2"/>
          <c:tx>
            <c:strRef>
              <c:f>Sheet1!$A$61</c:f>
              <c:strCache>
                <c:ptCount val="1"/>
                <c:pt idx="0">
                  <c:v>RadixSort 2^10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Sheet1!$B$58:$E$58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Sheet1!$B$61:$E$61</c:f>
              <c:numCache>
                <c:formatCode>0.00</c:formatCode>
                <c:ptCount val="4"/>
                <c:pt idx="0">
                  <c:v>3.9979999999999998E-3</c:v>
                </c:pt>
                <c:pt idx="1">
                  <c:v>4.3999000000000003E-2</c:v>
                </c:pt>
                <c:pt idx="2">
                  <c:v>0.429039</c:v>
                </c:pt>
                <c:pt idx="3">
                  <c:v>4.3970000000000002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0D-4DDC-93FE-D9BBBB59A840}"/>
            </c:ext>
          </c:extLst>
        </c:ser>
        <c:ser>
          <c:idx val="3"/>
          <c:order val="3"/>
          <c:tx>
            <c:strRef>
              <c:f>Sheet1!$A$62</c:f>
              <c:strCache>
                <c:ptCount val="1"/>
                <c:pt idx="0">
                  <c:v>RadixSort 2^8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Sheet1!$B$58:$E$58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Sheet1!$B$62:$E$62</c:f>
              <c:numCache>
                <c:formatCode>0.00</c:formatCode>
                <c:ptCount val="4"/>
                <c:pt idx="0">
                  <c:v>3.9500000000000004E-3</c:v>
                </c:pt>
                <c:pt idx="1">
                  <c:v>4.4000999999999998E-2</c:v>
                </c:pt>
                <c:pt idx="2">
                  <c:v>0.42904999999999999</c:v>
                </c:pt>
                <c:pt idx="3">
                  <c:v>4.3259600000000002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80D-4DDC-93FE-D9BBBB59A840}"/>
            </c:ext>
          </c:extLst>
        </c:ser>
        <c:ser>
          <c:idx val="4"/>
          <c:order val="4"/>
          <c:tx>
            <c:strRef>
              <c:f>Sheet1!$A$63</c:f>
              <c:strCache>
                <c:ptCount val="1"/>
                <c:pt idx="0">
                  <c:v>RadixSort 2^4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Sheet1!$B$58:$E$58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Sheet1!$B$63:$E$63</c:f>
              <c:numCache>
                <c:formatCode>0.00</c:formatCode>
                <c:ptCount val="4"/>
                <c:pt idx="0">
                  <c:v>8.0000000000000002E-3</c:v>
                </c:pt>
                <c:pt idx="1">
                  <c:v>8.1037999999999999E-2</c:v>
                </c:pt>
                <c:pt idx="2">
                  <c:v>0.83399999999999996</c:v>
                </c:pt>
                <c:pt idx="3">
                  <c:v>8.3019999999999996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80D-4DDC-93FE-D9BBBB59A840}"/>
            </c:ext>
          </c:extLst>
        </c:ser>
        <c:ser>
          <c:idx val="5"/>
          <c:order val="5"/>
          <c:tx>
            <c:strRef>
              <c:f>Sheet1!$A$64</c:f>
              <c:strCache>
                <c:ptCount val="1"/>
                <c:pt idx="0">
                  <c:v>RadixSort 10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Sheet1!$B$58:$E$58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Sheet1!$B$64:$E$64</c:f>
              <c:numCache>
                <c:formatCode>0.00</c:formatCode>
                <c:ptCount val="4"/>
                <c:pt idx="0">
                  <c:v>1.5030999999999999E-2</c:v>
                </c:pt>
                <c:pt idx="1">
                  <c:v>0.14793200000000001</c:v>
                </c:pt>
                <c:pt idx="2">
                  <c:v>1.6710100000000001</c:v>
                </c:pt>
                <c:pt idx="3">
                  <c:v>16.4832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80D-4DDC-93FE-D9BBBB59A840}"/>
            </c:ext>
          </c:extLst>
        </c:ser>
        <c:ser>
          <c:idx val="6"/>
          <c:order val="6"/>
          <c:tx>
            <c:strRef>
              <c:f>Sheet1!$A$65</c:f>
              <c:strCache>
                <c:ptCount val="1"/>
                <c:pt idx="0">
                  <c:v>CountSort</c:v>
                </c:pt>
              </c:strCache>
            </c:strRef>
          </c:tx>
          <c:spPr>
            <a:ln w="22225" cap="rnd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Sheet1!$B$58:$E$58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Sheet1!$B$65:$E$65</c:f>
              <c:numCache>
                <c:formatCode>0.00</c:formatCode>
                <c:ptCount val="4"/>
                <c:pt idx="0">
                  <c:v>3.9018999999999998E-2</c:v>
                </c:pt>
                <c:pt idx="1">
                  <c:v>6.4991999999999994E-2</c:v>
                </c:pt>
                <c:pt idx="2">
                  <c:v>0.29199900000000001</c:v>
                </c:pt>
                <c:pt idx="3">
                  <c:v>1.9880199999999999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80D-4DDC-93FE-D9BBBB59A840}"/>
            </c:ext>
          </c:extLst>
        </c:ser>
        <c:ser>
          <c:idx val="7"/>
          <c:order val="7"/>
          <c:tx>
            <c:strRef>
              <c:f>Sheet1!$A$66</c:f>
              <c:strCache>
                <c:ptCount val="1"/>
                <c:pt idx="0">
                  <c:v>C++ Native Sort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Sheet1!$B$58:$E$58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Sheet1!$B$66:$E$66</c:f>
              <c:numCache>
                <c:formatCode>0.00</c:formatCode>
                <c:ptCount val="4"/>
                <c:pt idx="0">
                  <c:v>2.1999000000000001E-2</c:v>
                </c:pt>
                <c:pt idx="1">
                  <c:v>0.24399899999999999</c:v>
                </c:pt>
                <c:pt idx="2">
                  <c:v>2.6680299999999999</c:v>
                </c:pt>
                <c:pt idx="3">
                  <c:v>29.359000000000002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80D-4DDC-93FE-D9BBBB59A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98359408"/>
        <c:axId val="702035792"/>
      </c:lineChart>
      <c:catAx>
        <c:axId val="498359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/>
                  <a:t>DIMENSIUNEA DATELOR</a:t>
                </a:r>
              </a:p>
            </c:rich>
          </c:tx>
          <c:layout>
            <c:manualLayout>
              <c:xMode val="edge"/>
              <c:yMode val="edge"/>
              <c:x val="0.42719184711286079"/>
              <c:y val="0.910165354330708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035792"/>
        <c:crosses val="autoZero"/>
        <c:auto val="1"/>
        <c:lblAlgn val="ctr"/>
        <c:lblOffset val="100"/>
        <c:noMultiLvlLbl val="0"/>
      </c:catAx>
      <c:valAx>
        <c:axId val="702035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 dirty="0"/>
                  <a:t>TIMP (SEC)</a:t>
                </a:r>
              </a:p>
            </c:rich>
          </c:tx>
          <c:layout>
            <c:manualLayout>
              <c:xMode val="edge"/>
              <c:yMode val="edge"/>
              <c:x val="7.2916666666666668E-3"/>
              <c:y val="0.43808573928258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3594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4382283464566918"/>
          <c:w val="0.99940641404199471"/>
          <c:h val="5.6177165354330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noProof="1"/>
              <a:t>Numere generate random (intervalul [10000000-INT_MAX])</a:t>
            </a:r>
          </a:p>
        </c:rich>
      </c:tx>
      <c:layout>
        <c:manualLayout>
          <c:xMode val="edge"/>
          <c:yMode val="edge"/>
          <c:x val="0.14120291994750656"/>
          <c:y val="2.23435403907844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9019110892388454E-2"/>
          <c:y val="9.1620443277923597E-2"/>
          <c:w val="0.92952255577427823"/>
          <c:h val="0.78610659084281131"/>
        </c:manualLayout>
      </c:layout>
      <c:lineChart>
        <c:grouping val="standard"/>
        <c:varyColors val="0"/>
        <c:ser>
          <c:idx val="0"/>
          <c:order val="0"/>
          <c:tx>
            <c:strRef>
              <c:f>Sheet1!$A$83</c:f>
              <c:strCache>
                <c:ptCount val="1"/>
                <c:pt idx="0">
                  <c:v>QuickSort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Sheet1!$B$82:$E$82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Sheet1!$B$83:$E$83</c:f>
              <c:numCache>
                <c:formatCode>0.00</c:formatCode>
                <c:ptCount val="4"/>
                <c:pt idx="0">
                  <c:v>2.9000000000000001E-2</c:v>
                </c:pt>
                <c:pt idx="1">
                  <c:v>0.36199300000000001</c:v>
                </c:pt>
                <c:pt idx="2">
                  <c:v>4.2650499999999996</c:v>
                </c:pt>
                <c:pt idx="3">
                  <c:v>46.354999999999997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AC-4E87-8BB6-6431A303BC93}"/>
            </c:ext>
          </c:extLst>
        </c:ser>
        <c:ser>
          <c:idx val="1"/>
          <c:order val="1"/>
          <c:tx>
            <c:strRef>
              <c:f>Sheet1!$A$84</c:f>
              <c:strCache>
                <c:ptCount val="1"/>
                <c:pt idx="0">
                  <c:v>RadixSort 2^16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Sheet1!$B$82:$E$82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Sheet1!$B$84:$E$84</c:f>
              <c:numCache>
                <c:formatCode>0.00</c:formatCode>
                <c:ptCount val="4"/>
                <c:pt idx="0">
                  <c:v>3.999E-3</c:v>
                </c:pt>
                <c:pt idx="1">
                  <c:v>2.6960000000000001E-2</c:v>
                </c:pt>
                <c:pt idx="2">
                  <c:v>0.40497</c:v>
                </c:pt>
                <c:pt idx="3">
                  <c:v>4.8889500000000004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AC-4E87-8BB6-6431A303BC93}"/>
            </c:ext>
          </c:extLst>
        </c:ser>
        <c:ser>
          <c:idx val="2"/>
          <c:order val="2"/>
          <c:tx>
            <c:strRef>
              <c:f>Sheet1!$A$85</c:f>
              <c:strCache>
                <c:ptCount val="1"/>
                <c:pt idx="0">
                  <c:v>RadixSort 2^10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Sheet1!$B$82:$E$82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Sheet1!$B$85:$E$85</c:f>
              <c:numCache>
                <c:formatCode>0.00</c:formatCode>
                <c:ptCount val="4"/>
                <c:pt idx="0">
                  <c:v>5.0029999999999996E-3</c:v>
                </c:pt>
                <c:pt idx="1">
                  <c:v>4.2015999999999998E-2</c:v>
                </c:pt>
                <c:pt idx="2">
                  <c:v>0.43095099999999997</c:v>
                </c:pt>
                <c:pt idx="3">
                  <c:v>4.4530399999999997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AC-4E87-8BB6-6431A303BC93}"/>
            </c:ext>
          </c:extLst>
        </c:ser>
        <c:ser>
          <c:idx val="3"/>
          <c:order val="3"/>
          <c:tx>
            <c:strRef>
              <c:f>Sheet1!$A$86</c:f>
              <c:strCache>
                <c:ptCount val="1"/>
                <c:pt idx="0">
                  <c:v>RadixSort 2^8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Sheet1!$B$82:$E$82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Sheet1!$B$86:$E$86</c:f>
              <c:numCache>
                <c:formatCode>0.00</c:formatCode>
                <c:ptCount val="4"/>
                <c:pt idx="0">
                  <c:v>3.9969999999999997E-3</c:v>
                </c:pt>
                <c:pt idx="1">
                  <c:v>4.1986000000000002E-2</c:v>
                </c:pt>
                <c:pt idx="2">
                  <c:v>0.42199999999999999</c:v>
                </c:pt>
                <c:pt idx="3">
                  <c:v>4.3110299999999997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AC-4E87-8BB6-6431A303BC93}"/>
            </c:ext>
          </c:extLst>
        </c:ser>
        <c:ser>
          <c:idx val="4"/>
          <c:order val="4"/>
          <c:tx>
            <c:strRef>
              <c:f>Sheet1!$A$87</c:f>
              <c:strCache>
                <c:ptCount val="1"/>
                <c:pt idx="0">
                  <c:v>RadixSort 2^4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Sheet1!$B$82:$E$82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Sheet1!$B$87:$E$87</c:f>
              <c:numCache>
                <c:formatCode>0.00</c:formatCode>
                <c:ptCount val="4"/>
                <c:pt idx="0">
                  <c:v>7.9590000000000008E-3</c:v>
                </c:pt>
                <c:pt idx="1">
                  <c:v>8.2991999999999996E-2</c:v>
                </c:pt>
                <c:pt idx="2">
                  <c:v>0.81501199999999996</c:v>
                </c:pt>
                <c:pt idx="3">
                  <c:v>8.2680399999999992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AC-4E87-8BB6-6431A303BC93}"/>
            </c:ext>
          </c:extLst>
        </c:ser>
        <c:ser>
          <c:idx val="5"/>
          <c:order val="5"/>
          <c:tx>
            <c:strRef>
              <c:f>Sheet1!$A$88</c:f>
              <c:strCache>
                <c:ptCount val="1"/>
                <c:pt idx="0">
                  <c:v>RadixSort 10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Sheet1!$B$82:$E$82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Sheet1!$B$88:$E$88</c:f>
              <c:numCache>
                <c:formatCode>0.00</c:formatCode>
                <c:ptCount val="4"/>
                <c:pt idx="0">
                  <c:v>2.5002E-2</c:v>
                </c:pt>
                <c:pt idx="1">
                  <c:v>0.24904999999999999</c:v>
                </c:pt>
                <c:pt idx="2">
                  <c:v>2.5040399999999998</c:v>
                </c:pt>
                <c:pt idx="3">
                  <c:v>25.088000000000001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EAC-4E87-8BB6-6431A303BC93}"/>
            </c:ext>
          </c:extLst>
        </c:ser>
        <c:ser>
          <c:idx val="6"/>
          <c:order val="6"/>
          <c:tx>
            <c:strRef>
              <c:f>Sheet1!$A$89</c:f>
              <c:strCache>
                <c:ptCount val="1"/>
                <c:pt idx="0">
                  <c:v>C++ Native Sort</c:v>
                </c:pt>
              </c:strCache>
            </c:strRef>
          </c:tx>
          <c:spPr>
            <a:ln w="22225" cap="rnd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Sheet1!$B$82:$E$82</c:f>
              <c:strCache>
                <c:ptCount val="4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  <c:pt idx="3">
                  <c:v>10^8</c:v>
                </c:pt>
              </c:strCache>
            </c:strRef>
          </c:cat>
          <c:val>
            <c:numRef>
              <c:f>Sheet1!$B$89:$E$89</c:f>
              <c:numCache>
                <c:formatCode>0.00</c:formatCode>
                <c:ptCount val="4"/>
                <c:pt idx="0">
                  <c:v>1.9949999999999999E-2</c:v>
                </c:pt>
                <c:pt idx="1">
                  <c:v>0.22498299999999999</c:v>
                </c:pt>
                <c:pt idx="2">
                  <c:v>2.7006299999999999</c:v>
                </c:pt>
                <c:pt idx="3">
                  <c:v>30.751999999999999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EAC-4E87-8BB6-6431A303B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50953552"/>
        <c:axId val="314677568"/>
      </c:lineChart>
      <c:catAx>
        <c:axId val="55095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/>
                  <a:t>DIMENSIUNEA DATELOR</a:t>
                </a:r>
              </a:p>
            </c:rich>
          </c:tx>
          <c:layout>
            <c:manualLayout>
              <c:xMode val="edge"/>
              <c:yMode val="edge"/>
              <c:x val="0.42719184711286079"/>
              <c:y val="0.910165354330708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677568"/>
        <c:crosses val="autoZero"/>
        <c:auto val="1"/>
        <c:lblAlgn val="ctr"/>
        <c:lblOffset val="100"/>
        <c:noMultiLvlLbl val="0"/>
      </c:catAx>
      <c:valAx>
        <c:axId val="3146775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b="1"/>
                  <a:t>TIMP (SEC)</a:t>
                </a:r>
              </a:p>
            </c:rich>
          </c:tx>
          <c:layout>
            <c:manualLayout>
              <c:xMode val="edge"/>
              <c:yMode val="edge"/>
              <c:x val="6.2500000000000003E-3"/>
              <c:y val="0.43808573928258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53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4197098279381741"/>
          <c:w val="0.99881241797900266"/>
          <c:h val="5.80290172061825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2800" dirty="0"/>
              <a:t>Comparație RadixSort cu diferite baze</a:t>
            </a:r>
            <a:endParaRPr lang="en-GB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Sheet1!$A$129</c:f>
              <c:strCache>
                <c:ptCount val="1"/>
                <c:pt idx="0">
                  <c:v>RadixSort 2^16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Sheet1!$B$128:$F$128</c:f>
              <c:strCache>
                <c:ptCount val="5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  <c:pt idx="4">
                  <c:v>10^8</c:v>
                </c:pt>
              </c:strCache>
            </c:strRef>
          </c:cat>
          <c:val>
            <c:numRef>
              <c:f>Sheet1!$B$129:$F$129</c:f>
              <c:numCache>
                <c:formatCode>0.0000</c:formatCode>
                <c:ptCount val="5"/>
                <c:pt idx="0">
                  <c:v>0</c:v>
                </c:pt>
                <c:pt idx="1">
                  <c:v>3.003E-3</c:v>
                </c:pt>
                <c:pt idx="2">
                  <c:v>2.8000000000000001E-2</c:v>
                </c:pt>
                <c:pt idx="3">
                  <c:v>0.39800000000000002</c:v>
                </c:pt>
                <c:pt idx="4">
                  <c:v>5.0029599999999999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05-432D-960D-71E1C0FFACD1}"/>
            </c:ext>
          </c:extLst>
        </c:ser>
        <c:ser>
          <c:idx val="1"/>
          <c:order val="1"/>
          <c:tx>
            <c:strRef>
              <c:f>Sheet1!$A$130</c:f>
              <c:strCache>
                <c:ptCount val="1"/>
                <c:pt idx="0">
                  <c:v>RadixSort 2^10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Sheet1!$B$128:$F$128</c:f>
              <c:strCache>
                <c:ptCount val="5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  <c:pt idx="4">
                  <c:v>10^8</c:v>
                </c:pt>
              </c:strCache>
            </c:strRef>
          </c:cat>
          <c:val>
            <c:numRef>
              <c:f>Sheet1!$B$130:$F$130</c:f>
              <c:numCache>
                <c:formatCode>0.0000</c:formatCode>
                <c:ptCount val="5"/>
                <c:pt idx="0">
                  <c:v>0</c:v>
                </c:pt>
                <c:pt idx="1">
                  <c:v>5.0080000000000003E-3</c:v>
                </c:pt>
                <c:pt idx="2">
                  <c:v>4.1968999999999999E-2</c:v>
                </c:pt>
                <c:pt idx="3">
                  <c:v>0.42899900000000002</c:v>
                </c:pt>
                <c:pt idx="4">
                  <c:v>5.1959999999999997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05-432D-960D-71E1C0FFACD1}"/>
            </c:ext>
          </c:extLst>
        </c:ser>
        <c:ser>
          <c:idx val="2"/>
          <c:order val="2"/>
          <c:tx>
            <c:strRef>
              <c:f>Sheet1!$A$131</c:f>
              <c:strCache>
                <c:ptCount val="1"/>
                <c:pt idx="0">
                  <c:v>RadixSort 2^8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Sheet1!$B$128:$F$128</c:f>
              <c:strCache>
                <c:ptCount val="5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  <c:pt idx="4">
                  <c:v>10^8</c:v>
                </c:pt>
              </c:strCache>
            </c:strRef>
          </c:cat>
          <c:val>
            <c:numRef>
              <c:f>Sheet1!$B$131:$F$131</c:f>
              <c:numCache>
                <c:formatCode>0.0000</c:formatCode>
                <c:ptCount val="5"/>
                <c:pt idx="0">
                  <c:v>0</c:v>
                </c:pt>
                <c:pt idx="1">
                  <c:v>4.0020000000000003E-3</c:v>
                </c:pt>
                <c:pt idx="2">
                  <c:v>4.3020000000000003E-2</c:v>
                </c:pt>
                <c:pt idx="3">
                  <c:v>0.436002</c:v>
                </c:pt>
                <c:pt idx="4">
                  <c:v>4.2660400000000003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5-432D-960D-71E1C0FFACD1}"/>
            </c:ext>
          </c:extLst>
        </c:ser>
        <c:ser>
          <c:idx val="3"/>
          <c:order val="3"/>
          <c:tx>
            <c:strRef>
              <c:f>Sheet1!$A$132</c:f>
              <c:strCache>
                <c:ptCount val="1"/>
                <c:pt idx="0">
                  <c:v>RadixSort 2^4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Sheet1!$B$128:$F$128</c:f>
              <c:strCache>
                <c:ptCount val="5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  <c:pt idx="4">
                  <c:v>10^8</c:v>
                </c:pt>
              </c:strCache>
            </c:strRef>
          </c:cat>
          <c:val>
            <c:numRef>
              <c:f>Sheet1!$B$132:$F$132</c:f>
              <c:numCache>
                <c:formatCode>0.0000</c:formatCode>
                <c:ptCount val="5"/>
                <c:pt idx="0">
                  <c:v>9.7599999999999998E-4</c:v>
                </c:pt>
                <c:pt idx="1">
                  <c:v>9.0360000000000006E-3</c:v>
                </c:pt>
                <c:pt idx="2">
                  <c:v>8.3018999999999996E-2</c:v>
                </c:pt>
                <c:pt idx="3">
                  <c:v>0.83695799999999998</c:v>
                </c:pt>
                <c:pt idx="4">
                  <c:v>8.1940000000000008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05-432D-960D-71E1C0FFACD1}"/>
            </c:ext>
          </c:extLst>
        </c:ser>
        <c:ser>
          <c:idx val="4"/>
          <c:order val="4"/>
          <c:tx>
            <c:strRef>
              <c:f>Sheet1!$A$133</c:f>
              <c:strCache>
                <c:ptCount val="1"/>
                <c:pt idx="0">
                  <c:v>RadixSort 10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Sheet1!$B$128:$F$128</c:f>
              <c:strCache>
                <c:ptCount val="5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  <c:pt idx="4">
                  <c:v>10^8</c:v>
                </c:pt>
              </c:strCache>
            </c:strRef>
          </c:cat>
          <c:val>
            <c:numRef>
              <c:f>Sheet1!$B$133:$F$133</c:f>
              <c:numCache>
                <c:formatCode>0.0000</c:formatCode>
                <c:ptCount val="5"/>
                <c:pt idx="0">
                  <c:v>2.9629999999999999E-3</c:v>
                </c:pt>
                <c:pt idx="1">
                  <c:v>2.7011E-2</c:v>
                </c:pt>
                <c:pt idx="2">
                  <c:v>0.249998</c:v>
                </c:pt>
                <c:pt idx="3">
                  <c:v>2.4680399999999998</c:v>
                </c:pt>
                <c:pt idx="4">
                  <c:v>24.9863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5-432D-960D-71E1C0FFAC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494779247"/>
        <c:axId val="1486238767"/>
      </c:lineChart>
      <c:catAx>
        <c:axId val="1494779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o-RO" b="1"/>
                  <a:t>DIMENSIUNE</a:t>
                </a:r>
                <a:r>
                  <a:rPr lang="ro-RO" b="1" baseline="0"/>
                  <a:t> DATE</a:t>
                </a:r>
                <a:endParaRPr lang="en-GB" b="1"/>
              </a:p>
            </c:rich>
          </c:tx>
          <c:layout>
            <c:manualLayout>
              <c:xMode val="edge"/>
              <c:yMode val="edge"/>
              <c:x val="0.45077255577427827"/>
              <c:y val="0.917082093904928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38767"/>
        <c:crosses val="autoZero"/>
        <c:auto val="1"/>
        <c:lblAlgn val="ctr"/>
        <c:lblOffset val="100"/>
        <c:noMultiLvlLbl val="0"/>
      </c:catAx>
      <c:valAx>
        <c:axId val="14862387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o-RO" sz="1050" b="1"/>
                  <a:t>TIMP</a:t>
                </a:r>
                <a:r>
                  <a:rPr lang="ro-RO" sz="1050" b="1" baseline="0"/>
                  <a:t> (SEC)</a:t>
                </a:r>
                <a:endParaRPr lang="en-GB" sz="1050" b="1"/>
              </a:p>
            </c:rich>
          </c:tx>
          <c:layout>
            <c:manualLayout>
              <c:xMode val="edge"/>
              <c:yMode val="edge"/>
              <c:x val="9.3749999999999997E-3"/>
              <c:y val="0.43840974044911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4779247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4752653834937295"/>
          <c:w val="0.99269931102362186"/>
          <c:h val="5.24734616506270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573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9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09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48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78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58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75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57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C7A8-F449-40FC-906E-BC8477DB2F3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13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7CEC7A8-F449-40FC-906E-BC8477DB2F3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21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CEC7A8-F449-40FC-906E-BC8477DB2F36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EA3CE86-B4F7-473B-A79A-0AD3A1279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7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E10C-C764-664C-64B9-D49AED36C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1"/>
              <a:t>Proiect 1- Structuri de date</a:t>
            </a:r>
            <a:br>
              <a:rPr lang="en-GB" noProof="1"/>
            </a:br>
            <a:r>
              <a:rPr lang="en-GB" noProof="1"/>
              <a:t>~</a:t>
            </a:r>
            <a:r>
              <a:rPr lang="en-GB" sz="2800" b="1" noProof="1"/>
              <a:t>Algoritmi de sortare~</a:t>
            </a:r>
            <a:endParaRPr lang="en-GB" sz="2800" noProof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AD17A-524A-B9ED-5E13-F12699CB1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z="2800" b="1" u="sng" dirty="0"/>
              <a:t>Autor:</a:t>
            </a:r>
            <a:r>
              <a:rPr lang="ro-RO" sz="2800" dirty="0"/>
              <a:t> </a:t>
            </a:r>
            <a:r>
              <a:rPr lang="en-GB" sz="2800" dirty="0"/>
              <a:t>Dog</a:t>
            </a:r>
            <a:r>
              <a:rPr lang="ro-RO" sz="2800" dirty="0"/>
              <a:t>ărel Andrei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7166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3A02-61BA-8695-5AF0-A085EDCC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2" y="2465837"/>
            <a:ext cx="10739535" cy="1481012"/>
          </a:xfrm>
        </p:spPr>
        <p:txBody>
          <a:bodyPr>
            <a:noAutofit/>
          </a:bodyPr>
          <a:lstStyle/>
          <a:p>
            <a:r>
              <a:rPr lang="en-GB" sz="2800" noProof="1"/>
              <a:t>Conform graficelor, </a:t>
            </a:r>
            <a:r>
              <a:rPr lang="ro-RO" sz="2800" noProof="1"/>
              <a:t>CountSort are cel mai bun timp de execuție, însă problema intervine atunci când numerele depășesc 10^8. </a:t>
            </a:r>
          </a:p>
        </p:txBody>
      </p:sp>
    </p:spTree>
    <p:extLst>
      <p:ext uri="{BB962C8B-B14F-4D97-AF65-F5344CB8AC3E}">
        <p14:creationId xmlns:p14="http://schemas.microsoft.com/office/powerpoint/2010/main" val="371335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B5BCED1-58D9-CD77-92E0-12D53D153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3765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290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CB41-C359-E5E4-0607-50E7C88C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3B87-BA34-60B2-1656-D9B3738A1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Din cauza faptului că algoritmul CountSort utilizează un vector de frecvență cu scopul de a păstra numărul de apariții </a:t>
            </a:r>
            <a:r>
              <a:rPr lang="ro-RO" b="1" dirty="0"/>
              <a:t>pentru fiecare element din vector</a:t>
            </a:r>
            <a:r>
              <a:rPr lang="ro-RO" dirty="0"/>
              <a:t>, limita este dată de memoria utilizată.</a:t>
            </a:r>
          </a:p>
          <a:p>
            <a:r>
              <a:rPr lang="ro-RO" dirty="0"/>
              <a:t>Pentru valori mai mari de 10^8, algoritmul CountSort nu se mai poate aplica.</a:t>
            </a:r>
          </a:p>
          <a:p>
            <a:r>
              <a:rPr lang="ro-RO" dirty="0"/>
              <a:t>Aici intervine RadixSort ce aduce un CountSort limitat de baza aleasă pentru împărțirea în bucket-uri (în cazul de față: 10, 2^4, 2^8, 2^10, maxim 2^16 = 65536).</a:t>
            </a:r>
          </a:p>
          <a:p>
            <a:r>
              <a:rPr lang="ro-RO" dirty="0"/>
              <a:t>RadixSort este un algoritm stabil atât pentru numere mari de tipul INT (4 octeți = 32 biți), cât și pentru cele de tipul LONG LONG (8 octeți = 64 biți).</a:t>
            </a:r>
          </a:p>
        </p:txBody>
      </p:sp>
    </p:spTree>
    <p:extLst>
      <p:ext uri="{BB962C8B-B14F-4D97-AF65-F5344CB8AC3E}">
        <p14:creationId xmlns:p14="http://schemas.microsoft.com/office/powerpoint/2010/main" val="383593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6ECF-43E2-2D50-5B72-1A6EB5FD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66921"/>
            <a:ext cx="7729728" cy="1188720"/>
          </a:xfrm>
        </p:spPr>
        <p:txBody>
          <a:bodyPr/>
          <a:lstStyle/>
          <a:p>
            <a:r>
              <a:rPr lang="ro-RO" dirty="0"/>
              <a:t>Radix sort cu diferite baze</a:t>
            </a:r>
          </a:p>
        </p:txBody>
      </p:sp>
    </p:spTree>
    <p:extLst>
      <p:ext uri="{BB962C8B-B14F-4D97-AF65-F5344CB8AC3E}">
        <p14:creationId xmlns:p14="http://schemas.microsoft.com/office/powerpoint/2010/main" val="82485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C60B1D9-6CB9-8135-2AB1-24D9EB6695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7775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490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5928-BB4A-9E93-24F9-3AAF6B52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1ECA-FD3A-88F5-C305-42ABBE5FF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2867017"/>
          </a:xfrm>
        </p:spPr>
        <p:txBody>
          <a:bodyPr/>
          <a:lstStyle/>
          <a:p>
            <a:r>
              <a:rPr lang="ro-RO" dirty="0"/>
              <a:t>Pentru numere din intervalul </a:t>
            </a:r>
            <a:r>
              <a:rPr lang="en-GB" dirty="0"/>
              <a:t>[</a:t>
            </a:r>
            <a:r>
              <a:rPr lang="ro-RO" dirty="0"/>
              <a:t>10^8, INT_MAX</a:t>
            </a:r>
            <a:r>
              <a:rPr lang="en-GB" dirty="0"/>
              <a:t>]</a:t>
            </a:r>
            <a:r>
              <a:rPr lang="ro-RO" dirty="0"/>
              <a:t>, RadixSort in baza 2^8 este cea mai eficientă implementare.</a:t>
            </a:r>
          </a:p>
          <a:p>
            <a:r>
              <a:rPr lang="ro-RO" dirty="0"/>
              <a:t>RadixSort în baza 10 este foarte des folosită în implementări, însă nu este și cea mai eficientă.</a:t>
            </a:r>
          </a:p>
          <a:p>
            <a:r>
              <a:rPr lang="ro-RO" dirty="0"/>
              <a:t>O optimizare majoră este trecerea de la baza 10 la baze puteri ale lui 2 și utilizarea operațiilor pe biți.</a:t>
            </a:r>
            <a:endParaRPr lang="en-GB" dirty="0"/>
          </a:p>
          <a:p>
            <a:r>
              <a:rPr lang="en-GB" noProof="1"/>
              <a:t>Complexitate: O(n * k), k = num</a:t>
            </a:r>
            <a:r>
              <a:rPr lang="ro-RO" noProof="1"/>
              <a:t>ărul de cifre al maximului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603877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9B6C-676D-4F4B-B0A0-31AD4D3B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Funcția sort() din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768A-4D6A-096D-24B7-0BE7877C2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Timpul de rulare pentru fiecare test în parte este destul de apropiat de cel al RadixSort-ului în baza 10.</a:t>
            </a:r>
          </a:p>
          <a:p>
            <a:r>
              <a:rPr lang="ro-RO" dirty="0"/>
              <a:t>Algoritmul care stă la baza acestei funcții se numește IntroSort și este un hibrid dintre QuickSort, HeapSort și InsertionSort.</a:t>
            </a:r>
          </a:p>
          <a:p>
            <a:r>
              <a:rPr lang="ro-RO" dirty="0"/>
              <a:t>Complexitate </a:t>
            </a:r>
            <a:r>
              <a:rPr lang="en-GB" dirty="0"/>
              <a:t>“</a:t>
            </a:r>
            <a:r>
              <a:rPr lang="ro-RO" dirty="0"/>
              <a:t>worst-case</a:t>
            </a:r>
            <a:r>
              <a:rPr lang="en-GB" dirty="0"/>
              <a:t>”</a:t>
            </a:r>
            <a:r>
              <a:rPr lang="ro-RO" dirty="0"/>
              <a:t>: O(n log n)</a:t>
            </a:r>
          </a:p>
          <a:p>
            <a:r>
              <a:rPr lang="ro-RO" dirty="0"/>
              <a:t>Complexitate </a:t>
            </a:r>
            <a:r>
              <a:rPr lang="en-GB" dirty="0"/>
              <a:t>“best-case”: O(n log n)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2571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730F-3940-4D96-4C41-0114A39B4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5980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4E1D-A78C-863B-F42A-109F922D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17" y="2522904"/>
            <a:ext cx="8668139" cy="1188720"/>
          </a:xfrm>
        </p:spPr>
        <p:txBody>
          <a:bodyPr/>
          <a:lstStyle/>
          <a:p>
            <a:r>
              <a:rPr lang="ro-RO" dirty="0">
                <a:latin typeface="Bahnschrift SemiBold" panose="020B0502040204020203" pitchFamily="34" charset="0"/>
              </a:rPr>
              <a:t>Teste cu permutări ale mulțimii </a:t>
            </a:r>
            <a:r>
              <a:rPr lang="en-GB" dirty="0">
                <a:latin typeface="Bahnschrift SemiBold" panose="020B0502040204020203" pitchFamily="34" charset="0"/>
              </a:rPr>
              <a:t>{1, …, n}</a:t>
            </a:r>
          </a:p>
        </p:txBody>
      </p:sp>
    </p:spTree>
    <p:extLst>
      <p:ext uri="{BB962C8B-B14F-4D97-AF65-F5344CB8AC3E}">
        <p14:creationId xmlns:p14="http://schemas.microsoft.com/office/powerpoint/2010/main" val="427622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2EDC84F-975A-E5E4-50ED-9CDDF1FB37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691087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976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CAC7-2DD3-EA24-BD91-1BD45978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1566"/>
            <a:ext cx="7729728" cy="1188720"/>
          </a:xfrm>
        </p:spPr>
        <p:txBody>
          <a:bodyPr/>
          <a:lstStyle/>
          <a:p>
            <a:r>
              <a:rPr lang="ro-RO" dirty="0"/>
              <a:t>Ce se întâmplă dacă vectorul este deja sortat?</a:t>
            </a:r>
          </a:p>
        </p:txBody>
      </p:sp>
    </p:spTree>
    <p:extLst>
      <p:ext uri="{BB962C8B-B14F-4D97-AF65-F5344CB8AC3E}">
        <p14:creationId xmlns:p14="http://schemas.microsoft.com/office/powerpoint/2010/main" val="366673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DAA940-2865-2681-E9B8-7C8CCE91C0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1893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824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C895-A970-5F28-DCA3-D66646E6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7B81-E510-5347-D15D-4AD7A019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2950993"/>
          </a:xfrm>
        </p:spPr>
        <p:txBody>
          <a:bodyPr>
            <a:normAutofit/>
          </a:bodyPr>
          <a:lstStyle/>
          <a:p>
            <a:r>
              <a:rPr lang="ro-RO" noProof="1"/>
              <a:t>Faptul că vectorul este deja sortat nu influențează semnificativ timpul de rulare al algoritmilor.</a:t>
            </a:r>
          </a:p>
          <a:p>
            <a:r>
              <a:rPr lang="en-GB" noProof="1"/>
              <a:t>MergeSort</a:t>
            </a:r>
            <a:r>
              <a:rPr lang="en-GB" dirty="0"/>
              <a:t> e</a:t>
            </a:r>
            <a:r>
              <a:rPr lang="ro-RO" dirty="0"/>
              <a:t>ste un algoritm de sortare bun, însă devine ineficient atunci când dimensiunea vectorului este din ce în ce mai mare (Pentru dimensiuni </a:t>
            </a:r>
            <a:r>
              <a:rPr lang="en-GB" dirty="0"/>
              <a:t>&gt;10^7</a:t>
            </a:r>
            <a:r>
              <a:rPr lang="ro-RO" dirty="0"/>
              <a:t> timpul crește semnificativ de mult).</a:t>
            </a:r>
          </a:p>
          <a:p>
            <a:r>
              <a:rPr lang="en-GB" noProof="1"/>
              <a:t>Restul algoritmilor au un timp de execu</a:t>
            </a:r>
            <a:r>
              <a:rPr lang="ro-RO" noProof="1"/>
              <a:t>ție aproximativ egal, însă CountSort este cel mai eficient.</a:t>
            </a:r>
          </a:p>
        </p:txBody>
      </p:sp>
    </p:spTree>
    <p:extLst>
      <p:ext uri="{BB962C8B-B14F-4D97-AF65-F5344CB8AC3E}">
        <p14:creationId xmlns:p14="http://schemas.microsoft.com/office/powerpoint/2010/main" val="312430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F150-C703-65C6-07B3-200D5891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62863"/>
            <a:ext cx="7729728" cy="1188720"/>
          </a:xfrm>
        </p:spPr>
        <p:txBody>
          <a:bodyPr/>
          <a:lstStyle/>
          <a:p>
            <a:r>
              <a:rPr lang="ro-RO" dirty="0"/>
              <a:t>Teste cu numere generate aleatoriu</a:t>
            </a:r>
          </a:p>
        </p:txBody>
      </p:sp>
    </p:spTree>
    <p:extLst>
      <p:ext uri="{BB962C8B-B14F-4D97-AF65-F5344CB8AC3E}">
        <p14:creationId xmlns:p14="http://schemas.microsoft.com/office/powerpoint/2010/main" val="120657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59B8B21-C71B-957A-7394-B39131B2B3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094734"/>
              </p:ext>
            </p:extLst>
          </p:nvPr>
        </p:nvGraphicFramePr>
        <p:xfrm>
          <a:off x="0" y="0"/>
          <a:ext cx="12192000" cy="6895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810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8B51182-0D19-1F6C-3EA5-041E8A80C7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78708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36210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160</TotalTime>
  <Words>493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Bahnschrift SemiBold</vt:lpstr>
      <vt:lpstr>Gill Sans MT</vt:lpstr>
      <vt:lpstr>Parcel</vt:lpstr>
      <vt:lpstr>Proiect 1- Structuri de date ~Algoritmi de sortare~</vt:lpstr>
      <vt:lpstr>Teste cu permutări ale mulțimii {1, …, n}</vt:lpstr>
      <vt:lpstr>PowerPoint Presentation</vt:lpstr>
      <vt:lpstr>Ce se întâmplă dacă vectorul este deja sortat?</vt:lpstr>
      <vt:lpstr>PowerPoint Presentation</vt:lpstr>
      <vt:lpstr>concluzii</vt:lpstr>
      <vt:lpstr>Teste cu numere generate aleatoriu</vt:lpstr>
      <vt:lpstr>PowerPoint Presentation</vt:lpstr>
      <vt:lpstr>PowerPoint Presentation</vt:lpstr>
      <vt:lpstr>PowerPoint Presentation</vt:lpstr>
      <vt:lpstr>PowerPoint Presentation</vt:lpstr>
      <vt:lpstr>concluzii</vt:lpstr>
      <vt:lpstr>Radix sort cu diferite baze</vt:lpstr>
      <vt:lpstr>PowerPoint Presentation</vt:lpstr>
      <vt:lpstr>concluzii</vt:lpstr>
      <vt:lpstr>Funcția sort() din c++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1- Structuri de date ~Algoritmi de sortare~</dc:title>
  <dc:creator>andrei dogarel</dc:creator>
  <cp:lastModifiedBy>andrei dogarel</cp:lastModifiedBy>
  <cp:revision>3</cp:revision>
  <dcterms:created xsi:type="dcterms:W3CDTF">2023-03-18T14:53:33Z</dcterms:created>
  <dcterms:modified xsi:type="dcterms:W3CDTF">2023-03-18T23:24:06Z</dcterms:modified>
</cp:coreProperties>
</file>