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  <p:sldId id="260" r:id="rId3"/>
    <p:sldId id="266" r:id="rId4"/>
    <p:sldId id="273" r:id="rId5"/>
    <p:sldId id="269" r:id="rId6"/>
    <p:sldId id="270" r:id="rId7"/>
    <p:sldId id="271" r:id="rId8"/>
    <p:sldId id="27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A8AC9-5EF0-48B6-8965-821B36EF38D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60C0A-CB3F-402C-B87F-914B3C32FE79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2A3C1C43-1513-4E55-BC84-3363A9410755}" type="parTrans" cxnId="{1AB58DC7-540C-4C0E-92C9-E8C24A82FB0E}">
      <dgm:prSet/>
      <dgm:spPr/>
      <dgm:t>
        <a:bodyPr/>
        <a:lstStyle/>
        <a:p>
          <a:endParaRPr lang="en-US"/>
        </a:p>
      </dgm:t>
    </dgm:pt>
    <dgm:pt modelId="{87DD69BB-4B59-4D1D-A400-DC0A3AC91773}" type="sibTrans" cxnId="{1AB58DC7-540C-4C0E-92C9-E8C24A82FB0E}">
      <dgm:prSet/>
      <dgm:spPr/>
      <dgm:t>
        <a:bodyPr/>
        <a:lstStyle/>
        <a:p>
          <a:endParaRPr lang="en-US"/>
        </a:p>
      </dgm:t>
    </dgm:pt>
    <dgm:pt modelId="{FF247CC9-12B4-4A9A-A5DD-8E50B72B7F5C}">
      <dgm:prSet phldrT="[Text]"/>
      <dgm:spPr/>
      <dgm:t>
        <a:bodyPr/>
        <a:lstStyle/>
        <a:p>
          <a:r>
            <a:rPr lang="en-US" dirty="0"/>
            <a:t>Macro F1-Score</a:t>
          </a:r>
        </a:p>
      </dgm:t>
    </dgm:pt>
    <dgm:pt modelId="{AC49246A-36E7-4E2E-A75A-EE39945C2998}" type="parTrans" cxnId="{31AA0016-1F1E-4801-866D-5665105C694D}">
      <dgm:prSet/>
      <dgm:spPr/>
      <dgm:t>
        <a:bodyPr/>
        <a:lstStyle/>
        <a:p>
          <a:endParaRPr lang="en-US"/>
        </a:p>
      </dgm:t>
    </dgm:pt>
    <dgm:pt modelId="{C77E1698-6EBE-4B84-B323-EB1A10A97F0A}" type="sibTrans" cxnId="{31AA0016-1F1E-4801-866D-5665105C694D}">
      <dgm:prSet/>
      <dgm:spPr/>
      <dgm:t>
        <a:bodyPr/>
        <a:lstStyle/>
        <a:p>
          <a:endParaRPr lang="en-US"/>
        </a:p>
      </dgm:t>
    </dgm:pt>
    <dgm:pt modelId="{73DFA194-D5FA-4C86-BC21-327477914C83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9AF7F240-A270-415A-9E7B-9F14E09183A2}" type="parTrans" cxnId="{7E2BFE39-6DA6-411B-94D0-F7AAFB6FDF44}">
      <dgm:prSet/>
      <dgm:spPr/>
      <dgm:t>
        <a:bodyPr/>
        <a:lstStyle/>
        <a:p>
          <a:endParaRPr lang="en-US"/>
        </a:p>
      </dgm:t>
    </dgm:pt>
    <dgm:pt modelId="{BEB6F777-2105-41FB-88F1-78397EDB3598}" type="sibTrans" cxnId="{7E2BFE39-6DA6-411B-94D0-F7AAFB6FDF44}">
      <dgm:prSet/>
      <dgm:spPr/>
      <dgm:t>
        <a:bodyPr/>
        <a:lstStyle/>
        <a:p>
          <a:endParaRPr lang="en-US"/>
        </a:p>
      </dgm:t>
    </dgm:pt>
    <dgm:pt modelId="{30C28CA5-196E-4F2F-9F5F-D0F4051FC7C8}">
      <dgm:prSet phldrT="[Text]"/>
      <dgm:spPr/>
      <dgm:t>
        <a:bodyPr/>
        <a:lstStyle/>
        <a:p>
          <a:r>
            <a:rPr lang="en-US" dirty="0"/>
            <a:t>Recall</a:t>
          </a:r>
        </a:p>
      </dgm:t>
    </dgm:pt>
    <dgm:pt modelId="{CD48E40B-3E32-47A2-9DC1-7574728F8FD7}" type="parTrans" cxnId="{C2340C5B-7BD5-47B9-91EE-FE1FCE743208}">
      <dgm:prSet/>
      <dgm:spPr/>
      <dgm:t>
        <a:bodyPr/>
        <a:lstStyle/>
        <a:p>
          <a:endParaRPr lang="en-US"/>
        </a:p>
      </dgm:t>
    </dgm:pt>
    <dgm:pt modelId="{A84C0FFF-F266-443A-ABFA-1C606A5446C3}" type="sibTrans" cxnId="{C2340C5B-7BD5-47B9-91EE-FE1FCE743208}">
      <dgm:prSet/>
      <dgm:spPr/>
      <dgm:t>
        <a:bodyPr/>
        <a:lstStyle/>
        <a:p>
          <a:endParaRPr lang="en-US"/>
        </a:p>
      </dgm:t>
    </dgm:pt>
    <dgm:pt modelId="{33F45D3B-54A4-4003-8B85-532C1BE098C5}" type="pres">
      <dgm:prSet presAssocID="{E19A8AC9-5EF0-48B6-8965-821B36EF38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B30CFA-5769-47B8-9059-F0D82B259F3C}" type="pres">
      <dgm:prSet presAssocID="{B3660C0A-CB3F-402C-B87F-914B3C32FE79}" presName="singleCycle" presStyleCnt="0"/>
      <dgm:spPr/>
    </dgm:pt>
    <dgm:pt modelId="{645D8FD0-C8C1-4ECD-9877-774840BEFF3A}" type="pres">
      <dgm:prSet presAssocID="{B3660C0A-CB3F-402C-B87F-914B3C32FE79}" presName="singleCenter" presStyleLbl="node1" presStyleIdx="0" presStyleCnt="4" custLinFactNeighborY="-4303">
        <dgm:presLayoutVars>
          <dgm:chMax val="7"/>
          <dgm:chPref val="7"/>
        </dgm:presLayoutVars>
      </dgm:prSet>
      <dgm:spPr/>
    </dgm:pt>
    <dgm:pt modelId="{6062053E-8207-4FA2-8DD7-AD8DF6774DF3}" type="pres">
      <dgm:prSet presAssocID="{AC49246A-36E7-4E2E-A75A-EE39945C2998}" presName="Name56" presStyleLbl="parChTrans1D2" presStyleIdx="0" presStyleCnt="3"/>
      <dgm:spPr/>
    </dgm:pt>
    <dgm:pt modelId="{14BD6B2A-0311-4DA3-A7A0-DFE7E6FC1CF5}" type="pres">
      <dgm:prSet presAssocID="{FF247CC9-12B4-4A9A-A5DD-8E50B72B7F5C}" presName="text0" presStyleLbl="node1" presStyleIdx="1" presStyleCnt="4">
        <dgm:presLayoutVars>
          <dgm:bulletEnabled val="1"/>
        </dgm:presLayoutVars>
      </dgm:prSet>
      <dgm:spPr/>
    </dgm:pt>
    <dgm:pt modelId="{E599C098-D806-4A79-A935-58C4AEABDAC9}" type="pres">
      <dgm:prSet presAssocID="{9AF7F240-A270-415A-9E7B-9F14E09183A2}" presName="Name56" presStyleLbl="parChTrans1D2" presStyleIdx="1" presStyleCnt="3"/>
      <dgm:spPr/>
    </dgm:pt>
    <dgm:pt modelId="{F06E5A02-7BB6-4DB6-A0D9-A8230208585D}" type="pres">
      <dgm:prSet presAssocID="{73DFA194-D5FA-4C86-BC21-327477914C83}" presName="text0" presStyleLbl="node1" presStyleIdx="2" presStyleCnt="4">
        <dgm:presLayoutVars>
          <dgm:bulletEnabled val="1"/>
        </dgm:presLayoutVars>
      </dgm:prSet>
      <dgm:spPr/>
    </dgm:pt>
    <dgm:pt modelId="{283C20F5-8A62-4AA9-BA69-B6605898CAB4}" type="pres">
      <dgm:prSet presAssocID="{CD48E40B-3E32-47A2-9DC1-7574728F8FD7}" presName="Name56" presStyleLbl="parChTrans1D2" presStyleIdx="2" presStyleCnt="3"/>
      <dgm:spPr/>
    </dgm:pt>
    <dgm:pt modelId="{A00CED0C-68F9-4FFD-AD9C-004B87163635}" type="pres">
      <dgm:prSet presAssocID="{30C28CA5-196E-4F2F-9F5F-D0F4051FC7C8}" presName="text0" presStyleLbl="node1" presStyleIdx="3" presStyleCnt="4">
        <dgm:presLayoutVars>
          <dgm:bulletEnabled val="1"/>
        </dgm:presLayoutVars>
      </dgm:prSet>
      <dgm:spPr/>
    </dgm:pt>
  </dgm:ptLst>
  <dgm:cxnLst>
    <dgm:cxn modelId="{86CA0406-736B-4378-80EA-196376FDDFD9}" type="presOf" srcId="{AC49246A-36E7-4E2E-A75A-EE39945C2998}" destId="{6062053E-8207-4FA2-8DD7-AD8DF6774DF3}" srcOrd="0" destOrd="0" presId="urn:microsoft.com/office/officeart/2008/layout/RadialCluster"/>
    <dgm:cxn modelId="{1FBFAF12-F5E4-43B3-A1FD-6E5FEB552F26}" type="presOf" srcId="{E19A8AC9-5EF0-48B6-8965-821B36EF38DB}" destId="{33F45D3B-54A4-4003-8B85-532C1BE098C5}" srcOrd="0" destOrd="0" presId="urn:microsoft.com/office/officeart/2008/layout/RadialCluster"/>
    <dgm:cxn modelId="{31AA0016-1F1E-4801-866D-5665105C694D}" srcId="{B3660C0A-CB3F-402C-B87F-914B3C32FE79}" destId="{FF247CC9-12B4-4A9A-A5DD-8E50B72B7F5C}" srcOrd="0" destOrd="0" parTransId="{AC49246A-36E7-4E2E-A75A-EE39945C2998}" sibTransId="{C77E1698-6EBE-4B84-B323-EB1A10A97F0A}"/>
    <dgm:cxn modelId="{98D58428-3AD7-40BF-8224-7C4748F94AF8}" type="presOf" srcId="{30C28CA5-196E-4F2F-9F5F-D0F4051FC7C8}" destId="{A00CED0C-68F9-4FFD-AD9C-004B87163635}" srcOrd="0" destOrd="0" presId="urn:microsoft.com/office/officeart/2008/layout/RadialCluster"/>
    <dgm:cxn modelId="{81AF4D38-DE28-4CDB-915D-94D60FFC9FFC}" type="presOf" srcId="{73DFA194-D5FA-4C86-BC21-327477914C83}" destId="{F06E5A02-7BB6-4DB6-A0D9-A8230208585D}" srcOrd="0" destOrd="0" presId="urn:microsoft.com/office/officeart/2008/layout/RadialCluster"/>
    <dgm:cxn modelId="{7E2BFE39-6DA6-411B-94D0-F7AAFB6FDF44}" srcId="{B3660C0A-CB3F-402C-B87F-914B3C32FE79}" destId="{73DFA194-D5FA-4C86-BC21-327477914C83}" srcOrd="1" destOrd="0" parTransId="{9AF7F240-A270-415A-9E7B-9F14E09183A2}" sibTransId="{BEB6F777-2105-41FB-88F1-78397EDB3598}"/>
    <dgm:cxn modelId="{C2340C5B-7BD5-47B9-91EE-FE1FCE743208}" srcId="{B3660C0A-CB3F-402C-B87F-914B3C32FE79}" destId="{30C28CA5-196E-4F2F-9F5F-D0F4051FC7C8}" srcOrd="2" destOrd="0" parTransId="{CD48E40B-3E32-47A2-9DC1-7574728F8FD7}" sibTransId="{A84C0FFF-F266-443A-ABFA-1C606A5446C3}"/>
    <dgm:cxn modelId="{9A2A956A-2646-45E0-9875-1308897A7343}" type="presOf" srcId="{9AF7F240-A270-415A-9E7B-9F14E09183A2}" destId="{E599C098-D806-4A79-A935-58C4AEABDAC9}" srcOrd="0" destOrd="0" presId="urn:microsoft.com/office/officeart/2008/layout/RadialCluster"/>
    <dgm:cxn modelId="{E711249F-2779-4F5D-B193-207D7994F690}" type="presOf" srcId="{CD48E40B-3E32-47A2-9DC1-7574728F8FD7}" destId="{283C20F5-8A62-4AA9-BA69-B6605898CAB4}" srcOrd="0" destOrd="0" presId="urn:microsoft.com/office/officeart/2008/layout/RadialCluster"/>
    <dgm:cxn modelId="{8280A0B6-B5B4-4DB6-8282-1BD0DBD2CEEC}" type="presOf" srcId="{B3660C0A-CB3F-402C-B87F-914B3C32FE79}" destId="{645D8FD0-C8C1-4ECD-9877-774840BEFF3A}" srcOrd="0" destOrd="0" presId="urn:microsoft.com/office/officeart/2008/layout/RadialCluster"/>
    <dgm:cxn modelId="{A1D987C5-757D-4864-9409-B9396D45A03B}" type="presOf" srcId="{FF247CC9-12B4-4A9A-A5DD-8E50B72B7F5C}" destId="{14BD6B2A-0311-4DA3-A7A0-DFE7E6FC1CF5}" srcOrd="0" destOrd="0" presId="urn:microsoft.com/office/officeart/2008/layout/RadialCluster"/>
    <dgm:cxn modelId="{1AB58DC7-540C-4C0E-92C9-E8C24A82FB0E}" srcId="{E19A8AC9-5EF0-48B6-8965-821B36EF38DB}" destId="{B3660C0A-CB3F-402C-B87F-914B3C32FE79}" srcOrd="0" destOrd="0" parTransId="{2A3C1C43-1513-4E55-BC84-3363A9410755}" sibTransId="{87DD69BB-4B59-4D1D-A400-DC0A3AC91773}"/>
    <dgm:cxn modelId="{D822EE30-E6E9-4401-ADAE-24C30994FF57}" type="presParOf" srcId="{33F45D3B-54A4-4003-8B85-532C1BE098C5}" destId="{87B30CFA-5769-47B8-9059-F0D82B259F3C}" srcOrd="0" destOrd="0" presId="urn:microsoft.com/office/officeart/2008/layout/RadialCluster"/>
    <dgm:cxn modelId="{B8349384-1BAE-4AAD-AFED-453BB14B7B14}" type="presParOf" srcId="{87B30CFA-5769-47B8-9059-F0D82B259F3C}" destId="{645D8FD0-C8C1-4ECD-9877-774840BEFF3A}" srcOrd="0" destOrd="0" presId="urn:microsoft.com/office/officeart/2008/layout/RadialCluster"/>
    <dgm:cxn modelId="{47DA7655-2E8D-4EF9-9017-405537CA51D3}" type="presParOf" srcId="{87B30CFA-5769-47B8-9059-F0D82B259F3C}" destId="{6062053E-8207-4FA2-8DD7-AD8DF6774DF3}" srcOrd="1" destOrd="0" presId="urn:microsoft.com/office/officeart/2008/layout/RadialCluster"/>
    <dgm:cxn modelId="{D7DE581F-89B7-4A9B-A80E-6887F271093E}" type="presParOf" srcId="{87B30CFA-5769-47B8-9059-F0D82B259F3C}" destId="{14BD6B2A-0311-4DA3-A7A0-DFE7E6FC1CF5}" srcOrd="2" destOrd="0" presId="urn:microsoft.com/office/officeart/2008/layout/RadialCluster"/>
    <dgm:cxn modelId="{DA864AA0-1DAA-49D1-983D-D95620B44607}" type="presParOf" srcId="{87B30CFA-5769-47B8-9059-F0D82B259F3C}" destId="{E599C098-D806-4A79-A935-58C4AEABDAC9}" srcOrd="3" destOrd="0" presId="urn:microsoft.com/office/officeart/2008/layout/RadialCluster"/>
    <dgm:cxn modelId="{96418D0F-3FAE-4A58-9C0B-D39C7FE8D294}" type="presParOf" srcId="{87B30CFA-5769-47B8-9059-F0D82B259F3C}" destId="{F06E5A02-7BB6-4DB6-A0D9-A8230208585D}" srcOrd="4" destOrd="0" presId="urn:microsoft.com/office/officeart/2008/layout/RadialCluster"/>
    <dgm:cxn modelId="{107EDBA7-CEBF-4186-A3EA-AE568A23C059}" type="presParOf" srcId="{87B30CFA-5769-47B8-9059-F0D82B259F3C}" destId="{283C20F5-8A62-4AA9-BA69-B6605898CAB4}" srcOrd="5" destOrd="0" presId="urn:microsoft.com/office/officeart/2008/layout/RadialCluster"/>
    <dgm:cxn modelId="{FDB16591-699E-4DCD-B3BF-83C327DED7EC}" type="presParOf" srcId="{87B30CFA-5769-47B8-9059-F0D82B259F3C}" destId="{A00CED0C-68F9-4FFD-AD9C-004B8716363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98A39-88F2-4428-B28B-9CB7F8A438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6E8-205A-440C-8532-CA53FC7CFE29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53AF2543-7437-41F6-861A-22F0549090BB}" type="parTrans" cxnId="{AEB0E652-8866-4999-A021-68FE12BF9F9B}">
      <dgm:prSet/>
      <dgm:spPr/>
      <dgm:t>
        <a:bodyPr/>
        <a:lstStyle/>
        <a:p>
          <a:endParaRPr lang="en-US"/>
        </a:p>
      </dgm:t>
    </dgm:pt>
    <dgm:pt modelId="{39A70BB3-D056-453C-B032-EC65F7F09A87}" type="sibTrans" cxnId="{AEB0E652-8866-4999-A021-68FE12BF9F9B}">
      <dgm:prSet/>
      <dgm:spPr/>
      <dgm:t>
        <a:bodyPr/>
        <a:lstStyle/>
        <a:p>
          <a:endParaRPr lang="en-US"/>
        </a:p>
      </dgm:t>
    </dgm:pt>
    <dgm:pt modelId="{8070B993-E5C4-4F12-851C-D25A8DD99B48}">
      <dgm:prSet phldrT="[Text]"/>
      <dgm:spPr/>
      <dgm:t>
        <a:bodyPr/>
        <a:lstStyle/>
        <a:p>
          <a:r>
            <a:rPr lang="en-US" dirty="0"/>
            <a:t>Decide on different datasets to use.</a:t>
          </a:r>
        </a:p>
      </dgm:t>
    </dgm:pt>
    <dgm:pt modelId="{05AA948B-EA3F-4982-AE16-2C51DB5EF152}" type="parTrans" cxnId="{09587DA2-3555-4A75-8294-774DC378DEF0}">
      <dgm:prSet/>
      <dgm:spPr/>
      <dgm:t>
        <a:bodyPr/>
        <a:lstStyle/>
        <a:p>
          <a:endParaRPr lang="en-US"/>
        </a:p>
      </dgm:t>
    </dgm:pt>
    <dgm:pt modelId="{4498AFF3-3732-4BDF-82F3-0761192785E4}" type="sibTrans" cxnId="{09587DA2-3555-4A75-8294-774DC378DEF0}">
      <dgm:prSet/>
      <dgm:spPr/>
      <dgm:t>
        <a:bodyPr/>
        <a:lstStyle/>
        <a:p>
          <a:endParaRPr lang="en-US"/>
        </a:p>
      </dgm:t>
    </dgm:pt>
    <dgm:pt modelId="{5423F14E-9338-4085-B388-3DDB10E4B0D0}">
      <dgm:prSet phldrT="[Text]"/>
      <dgm:spPr/>
      <dgm:t>
        <a:bodyPr/>
        <a:lstStyle/>
        <a:p>
          <a:r>
            <a:rPr lang="en-US" dirty="0"/>
            <a:t>Baselines</a:t>
          </a:r>
        </a:p>
      </dgm:t>
    </dgm:pt>
    <dgm:pt modelId="{DBAF2958-71BD-41D1-A1AA-9AB150824034}" type="parTrans" cxnId="{C4588AD2-2CDA-4FE5-B832-E64DB9F5BFB5}">
      <dgm:prSet/>
      <dgm:spPr/>
      <dgm:t>
        <a:bodyPr/>
        <a:lstStyle/>
        <a:p>
          <a:endParaRPr lang="en-US"/>
        </a:p>
      </dgm:t>
    </dgm:pt>
    <dgm:pt modelId="{62968CAF-7F50-4632-A964-56BA885F5473}" type="sibTrans" cxnId="{C4588AD2-2CDA-4FE5-B832-E64DB9F5BFB5}">
      <dgm:prSet/>
      <dgm:spPr/>
      <dgm:t>
        <a:bodyPr/>
        <a:lstStyle/>
        <a:p>
          <a:endParaRPr lang="en-US"/>
        </a:p>
      </dgm:t>
    </dgm:pt>
    <dgm:pt modelId="{EA80D45A-6FA9-47DF-A74F-999BF06D9C04}">
      <dgm:prSet phldrT="[Text]"/>
      <dgm:spPr/>
      <dgm:t>
        <a:bodyPr/>
        <a:lstStyle/>
        <a:p>
          <a:r>
            <a:rPr lang="en-US" dirty="0"/>
            <a:t>Train different baselines on the selected datasets.</a:t>
          </a:r>
        </a:p>
      </dgm:t>
    </dgm:pt>
    <dgm:pt modelId="{787E5672-2C4D-4677-AF11-ADFD164084E0}" type="parTrans" cxnId="{014E9F7E-D57D-4F5F-AE62-2AF523BDED69}">
      <dgm:prSet/>
      <dgm:spPr/>
      <dgm:t>
        <a:bodyPr/>
        <a:lstStyle/>
        <a:p>
          <a:endParaRPr lang="en-US"/>
        </a:p>
      </dgm:t>
    </dgm:pt>
    <dgm:pt modelId="{2DF2BC08-E184-41CE-A732-D7EB3006EA1C}" type="sibTrans" cxnId="{014E9F7E-D57D-4F5F-AE62-2AF523BDED69}">
      <dgm:prSet/>
      <dgm:spPr/>
      <dgm:t>
        <a:bodyPr/>
        <a:lstStyle/>
        <a:p>
          <a:endParaRPr lang="en-US"/>
        </a:p>
      </dgm:t>
    </dgm:pt>
    <dgm:pt modelId="{EFB6EA73-FFF1-4B5D-B78D-33FFF7E38600}">
      <dgm:prSet phldrT="[Text]"/>
      <dgm:spPr/>
      <dgm:t>
        <a:bodyPr/>
        <a:lstStyle/>
        <a:p>
          <a:r>
            <a:rPr lang="en-US" dirty="0"/>
            <a:t>Possible Baselines: Logistic Regression, SVMs, NNs.</a:t>
          </a:r>
        </a:p>
      </dgm:t>
    </dgm:pt>
    <dgm:pt modelId="{A505CB97-E4AF-45DC-89FC-BD32B92F42D1}" type="parTrans" cxnId="{5737E0BF-7AC9-4334-8C84-663E3F4C074E}">
      <dgm:prSet/>
      <dgm:spPr/>
      <dgm:t>
        <a:bodyPr/>
        <a:lstStyle/>
        <a:p>
          <a:endParaRPr lang="en-US"/>
        </a:p>
      </dgm:t>
    </dgm:pt>
    <dgm:pt modelId="{531963AA-3FDA-46A1-99A7-381920EACC39}" type="sibTrans" cxnId="{5737E0BF-7AC9-4334-8C84-663E3F4C074E}">
      <dgm:prSet/>
      <dgm:spPr/>
      <dgm:t>
        <a:bodyPr/>
        <a:lstStyle/>
        <a:p>
          <a:endParaRPr lang="en-US"/>
        </a:p>
      </dgm:t>
    </dgm:pt>
    <dgm:pt modelId="{70DF7B66-449B-4DA5-BB30-F723919F8431}">
      <dgm:prSet phldrT="[Text]"/>
      <dgm:spPr/>
      <dgm:t>
        <a:bodyPr/>
        <a:lstStyle/>
        <a:p>
          <a:r>
            <a:rPr lang="en-US" dirty="0"/>
            <a:t>First Iteration</a:t>
          </a:r>
        </a:p>
      </dgm:t>
    </dgm:pt>
    <dgm:pt modelId="{126673E5-45EF-4596-B25C-CA9417297787}" type="parTrans" cxnId="{C2DCBACE-1C05-467D-A984-603C0E8079BC}">
      <dgm:prSet/>
      <dgm:spPr/>
      <dgm:t>
        <a:bodyPr/>
        <a:lstStyle/>
        <a:p>
          <a:endParaRPr lang="en-US"/>
        </a:p>
      </dgm:t>
    </dgm:pt>
    <dgm:pt modelId="{FE0E9E44-08A3-4C27-90E8-93091C0E47B3}" type="sibTrans" cxnId="{C2DCBACE-1C05-467D-A984-603C0E8079BC}">
      <dgm:prSet/>
      <dgm:spPr/>
      <dgm:t>
        <a:bodyPr/>
        <a:lstStyle/>
        <a:p>
          <a:endParaRPr lang="en-US"/>
        </a:p>
      </dgm:t>
    </dgm:pt>
    <dgm:pt modelId="{363DC489-3DFE-430A-834A-0D5C78567595}">
      <dgm:prSet phldrT="[Text]"/>
      <dgm:spPr/>
      <dgm:t>
        <a:bodyPr/>
        <a:lstStyle/>
        <a:p>
          <a:r>
            <a:rPr lang="en-US" dirty="0"/>
            <a:t>Experiment with the previous described SOTA architectures.</a:t>
          </a:r>
        </a:p>
      </dgm:t>
    </dgm:pt>
    <dgm:pt modelId="{613A4A5E-078A-4C10-9C78-7ED49EE37958}" type="parTrans" cxnId="{D59B642D-8E65-4CEE-9DB7-81D21683A791}">
      <dgm:prSet/>
      <dgm:spPr/>
      <dgm:t>
        <a:bodyPr/>
        <a:lstStyle/>
        <a:p>
          <a:endParaRPr lang="en-US"/>
        </a:p>
      </dgm:t>
    </dgm:pt>
    <dgm:pt modelId="{09D0A6FC-2D13-4CCE-897B-A4079FCBDEBF}" type="sibTrans" cxnId="{D59B642D-8E65-4CEE-9DB7-81D21683A791}">
      <dgm:prSet/>
      <dgm:spPr/>
      <dgm:t>
        <a:bodyPr/>
        <a:lstStyle/>
        <a:p>
          <a:endParaRPr lang="en-US"/>
        </a:p>
      </dgm:t>
    </dgm:pt>
    <dgm:pt modelId="{2CDD8CE9-948A-4AE3-8C1C-81432C1DBCBC}">
      <dgm:prSet phldrT="[Text]"/>
      <dgm:spPr/>
      <dgm:t>
        <a:bodyPr/>
        <a:lstStyle/>
        <a:p>
          <a:r>
            <a:rPr lang="en-US" dirty="0"/>
            <a:t>Compare them with the Baselines.</a:t>
          </a:r>
        </a:p>
      </dgm:t>
    </dgm:pt>
    <dgm:pt modelId="{3AF836D0-60DD-4853-83EA-AB637A64A550}" type="parTrans" cxnId="{4F49794E-83FF-40F5-AAEA-FD3DF9B12DEC}">
      <dgm:prSet/>
      <dgm:spPr/>
      <dgm:t>
        <a:bodyPr/>
        <a:lstStyle/>
        <a:p>
          <a:endParaRPr lang="en-US"/>
        </a:p>
      </dgm:t>
    </dgm:pt>
    <dgm:pt modelId="{04B43995-8165-4902-B721-4B42444B7DA9}" type="sibTrans" cxnId="{4F49794E-83FF-40F5-AAEA-FD3DF9B12DEC}">
      <dgm:prSet/>
      <dgm:spPr/>
      <dgm:t>
        <a:bodyPr/>
        <a:lstStyle/>
        <a:p>
          <a:endParaRPr lang="en-US"/>
        </a:p>
      </dgm:t>
    </dgm:pt>
    <dgm:pt modelId="{48AED706-9E7E-4E18-9121-5E3BC5CB5AE3}">
      <dgm:prSet phldrT="[Text]"/>
      <dgm:spPr/>
      <dgm:t>
        <a:bodyPr/>
        <a:lstStyle/>
        <a:p>
          <a:r>
            <a:rPr lang="en-US" dirty="0"/>
            <a:t>Second Iteration</a:t>
          </a:r>
        </a:p>
      </dgm:t>
    </dgm:pt>
    <dgm:pt modelId="{7666912A-96C3-4B5F-9F87-10DBAC7FCDAA}" type="parTrans" cxnId="{6CEBF60C-AA61-4A11-9AA9-A4CBB31E9756}">
      <dgm:prSet/>
      <dgm:spPr/>
      <dgm:t>
        <a:bodyPr/>
        <a:lstStyle/>
        <a:p>
          <a:endParaRPr lang="en-US"/>
        </a:p>
      </dgm:t>
    </dgm:pt>
    <dgm:pt modelId="{9B3E7DEA-80AB-4712-B2D1-279474BCDCE0}" type="sibTrans" cxnId="{6CEBF60C-AA61-4A11-9AA9-A4CBB31E9756}">
      <dgm:prSet/>
      <dgm:spPr/>
      <dgm:t>
        <a:bodyPr/>
        <a:lstStyle/>
        <a:p>
          <a:endParaRPr lang="en-US"/>
        </a:p>
      </dgm:t>
    </dgm:pt>
    <dgm:pt modelId="{DAD46E89-2606-4D9B-94D7-4D4D5DB6222A}">
      <dgm:prSet phldrT="[Text]"/>
      <dgm:spPr/>
      <dgm:t>
        <a:bodyPr/>
        <a:lstStyle/>
        <a:p>
          <a:r>
            <a:rPr lang="en-US" dirty="0"/>
            <a:t>Datasets must incorporate different contexts of social media.</a:t>
          </a:r>
        </a:p>
      </dgm:t>
    </dgm:pt>
    <dgm:pt modelId="{E758801C-9778-4FE8-9252-A0F92E93A7FB}" type="parTrans" cxnId="{038A7EFC-FDFB-4F19-A929-E90E69F9A775}">
      <dgm:prSet/>
      <dgm:spPr/>
      <dgm:t>
        <a:bodyPr/>
        <a:lstStyle/>
        <a:p>
          <a:endParaRPr lang="en-US"/>
        </a:p>
      </dgm:t>
    </dgm:pt>
    <dgm:pt modelId="{B1F834F3-44B7-4BF2-8631-72393D74B619}" type="sibTrans" cxnId="{038A7EFC-FDFB-4F19-A929-E90E69F9A775}">
      <dgm:prSet/>
      <dgm:spPr/>
      <dgm:t>
        <a:bodyPr/>
        <a:lstStyle/>
        <a:p>
          <a:endParaRPr lang="en-US"/>
        </a:p>
      </dgm:t>
    </dgm:pt>
    <dgm:pt modelId="{DB669BE1-11E3-4A1D-8605-EECD95B414F0}">
      <dgm:prSet phldrT="[Text]"/>
      <dgm:spPr/>
      <dgm:t>
        <a:bodyPr/>
        <a:lstStyle/>
        <a:p>
          <a:r>
            <a:rPr lang="en-US" dirty="0"/>
            <a:t>Combine the ideas behind HateBERT and contextual attention.</a:t>
          </a:r>
        </a:p>
      </dgm:t>
    </dgm:pt>
    <dgm:pt modelId="{35359D94-04A3-4A6D-891D-3C971C319F89}" type="parTrans" cxnId="{66F203E3-13FB-469C-B3F7-D47CDD43EC31}">
      <dgm:prSet/>
      <dgm:spPr/>
      <dgm:t>
        <a:bodyPr/>
        <a:lstStyle/>
        <a:p>
          <a:endParaRPr lang="en-US"/>
        </a:p>
      </dgm:t>
    </dgm:pt>
    <dgm:pt modelId="{FE8B16CA-3DEF-450B-92EB-76687999232A}" type="sibTrans" cxnId="{66F203E3-13FB-469C-B3F7-D47CDD43EC31}">
      <dgm:prSet/>
      <dgm:spPr/>
      <dgm:t>
        <a:bodyPr/>
        <a:lstStyle/>
        <a:p>
          <a:endParaRPr lang="en-US"/>
        </a:p>
      </dgm:t>
    </dgm:pt>
    <dgm:pt modelId="{48F1F61E-71EE-40A1-96AC-F379C9D963E2}">
      <dgm:prSet phldrT="[Text]"/>
      <dgm:spPr/>
      <dgm:t>
        <a:bodyPr/>
        <a:lstStyle/>
        <a:p>
          <a:r>
            <a:rPr lang="en-US" dirty="0"/>
            <a:t>Train the resulting model and compare it with the previous experiments.</a:t>
          </a:r>
        </a:p>
      </dgm:t>
    </dgm:pt>
    <dgm:pt modelId="{6154EA18-79F5-4BD0-928B-E4AA59631A7C}" type="parTrans" cxnId="{0263ED82-B4AC-4DEC-8993-F4C622930158}">
      <dgm:prSet/>
      <dgm:spPr/>
      <dgm:t>
        <a:bodyPr/>
        <a:lstStyle/>
        <a:p>
          <a:endParaRPr lang="en-US"/>
        </a:p>
      </dgm:t>
    </dgm:pt>
    <dgm:pt modelId="{11977C2D-BB92-404F-A895-D19842358369}" type="sibTrans" cxnId="{0263ED82-B4AC-4DEC-8993-F4C622930158}">
      <dgm:prSet/>
      <dgm:spPr/>
      <dgm:t>
        <a:bodyPr/>
        <a:lstStyle/>
        <a:p>
          <a:endParaRPr lang="en-US"/>
        </a:p>
      </dgm:t>
    </dgm:pt>
    <dgm:pt modelId="{B6432236-A467-4640-A205-7F1ED019727F}" type="pres">
      <dgm:prSet presAssocID="{0FD98A39-88F2-4428-B28B-9CB7F8A43866}" presName="linearFlow" presStyleCnt="0">
        <dgm:presLayoutVars>
          <dgm:dir/>
          <dgm:animLvl val="lvl"/>
          <dgm:resizeHandles val="exact"/>
        </dgm:presLayoutVars>
      </dgm:prSet>
      <dgm:spPr/>
    </dgm:pt>
    <dgm:pt modelId="{C17FCFDB-F94E-4CE1-865A-382B3CAB64BE}" type="pres">
      <dgm:prSet presAssocID="{3CECD6E8-205A-440C-8532-CA53FC7CFE29}" presName="composite" presStyleCnt="0"/>
      <dgm:spPr/>
    </dgm:pt>
    <dgm:pt modelId="{59584F0A-861F-4332-96CB-9B45CF0A217F}" type="pres">
      <dgm:prSet presAssocID="{3CECD6E8-205A-440C-8532-CA53FC7CFE2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5FE6190-2A32-4C59-8451-B3E58ED4A997}" type="pres">
      <dgm:prSet presAssocID="{3CECD6E8-205A-440C-8532-CA53FC7CFE29}" presName="descendantText" presStyleLbl="alignAcc1" presStyleIdx="0" presStyleCnt="4">
        <dgm:presLayoutVars>
          <dgm:bulletEnabled val="1"/>
        </dgm:presLayoutVars>
      </dgm:prSet>
      <dgm:spPr/>
    </dgm:pt>
    <dgm:pt modelId="{78DAA87F-B588-40D0-A9EF-F430E2347E32}" type="pres">
      <dgm:prSet presAssocID="{39A70BB3-D056-453C-B032-EC65F7F09A87}" presName="sp" presStyleCnt="0"/>
      <dgm:spPr/>
    </dgm:pt>
    <dgm:pt modelId="{2513FC71-82C4-4AFA-A8AC-AA14E27B6F97}" type="pres">
      <dgm:prSet presAssocID="{5423F14E-9338-4085-B388-3DDB10E4B0D0}" presName="composite" presStyleCnt="0"/>
      <dgm:spPr/>
    </dgm:pt>
    <dgm:pt modelId="{DA59D552-6370-425D-AF4E-25D54E65D04A}" type="pres">
      <dgm:prSet presAssocID="{5423F14E-9338-4085-B388-3DDB10E4B0D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F195C1-88D8-4FBF-98CD-3B6D98F16F58}" type="pres">
      <dgm:prSet presAssocID="{5423F14E-9338-4085-B388-3DDB10E4B0D0}" presName="descendantText" presStyleLbl="alignAcc1" presStyleIdx="1" presStyleCnt="4">
        <dgm:presLayoutVars>
          <dgm:bulletEnabled val="1"/>
        </dgm:presLayoutVars>
      </dgm:prSet>
      <dgm:spPr/>
    </dgm:pt>
    <dgm:pt modelId="{52ED9F3A-54B0-4E38-A76A-131887595512}" type="pres">
      <dgm:prSet presAssocID="{62968CAF-7F50-4632-A964-56BA885F5473}" presName="sp" presStyleCnt="0"/>
      <dgm:spPr/>
    </dgm:pt>
    <dgm:pt modelId="{14175CE1-1814-49BC-8FBB-FF0A12D162B5}" type="pres">
      <dgm:prSet presAssocID="{70DF7B66-449B-4DA5-BB30-F723919F8431}" presName="composite" presStyleCnt="0"/>
      <dgm:spPr/>
    </dgm:pt>
    <dgm:pt modelId="{A143EFFD-103D-4867-8545-2101693F8F85}" type="pres">
      <dgm:prSet presAssocID="{70DF7B66-449B-4DA5-BB30-F723919F84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2D28E0C-60E6-49C9-AA81-396FABFBBE91}" type="pres">
      <dgm:prSet presAssocID="{70DF7B66-449B-4DA5-BB30-F723919F8431}" presName="descendantText" presStyleLbl="alignAcc1" presStyleIdx="2" presStyleCnt="4">
        <dgm:presLayoutVars>
          <dgm:bulletEnabled val="1"/>
        </dgm:presLayoutVars>
      </dgm:prSet>
      <dgm:spPr/>
    </dgm:pt>
    <dgm:pt modelId="{1D3435BD-9A04-49ED-B54A-659E8C4A8047}" type="pres">
      <dgm:prSet presAssocID="{FE0E9E44-08A3-4C27-90E8-93091C0E47B3}" presName="sp" presStyleCnt="0"/>
      <dgm:spPr/>
    </dgm:pt>
    <dgm:pt modelId="{40D55B0A-876C-485B-AC54-64835F7FEFCD}" type="pres">
      <dgm:prSet presAssocID="{48AED706-9E7E-4E18-9121-5E3BC5CB5AE3}" presName="composite" presStyleCnt="0"/>
      <dgm:spPr/>
    </dgm:pt>
    <dgm:pt modelId="{6A72F875-3381-4D38-9F6B-7E41E36740C8}" type="pres">
      <dgm:prSet presAssocID="{48AED706-9E7E-4E18-9121-5E3BC5CB5AE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F0DB6D0-4E74-48F5-9C4B-DC9F51EAD999}" type="pres">
      <dgm:prSet presAssocID="{48AED706-9E7E-4E18-9121-5E3BC5CB5AE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EF29B08-2CDD-4288-9EFB-41E663C19D41}" type="presOf" srcId="{5423F14E-9338-4085-B388-3DDB10E4B0D0}" destId="{DA59D552-6370-425D-AF4E-25D54E65D04A}" srcOrd="0" destOrd="0" presId="urn:microsoft.com/office/officeart/2005/8/layout/chevron2"/>
    <dgm:cxn modelId="{6CEBF60C-AA61-4A11-9AA9-A4CBB31E9756}" srcId="{0FD98A39-88F2-4428-B28B-9CB7F8A43866}" destId="{48AED706-9E7E-4E18-9121-5E3BC5CB5AE3}" srcOrd="3" destOrd="0" parTransId="{7666912A-96C3-4B5F-9F87-10DBAC7FCDAA}" sibTransId="{9B3E7DEA-80AB-4712-B2D1-279474BCDCE0}"/>
    <dgm:cxn modelId="{F2D4F62A-6E41-4CF6-818D-E1A04D89B97C}" type="presOf" srcId="{DB669BE1-11E3-4A1D-8605-EECD95B414F0}" destId="{3F0DB6D0-4E74-48F5-9C4B-DC9F51EAD999}" srcOrd="0" destOrd="0" presId="urn:microsoft.com/office/officeart/2005/8/layout/chevron2"/>
    <dgm:cxn modelId="{D59B642D-8E65-4CEE-9DB7-81D21683A791}" srcId="{70DF7B66-449B-4DA5-BB30-F723919F8431}" destId="{363DC489-3DFE-430A-834A-0D5C78567595}" srcOrd="0" destOrd="0" parTransId="{613A4A5E-078A-4C10-9C78-7ED49EE37958}" sibTransId="{09D0A6FC-2D13-4CCE-897B-A4079FCBDEBF}"/>
    <dgm:cxn modelId="{2BBB3D3B-EB69-486B-AA8C-859AD185D292}" type="presOf" srcId="{2CDD8CE9-948A-4AE3-8C1C-81432C1DBCBC}" destId="{82D28E0C-60E6-49C9-AA81-396FABFBBE91}" srcOrd="0" destOrd="1" presId="urn:microsoft.com/office/officeart/2005/8/layout/chevron2"/>
    <dgm:cxn modelId="{3FC9005D-4207-44D5-8220-EDB6D19F542A}" type="presOf" srcId="{0FD98A39-88F2-4428-B28B-9CB7F8A43866}" destId="{B6432236-A467-4640-A205-7F1ED019727F}" srcOrd="0" destOrd="0" presId="urn:microsoft.com/office/officeart/2005/8/layout/chevron2"/>
    <dgm:cxn modelId="{A903D243-27C3-40D5-8CB6-7B0E2EF8BDE1}" type="presOf" srcId="{48F1F61E-71EE-40A1-96AC-F379C9D963E2}" destId="{3F0DB6D0-4E74-48F5-9C4B-DC9F51EAD999}" srcOrd="0" destOrd="1" presId="urn:microsoft.com/office/officeart/2005/8/layout/chevron2"/>
    <dgm:cxn modelId="{BEB34844-5D7C-4C8A-B2D3-3B703E0837F5}" type="presOf" srcId="{DAD46E89-2606-4D9B-94D7-4D4D5DB6222A}" destId="{55FE6190-2A32-4C59-8451-B3E58ED4A997}" srcOrd="0" destOrd="1" presId="urn:microsoft.com/office/officeart/2005/8/layout/chevron2"/>
    <dgm:cxn modelId="{4F49794E-83FF-40F5-AAEA-FD3DF9B12DEC}" srcId="{70DF7B66-449B-4DA5-BB30-F723919F8431}" destId="{2CDD8CE9-948A-4AE3-8C1C-81432C1DBCBC}" srcOrd="1" destOrd="0" parTransId="{3AF836D0-60DD-4853-83EA-AB637A64A550}" sibTransId="{04B43995-8165-4902-B721-4B42444B7DA9}"/>
    <dgm:cxn modelId="{D7981A52-9513-430E-BA63-50FD545BDB6F}" type="presOf" srcId="{EA80D45A-6FA9-47DF-A74F-999BF06D9C04}" destId="{EEF195C1-88D8-4FBF-98CD-3B6D98F16F58}" srcOrd="0" destOrd="0" presId="urn:microsoft.com/office/officeart/2005/8/layout/chevron2"/>
    <dgm:cxn modelId="{AEB0E652-8866-4999-A021-68FE12BF9F9B}" srcId="{0FD98A39-88F2-4428-B28B-9CB7F8A43866}" destId="{3CECD6E8-205A-440C-8532-CA53FC7CFE29}" srcOrd="0" destOrd="0" parTransId="{53AF2543-7437-41F6-861A-22F0549090BB}" sibTransId="{39A70BB3-D056-453C-B032-EC65F7F09A87}"/>
    <dgm:cxn modelId="{014E9F7E-D57D-4F5F-AE62-2AF523BDED69}" srcId="{5423F14E-9338-4085-B388-3DDB10E4B0D0}" destId="{EA80D45A-6FA9-47DF-A74F-999BF06D9C04}" srcOrd="0" destOrd="0" parTransId="{787E5672-2C4D-4677-AF11-ADFD164084E0}" sibTransId="{2DF2BC08-E184-41CE-A732-D7EB3006EA1C}"/>
    <dgm:cxn modelId="{0263ED82-B4AC-4DEC-8993-F4C622930158}" srcId="{48AED706-9E7E-4E18-9121-5E3BC5CB5AE3}" destId="{48F1F61E-71EE-40A1-96AC-F379C9D963E2}" srcOrd="1" destOrd="0" parTransId="{6154EA18-79F5-4BD0-928B-E4AA59631A7C}" sibTransId="{11977C2D-BB92-404F-A895-D19842358369}"/>
    <dgm:cxn modelId="{09587DA2-3555-4A75-8294-774DC378DEF0}" srcId="{3CECD6E8-205A-440C-8532-CA53FC7CFE29}" destId="{8070B993-E5C4-4F12-851C-D25A8DD99B48}" srcOrd="0" destOrd="0" parTransId="{05AA948B-EA3F-4982-AE16-2C51DB5EF152}" sibTransId="{4498AFF3-3732-4BDF-82F3-0761192785E4}"/>
    <dgm:cxn modelId="{5737E0BF-7AC9-4334-8C84-663E3F4C074E}" srcId="{5423F14E-9338-4085-B388-3DDB10E4B0D0}" destId="{EFB6EA73-FFF1-4B5D-B78D-33FFF7E38600}" srcOrd="1" destOrd="0" parTransId="{A505CB97-E4AF-45DC-89FC-BD32B92F42D1}" sibTransId="{531963AA-3FDA-46A1-99A7-381920EACC39}"/>
    <dgm:cxn modelId="{26042ACA-DED0-4C11-A05C-5A556FE95D42}" type="presOf" srcId="{70DF7B66-449B-4DA5-BB30-F723919F8431}" destId="{A143EFFD-103D-4867-8545-2101693F8F85}" srcOrd="0" destOrd="0" presId="urn:microsoft.com/office/officeart/2005/8/layout/chevron2"/>
    <dgm:cxn modelId="{C2DCBACE-1C05-467D-A984-603C0E8079BC}" srcId="{0FD98A39-88F2-4428-B28B-9CB7F8A43866}" destId="{70DF7B66-449B-4DA5-BB30-F723919F8431}" srcOrd="2" destOrd="0" parTransId="{126673E5-45EF-4596-B25C-CA9417297787}" sibTransId="{FE0E9E44-08A3-4C27-90E8-93091C0E47B3}"/>
    <dgm:cxn modelId="{C4588AD2-2CDA-4FE5-B832-E64DB9F5BFB5}" srcId="{0FD98A39-88F2-4428-B28B-9CB7F8A43866}" destId="{5423F14E-9338-4085-B388-3DDB10E4B0D0}" srcOrd="1" destOrd="0" parTransId="{DBAF2958-71BD-41D1-A1AA-9AB150824034}" sibTransId="{62968CAF-7F50-4632-A964-56BA885F5473}"/>
    <dgm:cxn modelId="{98AFC4D2-B27A-40A9-A6F9-5086D1015C3B}" type="presOf" srcId="{3CECD6E8-205A-440C-8532-CA53FC7CFE29}" destId="{59584F0A-861F-4332-96CB-9B45CF0A217F}" srcOrd="0" destOrd="0" presId="urn:microsoft.com/office/officeart/2005/8/layout/chevron2"/>
    <dgm:cxn modelId="{7F39DCDE-8EBE-405B-92D9-3036CFC4B4CB}" type="presOf" srcId="{363DC489-3DFE-430A-834A-0D5C78567595}" destId="{82D28E0C-60E6-49C9-AA81-396FABFBBE91}" srcOrd="0" destOrd="0" presId="urn:microsoft.com/office/officeart/2005/8/layout/chevron2"/>
    <dgm:cxn modelId="{11E5A7E2-3D27-4348-AB32-23A7DB9007F3}" type="presOf" srcId="{EFB6EA73-FFF1-4B5D-B78D-33FFF7E38600}" destId="{EEF195C1-88D8-4FBF-98CD-3B6D98F16F58}" srcOrd="0" destOrd="1" presId="urn:microsoft.com/office/officeart/2005/8/layout/chevron2"/>
    <dgm:cxn modelId="{66F203E3-13FB-469C-B3F7-D47CDD43EC31}" srcId="{48AED706-9E7E-4E18-9121-5E3BC5CB5AE3}" destId="{DB669BE1-11E3-4A1D-8605-EECD95B414F0}" srcOrd="0" destOrd="0" parTransId="{35359D94-04A3-4A6D-891D-3C971C319F89}" sibTransId="{FE8B16CA-3DEF-450B-92EB-76687999232A}"/>
    <dgm:cxn modelId="{B0BF9DE9-6BD6-4927-9C55-E482F9A647C9}" type="presOf" srcId="{8070B993-E5C4-4F12-851C-D25A8DD99B48}" destId="{55FE6190-2A32-4C59-8451-B3E58ED4A997}" srcOrd="0" destOrd="0" presId="urn:microsoft.com/office/officeart/2005/8/layout/chevron2"/>
    <dgm:cxn modelId="{7B5E63F5-1102-410C-AEAB-9BF602D76521}" type="presOf" srcId="{48AED706-9E7E-4E18-9121-5E3BC5CB5AE3}" destId="{6A72F875-3381-4D38-9F6B-7E41E36740C8}" srcOrd="0" destOrd="0" presId="urn:microsoft.com/office/officeart/2005/8/layout/chevron2"/>
    <dgm:cxn modelId="{038A7EFC-FDFB-4F19-A929-E90E69F9A775}" srcId="{3CECD6E8-205A-440C-8532-CA53FC7CFE29}" destId="{DAD46E89-2606-4D9B-94D7-4D4D5DB6222A}" srcOrd="1" destOrd="0" parTransId="{E758801C-9778-4FE8-9252-A0F92E93A7FB}" sibTransId="{B1F834F3-44B7-4BF2-8631-72393D74B619}"/>
    <dgm:cxn modelId="{796F474C-F318-4F77-AE2C-92D407D602E5}" type="presParOf" srcId="{B6432236-A467-4640-A205-7F1ED019727F}" destId="{C17FCFDB-F94E-4CE1-865A-382B3CAB64BE}" srcOrd="0" destOrd="0" presId="urn:microsoft.com/office/officeart/2005/8/layout/chevron2"/>
    <dgm:cxn modelId="{5E3273DE-D8D6-4501-BD4A-72AFA25E077A}" type="presParOf" srcId="{C17FCFDB-F94E-4CE1-865A-382B3CAB64BE}" destId="{59584F0A-861F-4332-96CB-9B45CF0A217F}" srcOrd="0" destOrd="0" presId="urn:microsoft.com/office/officeart/2005/8/layout/chevron2"/>
    <dgm:cxn modelId="{355B4B5D-2600-44EC-B421-6401B1FD8917}" type="presParOf" srcId="{C17FCFDB-F94E-4CE1-865A-382B3CAB64BE}" destId="{55FE6190-2A32-4C59-8451-B3E58ED4A997}" srcOrd="1" destOrd="0" presId="urn:microsoft.com/office/officeart/2005/8/layout/chevron2"/>
    <dgm:cxn modelId="{8A915765-AE10-4E98-A1C9-3B1024E39936}" type="presParOf" srcId="{B6432236-A467-4640-A205-7F1ED019727F}" destId="{78DAA87F-B588-40D0-A9EF-F430E2347E32}" srcOrd="1" destOrd="0" presId="urn:microsoft.com/office/officeart/2005/8/layout/chevron2"/>
    <dgm:cxn modelId="{964D475B-19B2-47EE-9B9D-153F65E6EDFC}" type="presParOf" srcId="{B6432236-A467-4640-A205-7F1ED019727F}" destId="{2513FC71-82C4-4AFA-A8AC-AA14E27B6F97}" srcOrd="2" destOrd="0" presId="urn:microsoft.com/office/officeart/2005/8/layout/chevron2"/>
    <dgm:cxn modelId="{79C26EFD-8F04-4477-85A2-FA1BE24A8F66}" type="presParOf" srcId="{2513FC71-82C4-4AFA-A8AC-AA14E27B6F97}" destId="{DA59D552-6370-425D-AF4E-25D54E65D04A}" srcOrd="0" destOrd="0" presId="urn:microsoft.com/office/officeart/2005/8/layout/chevron2"/>
    <dgm:cxn modelId="{FBBF695D-CA61-4E89-8E1F-22543814FBCC}" type="presParOf" srcId="{2513FC71-82C4-4AFA-A8AC-AA14E27B6F97}" destId="{EEF195C1-88D8-4FBF-98CD-3B6D98F16F58}" srcOrd="1" destOrd="0" presId="urn:microsoft.com/office/officeart/2005/8/layout/chevron2"/>
    <dgm:cxn modelId="{B1A39A62-BFBC-4CFA-8B42-7DE0E02D7552}" type="presParOf" srcId="{B6432236-A467-4640-A205-7F1ED019727F}" destId="{52ED9F3A-54B0-4E38-A76A-131887595512}" srcOrd="3" destOrd="0" presId="urn:microsoft.com/office/officeart/2005/8/layout/chevron2"/>
    <dgm:cxn modelId="{DBB84986-7D1B-464B-A25F-B9BFAB6424EC}" type="presParOf" srcId="{B6432236-A467-4640-A205-7F1ED019727F}" destId="{14175CE1-1814-49BC-8FBB-FF0A12D162B5}" srcOrd="4" destOrd="0" presId="urn:microsoft.com/office/officeart/2005/8/layout/chevron2"/>
    <dgm:cxn modelId="{4E50CD10-F749-4647-A6FE-5B0EABE751F3}" type="presParOf" srcId="{14175CE1-1814-49BC-8FBB-FF0A12D162B5}" destId="{A143EFFD-103D-4867-8545-2101693F8F85}" srcOrd="0" destOrd="0" presId="urn:microsoft.com/office/officeart/2005/8/layout/chevron2"/>
    <dgm:cxn modelId="{5AE6F18E-2C7C-4A08-A800-7BCEA6FF9B09}" type="presParOf" srcId="{14175CE1-1814-49BC-8FBB-FF0A12D162B5}" destId="{82D28E0C-60E6-49C9-AA81-396FABFBBE91}" srcOrd="1" destOrd="0" presId="urn:microsoft.com/office/officeart/2005/8/layout/chevron2"/>
    <dgm:cxn modelId="{B8C2FCAC-703E-4154-9FF8-B294DDE31BC0}" type="presParOf" srcId="{B6432236-A467-4640-A205-7F1ED019727F}" destId="{1D3435BD-9A04-49ED-B54A-659E8C4A8047}" srcOrd="5" destOrd="0" presId="urn:microsoft.com/office/officeart/2005/8/layout/chevron2"/>
    <dgm:cxn modelId="{81574471-F758-47B4-B40D-58E8F3100CB9}" type="presParOf" srcId="{B6432236-A467-4640-A205-7F1ED019727F}" destId="{40D55B0A-876C-485B-AC54-64835F7FEFCD}" srcOrd="6" destOrd="0" presId="urn:microsoft.com/office/officeart/2005/8/layout/chevron2"/>
    <dgm:cxn modelId="{F0EEAC82-E1FB-490E-9DCC-5D1EC0C5D021}" type="presParOf" srcId="{40D55B0A-876C-485B-AC54-64835F7FEFCD}" destId="{6A72F875-3381-4D38-9F6B-7E41E36740C8}" srcOrd="0" destOrd="0" presId="urn:microsoft.com/office/officeart/2005/8/layout/chevron2"/>
    <dgm:cxn modelId="{4B7A3AB1-CCC3-4958-A665-A6293A8A0CB6}" type="presParOf" srcId="{40D55B0A-876C-485B-AC54-64835F7FEFCD}" destId="{3F0DB6D0-4E74-48F5-9C4B-DC9F51EAD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D8FD0-C8C1-4ECD-9877-774840BEFF3A}">
      <dsp:nvSpPr>
        <dsp:cNvPr id="0" name=""/>
        <dsp:cNvSpPr/>
      </dsp:nvSpPr>
      <dsp:spPr>
        <a:xfrm>
          <a:off x="2306478" y="2211869"/>
          <a:ext cx="1559242" cy="1559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Metrics</a:t>
          </a:r>
        </a:p>
      </dsp:txBody>
      <dsp:txXfrm>
        <a:off x="2382594" y="2287985"/>
        <a:ext cx="1407010" cy="1407010"/>
      </dsp:txXfrm>
    </dsp:sp>
    <dsp:sp modelId="{6062053E-8207-4FA2-8DD7-AD8DF6774DF3}">
      <dsp:nvSpPr>
        <dsp:cNvPr id="0" name=""/>
        <dsp:cNvSpPr/>
      </dsp:nvSpPr>
      <dsp:spPr>
        <a:xfrm rot="16200000">
          <a:off x="2642315" y="1768084"/>
          <a:ext cx="8875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75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6B2A-0311-4DA3-A7A0-DFE7E6FC1CF5}">
      <dsp:nvSpPr>
        <dsp:cNvPr id="0" name=""/>
        <dsp:cNvSpPr/>
      </dsp:nvSpPr>
      <dsp:spPr>
        <a:xfrm>
          <a:off x="2563753" y="279607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Macro F1-Score</a:t>
          </a:r>
        </a:p>
      </dsp:txBody>
      <dsp:txXfrm>
        <a:off x="2614751" y="330605"/>
        <a:ext cx="942696" cy="942696"/>
      </dsp:txXfrm>
    </dsp:sp>
    <dsp:sp modelId="{E599C098-D806-4A79-A935-58C4AEABDAC9}">
      <dsp:nvSpPr>
        <dsp:cNvPr id="0" name=""/>
        <dsp:cNvSpPr/>
      </dsp:nvSpPr>
      <dsp:spPr>
        <a:xfrm rot="2045229">
          <a:off x="3785561" y="3780557"/>
          <a:ext cx="933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30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E5A02-7BB6-4DB6-A0D9-A8230208585D}">
      <dsp:nvSpPr>
        <dsp:cNvPr id="0" name=""/>
        <dsp:cNvSpPr/>
      </dsp:nvSpPr>
      <dsp:spPr>
        <a:xfrm>
          <a:off x="4638500" y="3873174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Precision</a:t>
          </a:r>
        </a:p>
      </dsp:txBody>
      <dsp:txXfrm>
        <a:off x="4689498" y="3924172"/>
        <a:ext cx="942696" cy="942696"/>
      </dsp:txXfrm>
    </dsp:sp>
    <dsp:sp modelId="{283C20F5-8A62-4AA9-BA69-B6605898CAB4}">
      <dsp:nvSpPr>
        <dsp:cNvPr id="0" name=""/>
        <dsp:cNvSpPr/>
      </dsp:nvSpPr>
      <dsp:spPr>
        <a:xfrm rot="8754771">
          <a:off x="1453539" y="3780557"/>
          <a:ext cx="933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30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CED0C-68F9-4FFD-AD9C-004B87163635}">
      <dsp:nvSpPr>
        <dsp:cNvPr id="0" name=""/>
        <dsp:cNvSpPr/>
      </dsp:nvSpPr>
      <dsp:spPr>
        <a:xfrm>
          <a:off x="489007" y="3873174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Recall</a:t>
          </a:r>
        </a:p>
      </dsp:txBody>
      <dsp:txXfrm>
        <a:off x="540005" y="3924172"/>
        <a:ext cx="942696" cy="94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4F0A-861F-4332-96CB-9B45CF0A217F}">
      <dsp:nvSpPr>
        <dsp:cNvPr id="0" name=""/>
        <dsp:cNvSpPr/>
      </dsp:nvSpPr>
      <dsp:spPr>
        <a:xfrm rot="5400000">
          <a:off x="-200314" y="203071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Datasets</a:t>
          </a:r>
        </a:p>
      </dsp:txBody>
      <dsp:txXfrm rot="-5400000">
        <a:off x="1" y="470157"/>
        <a:ext cx="934802" cy="400629"/>
      </dsp:txXfrm>
    </dsp:sp>
    <dsp:sp modelId="{55FE6190-2A32-4C59-8451-B3E58ED4A997}">
      <dsp:nvSpPr>
        <dsp:cNvPr id="0" name=""/>
        <dsp:cNvSpPr/>
      </dsp:nvSpPr>
      <dsp:spPr>
        <a:xfrm rot="5400000">
          <a:off x="3410091" y="-2472533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Decide on different datasets to use.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Datasets must incorporate different contexts of social media.</a:t>
          </a:r>
        </a:p>
      </dsp:txBody>
      <dsp:txXfrm rot="-5400000">
        <a:off x="934802" y="45130"/>
        <a:ext cx="5776235" cy="783282"/>
      </dsp:txXfrm>
    </dsp:sp>
    <dsp:sp modelId="{DA59D552-6370-425D-AF4E-25D54E65D04A}">
      <dsp:nvSpPr>
        <dsp:cNvPr id="0" name=""/>
        <dsp:cNvSpPr/>
      </dsp:nvSpPr>
      <dsp:spPr>
        <a:xfrm rot="5400000">
          <a:off x="-200314" y="1392812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Baselines</a:t>
          </a:r>
        </a:p>
      </dsp:txBody>
      <dsp:txXfrm rot="-5400000">
        <a:off x="1" y="1659898"/>
        <a:ext cx="934802" cy="400629"/>
      </dsp:txXfrm>
    </dsp:sp>
    <dsp:sp modelId="{EEF195C1-88D8-4FBF-98CD-3B6D98F16F58}">
      <dsp:nvSpPr>
        <dsp:cNvPr id="0" name=""/>
        <dsp:cNvSpPr/>
      </dsp:nvSpPr>
      <dsp:spPr>
        <a:xfrm rot="5400000">
          <a:off x="3410091" y="-12827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different baselines on the selected datasets.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Possible Baselines: Logistic Regression, SVMs, NNs.</a:t>
          </a:r>
        </a:p>
      </dsp:txBody>
      <dsp:txXfrm rot="-5400000">
        <a:off x="934802" y="1234872"/>
        <a:ext cx="5776235" cy="783282"/>
      </dsp:txXfrm>
    </dsp:sp>
    <dsp:sp modelId="{A143EFFD-103D-4867-8545-2101693F8F85}">
      <dsp:nvSpPr>
        <dsp:cNvPr id="0" name=""/>
        <dsp:cNvSpPr/>
      </dsp:nvSpPr>
      <dsp:spPr>
        <a:xfrm rot="5400000">
          <a:off x="-200314" y="2582554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First Iteration</a:t>
          </a:r>
        </a:p>
      </dsp:txBody>
      <dsp:txXfrm rot="-5400000">
        <a:off x="1" y="2849640"/>
        <a:ext cx="934802" cy="400629"/>
      </dsp:txXfrm>
    </dsp:sp>
    <dsp:sp modelId="{82D28E0C-60E6-49C9-AA81-396FABFBBE91}">
      <dsp:nvSpPr>
        <dsp:cNvPr id="0" name=""/>
        <dsp:cNvSpPr/>
      </dsp:nvSpPr>
      <dsp:spPr>
        <a:xfrm rot="5400000">
          <a:off x="3410091" y="-93050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the previous described SOTA architectures.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 them with the Baselines.</a:t>
          </a:r>
        </a:p>
      </dsp:txBody>
      <dsp:txXfrm rot="-5400000">
        <a:off x="934802" y="2424613"/>
        <a:ext cx="5776235" cy="783282"/>
      </dsp:txXfrm>
    </dsp:sp>
    <dsp:sp modelId="{6A72F875-3381-4D38-9F6B-7E41E36740C8}">
      <dsp:nvSpPr>
        <dsp:cNvPr id="0" name=""/>
        <dsp:cNvSpPr/>
      </dsp:nvSpPr>
      <dsp:spPr>
        <a:xfrm rot="5400000">
          <a:off x="-200314" y="3772295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Second Iteration</a:t>
          </a:r>
        </a:p>
      </dsp:txBody>
      <dsp:txXfrm rot="-5400000">
        <a:off x="1" y="4039381"/>
        <a:ext cx="934802" cy="400629"/>
      </dsp:txXfrm>
    </dsp:sp>
    <dsp:sp modelId="{3F0DB6D0-4E74-48F5-9C4B-DC9F51EAD999}">
      <dsp:nvSpPr>
        <dsp:cNvPr id="0" name=""/>
        <dsp:cNvSpPr/>
      </dsp:nvSpPr>
      <dsp:spPr>
        <a:xfrm rot="5400000">
          <a:off x="3410091" y="10966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Combine the ideas behind HateBERT and contextual attention.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the resulting model and compare it with the previous experiments.</a:t>
          </a:r>
        </a:p>
      </dsp:txBody>
      <dsp:txXfrm rot="-5400000">
        <a:off x="934802" y="3614354"/>
        <a:ext cx="5776235" cy="78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153EB7-A78F-42A0-B981-A80DE498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Abusive language detection in social media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9BD5597-A08C-4093-94F2-4ADBBB62D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Dumitrescu</a:t>
            </a:r>
            <a:r>
              <a:rPr lang="en-US" sz="2400" dirty="0">
                <a:solidFill>
                  <a:schemeClr val="tx1"/>
                </a:solidFill>
              </a:rPr>
              <a:t> Andrei</a:t>
            </a:r>
          </a:p>
          <a:p>
            <a:r>
              <a:rPr lang="en-US" sz="2400" dirty="0">
                <a:solidFill>
                  <a:schemeClr val="tx1"/>
                </a:solidFill>
              </a:rPr>
              <a:t>Ionescu Diana</a:t>
            </a:r>
            <a:endParaRPr lang="ro-RO" sz="2400" dirty="0">
              <a:solidFill>
                <a:schemeClr val="tx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24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CCFA5E-575B-4255-8581-6F0B8064555B}"/>
              </a:ext>
            </a:extLst>
          </p:cNvPr>
          <p:cNvSpPr/>
          <p:nvPr/>
        </p:nvSpPr>
        <p:spPr>
          <a:xfrm>
            <a:off x="3335044" y="1609077"/>
            <a:ext cx="5521911" cy="3639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F876B5B-47BF-4D08-BD92-6AA5DCF97261}"/>
              </a:ext>
            </a:extLst>
          </p:cNvPr>
          <p:cNvSpPr txBox="1"/>
          <p:nvPr/>
        </p:nvSpPr>
        <p:spPr>
          <a:xfrm>
            <a:off x="0" y="310583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your attention!</a:t>
            </a:r>
            <a:endParaRPr lang="ro-RO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918A13-DA06-44B3-899F-B1F4FEA7310C}"/>
              </a:ext>
            </a:extLst>
          </p:cNvPr>
          <p:cNvSpPr/>
          <p:nvPr/>
        </p:nvSpPr>
        <p:spPr>
          <a:xfrm>
            <a:off x="-1455938" y="-186432"/>
            <a:ext cx="4279037" cy="261003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BFEA7-DE8B-4C0F-8C1C-7D718F7F9665}"/>
              </a:ext>
            </a:extLst>
          </p:cNvPr>
          <p:cNvSpPr/>
          <p:nvPr/>
        </p:nvSpPr>
        <p:spPr>
          <a:xfrm>
            <a:off x="-1188129" y="5393183"/>
            <a:ext cx="2892641" cy="24361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F06F16-6643-4234-802E-526CCA4280B4}"/>
              </a:ext>
            </a:extLst>
          </p:cNvPr>
          <p:cNvSpPr/>
          <p:nvPr/>
        </p:nvSpPr>
        <p:spPr>
          <a:xfrm>
            <a:off x="10733326" y="4189454"/>
            <a:ext cx="5521911" cy="363984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9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2F2EA21-CE2F-440B-8FDD-7023D557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360" y="728915"/>
            <a:ext cx="4151618" cy="5120068"/>
          </a:xfrm>
        </p:spPr>
        <p:txBody>
          <a:bodyPr/>
          <a:lstStyle/>
          <a:p>
            <a:r>
              <a:rPr lang="en-US" sz="3600" dirty="0"/>
              <a:t>Abusive language</a:t>
            </a:r>
            <a:br>
              <a:rPr lang="en-US" sz="3600" dirty="0"/>
            </a:br>
            <a:r>
              <a:rPr lang="en-US" sz="3600" dirty="0"/>
              <a:t>in social media</a:t>
            </a:r>
            <a:endParaRPr lang="ro-RO" sz="360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7843BD5C-5217-47FA-AC92-978250A9A01D}"/>
              </a:ext>
            </a:extLst>
          </p:cNvPr>
          <p:cNvSpPr/>
          <p:nvPr/>
        </p:nvSpPr>
        <p:spPr>
          <a:xfrm>
            <a:off x="1395273" y="603682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Social media is a common way to communicate and to express your thoughts.</a:t>
            </a:r>
          </a:p>
          <a:p>
            <a:pPr algn="ctr"/>
            <a:endParaRPr lang="ro-RO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FEFEB5E-0746-445A-9284-116CBE83899D}"/>
              </a:ext>
            </a:extLst>
          </p:cNvPr>
          <p:cNvSpPr/>
          <p:nvPr/>
        </p:nvSpPr>
        <p:spPr>
          <a:xfrm>
            <a:off x="1395273" y="2723225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Abusive language is usually used to undermine others’ opinions.</a:t>
            </a:r>
          </a:p>
          <a:p>
            <a:pPr algn="ctr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0A381011-B986-4856-BF59-60E818D534F4}"/>
              </a:ext>
            </a:extLst>
          </p:cNvPr>
          <p:cNvSpPr/>
          <p:nvPr/>
        </p:nvSpPr>
        <p:spPr>
          <a:xfrm>
            <a:off x="1395273" y="4842768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We would like to build a system that can detect and classify the use of abusive language in social media content.   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41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6749EF-F7B4-4320-9607-9B93A793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8355B-ADF7-4774-BD70-8DC1B5131179}"/>
              </a:ext>
            </a:extLst>
          </p:cNvPr>
          <p:cNvSpPr/>
          <p:nvPr/>
        </p:nvSpPr>
        <p:spPr>
          <a:xfrm>
            <a:off x="6708010" y="682409"/>
            <a:ext cx="3487121" cy="15823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19E873-A01D-4F55-A6E2-CF47780535E5}"/>
              </a:ext>
            </a:extLst>
          </p:cNvPr>
          <p:cNvSpPr/>
          <p:nvPr/>
        </p:nvSpPr>
        <p:spPr>
          <a:xfrm>
            <a:off x="6708011" y="2348667"/>
            <a:ext cx="3487121" cy="15823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522E3D-B43D-49D7-A60F-C4D7290E3086}"/>
              </a:ext>
            </a:extLst>
          </p:cNvPr>
          <p:cNvSpPr/>
          <p:nvPr/>
        </p:nvSpPr>
        <p:spPr>
          <a:xfrm>
            <a:off x="6708011" y="4014927"/>
            <a:ext cx="3487121" cy="175348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001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5F7D47-B955-4E87-9255-95E61C9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</a:t>
            </a: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53948014-397C-4BAD-8898-78F46206F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92804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7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EA5F1D-4304-422B-A629-0612B73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D58FB32-4D1B-46CF-B4D0-A72319251F75}"/>
              </a:ext>
            </a:extLst>
          </p:cNvPr>
          <p:cNvSpPr txBox="1"/>
          <p:nvPr/>
        </p:nvSpPr>
        <p:spPr>
          <a:xfrm>
            <a:off x="5011270" y="520447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Conv Abuse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643723C-0C4B-4854-A21C-15967A3E01D7}"/>
              </a:ext>
            </a:extLst>
          </p:cNvPr>
          <p:cNvSpPr txBox="1"/>
          <p:nvPr/>
        </p:nvSpPr>
        <p:spPr>
          <a:xfrm>
            <a:off x="5011268" y="2421514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Toxic Comment Dataset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B640CCF-3DCC-4E6B-B0C0-81E2E5A4B6F9}"/>
              </a:ext>
            </a:extLst>
          </p:cNvPr>
          <p:cNvSpPr txBox="1"/>
          <p:nvPr/>
        </p:nvSpPr>
        <p:spPr>
          <a:xfrm>
            <a:off x="5011269" y="4401149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Abusive Language on YouTube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FA52D8A9-E610-4DBE-9B71-E01F0009F601}"/>
              </a:ext>
            </a:extLst>
          </p:cNvPr>
          <p:cNvSpPr/>
          <p:nvPr/>
        </p:nvSpPr>
        <p:spPr>
          <a:xfrm>
            <a:off x="5450541" y="977153"/>
            <a:ext cx="6203577" cy="13536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Made of conversations with 3 different chatbots: </a:t>
            </a:r>
            <a:r>
              <a:rPr lang="en-US" sz="1100" i="1" dirty="0"/>
              <a:t>ELIZA, Alana V2, Carbon Bot.</a:t>
            </a:r>
          </a:p>
          <a:p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Made from 6837 samples with 20,710 ratings.</a:t>
            </a:r>
          </a:p>
          <a:p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27% of the samples are classified as abusive.</a:t>
            </a:r>
            <a:endParaRPr lang="en-US" sz="1100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5B652C1-C24E-4DAF-AE49-BD8D320AB1E5}"/>
              </a:ext>
            </a:extLst>
          </p:cNvPr>
          <p:cNvSpPr/>
          <p:nvPr/>
        </p:nvSpPr>
        <p:spPr>
          <a:xfrm>
            <a:off x="5450540" y="2881536"/>
            <a:ext cx="6203577" cy="1353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Combines 43 datasets publicly available with comments, mainly Twitter.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Contains 126 distinct labels.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dataset can be split in abusive / non-abusive samples.</a:t>
            </a:r>
          </a:p>
          <a:p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812,920 samples from which: 519,076 non-toxic and 293,844 toxic.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503088D-4E6D-40FB-9C2C-051885C491BC}"/>
              </a:ext>
            </a:extLst>
          </p:cNvPr>
          <p:cNvSpPr/>
          <p:nvPr/>
        </p:nvSpPr>
        <p:spPr>
          <a:xfrm>
            <a:off x="5450540" y="4942391"/>
            <a:ext cx="6203577" cy="1353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Contains 20,215 YouTube comments, from which 11.42% are abusive.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Three video topics: Gender Identification, Veganism, Workplace Diversity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Three video categories: personal videos, reaction videos, official videos.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Uses a 7-point scale for annotation.</a:t>
            </a:r>
          </a:p>
        </p:txBody>
      </p:sp>
    </p:spTree>
    <p:extLst>
      <p:ext uri="{BB962C8B-B14F-4D97-AF65-F5344CB8AC3E}">
        <p14:creationId xmlns:p14="http://schemas.microsoft.com/office/powerpoint/2010/main" val="384438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State-of-the-art Approaches (1)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70727B-E2D8-4F24-BF0A-E5A7EBE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48" y="1059868"/>
            <a:ext cx="6172412" cy="16743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Bi-LSTMs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word-embeddings for data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Compares two types of attention: </a:t>
            </a:r>
            <a:r>
              <a:rPr lang="en-US" sz="1400" i="1" dirty="0"/>
              <a:t>contextual attention</a:t>
            </a:r>
            <a:r>
              <a:rPr lang="en-US" sz="1400" dirty="0"/>
              <a:t> and </a:t>
            </a:r>
            <a:r>
              <a:rPr lang="en-US" sz="1400" i="1" dirty="0"/>
              <a:t>self-attention</a:t>
            </a:r>
            <a:r>
              <a:rPr lang="en-US" sz="1400" dirty="0"/>
              <a:t>.</a:t>
            </a:r>
          </a:p>
        </p:txBody>
      </p:sp>
      <p:sp>
        <p:nvSpPr>
          <p:cNvPr id="4" name="Substituent text 1">
            <a:extLst>
              <a:ext uri="{FF2B5EF4-FFF2-40B4-BE49-F238E27FC236}">
                <a16:creationId xmlns:a16="http://schemas.microsoft.com/office/drawing/2014/main" id="{2BB9D3A5-E2E9-4035-A444-22104247BD20}"/>
              </a:ext>
            </a:extLst>
          </p:cNvPr>
          <p:cNvSpPr txBox="1">
            <a:spLocks/>
          </p:cNvSpPr>
          <p:nvPr/>
        </p:nvSpPr>
        <p:spPr>
          <a:xfrm>
            <a:off x="5337838" y="553362"/>
            <a:ext cx="6166422" cy="45720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Stacked Bi-LSTMs with Attention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380EF7F-9329-40EA-84D2-94B5BB90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7" y="2829014"/>
            <a:ext cx="2653553" cy="38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State-of-the-art Approaches (2)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70727B-E2D8-4F24-BF0A-E5A7EBE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48" y="1059868"/>
            <a:ext cx="6172412" cy="44746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Retrains </a:t>
            </a:r>
            <a:r>
              <a:rPr lang="en-US" sz="1400" i="1" dirty="0"/>
              <a:t>BERT</a:t>
            </a:r>
            <a:r>
              <a:rPr lang="en-US" sz="1400" dirty="0"/>
              <a:t> on a custom dataset </a:t>
            </a:r>
            <a:r>
              <a:rPr lang="en-US" sz="1400" i="1" dirty="0"/>
              <a:t>RAL-E </a:t>
            </a:r>
            <a:r>
              <a:rPr lang="en-US" sz="1400" dirty="0"/>
              <a:t>using the </a:t>
            </a:r>
            <a:r>
              <a:rPr lang="en-US" sz="1400" i="1" dirty="0"/>
              <a:t>Masked Language Model</a:t>
            </a:r>
            <a:r>
              <a:rPr lang="en-US" sz="1400" dirty="0"/>
              <a:t>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RAL-E </a:t>
            </a:r>
            <a:r>
              <a:rPr lang="en-US" sz="1400" dirty="0"/>
              <a:t>incorporates 1,492,720 abusive comments extracted from banned communities from Reddit.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Fine-tunes HateBERT </a:t>
            </a:r>
            <a:r>
              <a:rPr lang="en-US" sz="1400" dirty="0"/>
              <a:t>for the abusive language task and compares it to the classical </a:t>
            </a:r>
            <a:r>
              <a:rPr lang="en-US" sz="1400" i="1" dirty="0"/>
              <a:t>BERT</a:t>
            </a:r>
            <a:r>
              <a:rPr lang="en-US" sz="1400" dirty="0"/>
              <a:t>.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ubstituent text 1">
            <a:extLst>
              <a:ext uri="{FF2B5EF4-FFF2-40B4-BE49-F238E27FC236}">
                <a16:creationId xmlns:a16="http://schemas.microsoft.com/office/drawing/2014/main" id="{2BB9D3A5-E2E9-4035-A444-22104247BD20}"/>
              </a:ext>
            </a:extLst>
          </p:cNvPr>
          <p:cNvSpPr txBox="1">
            <a:spLocks/>
          </p:cNvSpPr>
          <p:nvPr/>
        </p:nvSpPr>
        <p:spPr>
          <a:xfrm>
            <a:off x="5337838" y="553362"/>
            <a:ext cx="6166422" cy="45720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HateBERT</a:t>
            </a:r>
          </a:p>
        </p:txBody>
      </p:sp>
    </p:spTree>
    <p:extLst>
      <p:ext uri="{BB962C8B-B14F-4D97-AF65-F5344CB8AC3E}">
        <p14:creationId xmlns:p14="http://schemas.microsoft.com/office/powerpoint/2010/main" val="181268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997C2-BB0C-4FD9-972A-1F2EE841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Roadmap</a:t>
            </a:r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781D3743-988E-4E08-BA74-98D90A04B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34633"/>
              </p:ext>
            </p:extLst>
          </p:nvPr>
        </p:nvGraphicFramePr>
        <p:xfrm>
          <a:off x="5133789" y="973915"/>
          <a:ext cx="6753412" cy="491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7CB4AB-E3FD-418C-930F-69A33E6B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514" y="2523376"/>
            <a:ext cx="2796066" cy="1336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Papers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996474-0231-47AB-B874-A3B0E031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Curry, A. C., Abercrombie, G.,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Rieser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V. (2021, November).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ConvAbuse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Data, Analysis, and Benchmarks for Nuanced Detection in Conversational AI.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2021 Conference on Empirical Methods in Natural Language Processing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7388-7403).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Risch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Schmidt, P.,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Krestel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R. (2021, August). Data integration for toxic comment classification: Making more than 40 datasets easily accessible in one unified format.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157-163).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Bertaglia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T.,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Grigoriu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A., Dumontier, M., &amp; van Dijck, G. (2021, August). Abusive Language on Social Media Through the Legal Looking Glass.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191-200).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Chakrabarty, T., Gupta, K., &amp; Muresan, S. (2019, August). Pay “attention” to your context when classifying abusive language.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Third Workshop on Abusive Language Online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70-79).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Caselli, T., Basile, V.,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Mitrović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Granitzer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M. (2020).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Hatebert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Retraining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for abusive language detection in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english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 </a:t>
            </a:r>
            <a:r>
              <a:rPr lang="en-US" sz="1100" b="0" i="1" u="none" strike="noStrike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 preprint arXiv:2010.12472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1122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607</Words>
  <Application>Microsoft Office PowerPoint</Application>
  <PresentationFormat>Ecran lat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ShojiVTI</vt:lpstr>
      <vt:lpstr>Abusive language detection in social media</vt:lpstr>
      <vt:lpstr>Abusive language in social media</vt:lpstr>
      <vt:lpstr>Research</vt:lpstr>
      <vt:lpstr>Metrics</vt:lpstr>
      <vt:lpstr>Datasets</vt:lpstr>
      <vt:lpstr>State-of-the-art Approaches (1)</vt:lpstr>
      <vt:lpstr>State-of-the-art Approaches (2)</vt:lpstr>
      <vt:lpstr>Our Roadmap</vt:lpstr>
      <vt:lpstr>Papers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social media</dc:title>
  <dc:creator>Diana</dc:creator>
  <cp:lastModifiedBy>Andrei</cp:lastModifiedBy>
  <cp:revision>3</cp:revision>
  <dcterms:created xsi:type="dcterms:W3CDTF">2022-03-23T16:03:16Z</dcterms:created>
  <dcterms:modified xsi:type="dcterms:W3CDTF">2022-03-31T11:09:55Z</dcterms:modified>
</cp:coreProperties>
</file>