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7" r:id="rId2"/>
    <p:sldId id="272" r:id="rId3"/>
    <p:sldId id="270" r:id="rId4"/>
    <p:sldId id="271" r:id="rId5"/>
    <p:sldId id="273" r:id="rId6"/>
    <p:sldId id="276" r:id="rId7"/>
    <p:sldId id="277" r:id="rId8"/>
    <p:sldId id="275" r:id="rId9"/>
    <p:sldId id="27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98A39-88F2-4428-B28B-9CB7F8A4386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CD6E8-205A-440C-8532-CA53FC7CFE29}">
      <dgm:prSet phldrT="[Text]"/>
      <dgm:spPr/>
      <dgm:t>
        <a:bodyPr/>
        <a:lstStyle/>
        <a:p>
          <a:r>
            <a:rPr lang="en-US" dirty="0"/>
            <a:t>Datasets</a:t>
          </a:r>
        </a:p>
      </dgm:t>
    </dgm:pt>
    <dgm:pt modelId="{53AF2543-7437-41F6-861A-22F0549090BB}" type="parTrans" cxnId="{AEB0E652-8866-4999-A021-68FE12BF9F9B}">
      <dgm:prSet/>
      <dgm:spPr/>
      <dgm:t>
        <a:bodyPr/>
        <a:lstStyle/>
        <a:p>
          <a:endParaRPr lang="en-US"/>
        </a:p>
      </dgm:t>
    </dgm:pt>
    <dgm:pt modelId="{39A70BB3-D056-453C-B032-EC65F7F09A87}" type="sibTrans" cxnId="{AEB0E652-8866-4999-A021-68FE12BF9F9B}">
      <dgm:prSet/>
      <dgm:spPr/>
      <dgm:t>
        <a:bodyPr/>
        <a:lstStyle/>
        <a:p>
          <a:endParaRPr lang="en-US"/>
        </a:p>
      </dgm:t>
    </dgm:pt>
    <dgm:pt modelId="{8070B993-E5C4-4F12-851C-D25A8DD99B48}">
      <dgm:prSet phldrT="[Text]"/>
      <dgm:spPr/>
      <dgm:t>
        <a:bodyPr/>
        <a:lstStyle/>
        <a:p>
          <a:r>
            <a:rPr lang="en-US" dirty="0"/>
            <a:t>Decide on different datasets to use.</a:t>
          </a:r>
        </a:p>
      </dgm:t>
    </dgm:pt>
    <dgm:pt modelId="{05AA948B-EA3F-4982-AE16-2C51DB5EF152}" type="parTrans" cxnId="{09587DA2-3555-4A75-8294-774DC378DEF0}">
      <dgm:prSet/>
      <dgm:spPr/>
      <dgm:t>
        <a:bodyPr/>
        <a:lstStyle/>
        <a:p>
          <a:endParaRPr lang="en-US"/>
        </a:p>
      </dgm:t>
    </dgm:pt>
    <dgm:pt modelId="{4498AFF3-3732-4BDF-82F3-0761192785E4}" type="sibTrans" cxnId="{09587DA2-3555-4A75-8294-774DC378DEF0}">
      <dgm:prSet/>
      <dgm:spPr/>
      <dgm:t>
        <a:bodyPr/>
        <a:lstStyle/>
        <a:p>
          <a:endParaRPr lang="en-US"/>
        </a:p>
      </dgm:t>
    </dgm:pt>
    <dgm:pt modelId="{5423F14E-9338-4085-B388-3DDB10E4B0D0}">
      <dgm:prSet phldrT="[Text]"/>
      <dgm:spPr/>
      <dgm:t>
        <a:bodyPr/>
        <a:lstStyle/>
        <a:p>
          <a:r>
            <a:rPr lang="en-US" dirty="0"/>
            <a:t>Baselines</a:t>
          </a:r>
        </a:p>
      </dgm:t>
    </dgm:pt>
    <dgm:pt modelId="{DBAF2958-71BD-41D1-A1AA-9AB150824034}" type="parTrans" cxnId="{C4588AD2-2CDA-4FE5-B832-E64DB9F5BFB5}">
      <dgm:prSet/>
      <dgm:spPr/>
      <dgm:t>
        <a:bodyPr/>
        <a:lstStyle/>
        <a:p>
          <a:endParaRPr lang="en-US"/>
        </a:p>
      </dgm:t>
    </dgm:pt>
    <dgm:pt modelId="{62968CAF-7F50-4632-A964-56BA885F5473}" type="sibTrans" cxnId="{C4588AD2-2CDA-4FE5-B832-E64DB9F5BFB5}">
      <dgm:prSet/>
      <dgm:spPr/>
      <dgm:t>
        <a:bodyPr/>
        <a:lstStyle/>
        <a:p>
          <a:endParaRPr lang="en-US"/>
        </a:p>
      </dgm:t>
    </dgm:pt>
    <dgm:pt modelId="{EA80D45A-6FA9-47DF-A74F-999BF06D9C04}">
      <dgm:prSet phldrT="[Text]"/>
      <dgm:spPr/>
      <dgm:t>
        <a:bodyPr/>
        <a:lstStyle/>
        <a:p>
          <a:r>
            <a:rPr lang="en-US" dirty="0"/>
            <a:t>Train different baselines on the selected datasets: </a:t>
          </a:r>
          <a:r>
            <a:rPr lang="en-US" dirty="0" err="1"/>
            <a:t>ConvAbuse</a:t>
          </a:r>
          <a:r>
            <a:rPr lang="en-US" dirty="0"/>
            <a:t>, TCC and ALYT.</a:t>
          </a:r>
        </a:p>
      </dgm:t>
    </dgm:pt>
    <dgm:pt modelId="{787E5672-2C4D-4677-AF11-ADFD164084E0}" type="parTrans" cxnId="{014E9F7E-D57D-4F5F-AE62-2AF523BDED69}">
      <dgm:prSet/>
      <dgm:spPr/>
      <dgm:t>
        <a:bodyPr/>
        <a:lstStyle/>
        <a:p>
          <a:endParaRPr lang="en-US"/>
        </a:p>
      </dgm:t>
    </dgm:pt>
    <dgm:pt modelId="{2DF2BC08-E184-41CE-A732-D7EB3006EA1C}" type="sibTrans" cxnId="{014E9F7E-D57D-4F5F-AE62-2AF523BDED69}">
      <dgm:prSet/>
      <dgm:spPr/>
      <dgm:t>
        <a:bodyPr/>
        <a:lstStyle/>
        <a:p>
          <a:endParaRPr lang="en-US"/>
        </a:p>
      </dgm:t>
    </dgm:pt>
    <dgm:pt modelId="{EFB6EA73-FFF1-4B5D-B78D-33FFF7E38600}">
      <dgm:prSet phldrT="[Text]"/>
      <dgm:spPr/>
      <dgm:t>
        <a:bodyPr/>
        <a:lstStyle/>
        <a:p>
          <a:r>
            <a:rPr lang="en-US" dirty="0"/>
            <a:t>Possible Baselines: Logistic Regression, SVMs, NNs.</a:t>
          </a:r>
        </a:p>
      </dgm:t>
    </dgm:pt>
    <dgm:pt modelId="{A505CB97-E4AF-45DC-89FC-BD32B92F42D1}" type="parTrans" cxnId="{5737E0BF-7AC9-4334-8C84-663E3F4C074E}">
      <dgm:prSet/>
      <dgm:spPr/>
      <dgm:t>
        <a:bodyPr/>
        <a:lstStyle/>
        <a:p>
          <a:endParaRPr lang="en-US"/>
        </a:p>
      </dgm:t>
    </dgm:pt>
    <dgm:pt modelId="{531963AA-3FDA-46A1-99A7-381920EACC39}" type="sibTrans" cxnId="{5737E0BF-7AC9-4334-8C84-663E3F4C074E}">
      <dgm:prSet/>
      <dgm:spPr/>
      <dgm:t>
        <a:bodyPr/>
        <a:lstStyle/>
        <a:p>
          <a:endParaRPr lang="en-US"/>
        </a:p>
      </dgm:t>
    </dgm:pt>
    <dgm:pt modelId="{70DF7B66-449B-4DA5-BB30-F723919F8431}">
      <dgm:prSet phldrT="[Text]"/>
      <dgm:spPr/>
      <dgm:t>
        <a:bodyPr/>
        <a:lstStyle/>
        <a:p>
          <a:r>
            <a:rPr lang="en-US" dirty="0"/>
            <a:t>First Iteration</a:t>
          </a:r>
        </a:p>
      </dgm:t>
    </dgm:pt>
    <dgm:pt modelId="{126673E5-45EF-4596-B25C-CA9417297787}" type="parTrans" cxnId="{C2DCBACE-1C05-467D-A984-603C0E8079BC}">
      <dgm:prSet/>
      <dgm:spPr/>
      <dgm:t>
        <a:bodyPr/>
        <a:lstStyle/>
        <a:p>
          <a:endParaRPr lang="en-US"/>
        </a:p>
      </dgm:t>
    </dgm:pt>
    <dgm:pt modelId="{FE0E9E44-08A3-4C27-90E8-93091C0E47B3}" type="sibTrans" cxnId="{C2DCBACE-1C05-467D-A984-603C0E8079BC}">
      <dgm:prSet/>
      <dgm:spPr/>
      <dgm:t>
        <a:bodyPr/>
        <a:lstStyle/>
        <a:p>
          <a:endParaRPr lang="en-US"/>
        </a:p>
      </dgm:t>
    </dgm:pt>
    <dgm:pt modelId="{363DC489-3DFE-430A-834A-0D5C78567595}">
      <dgm:prSet phldrT="[Text]"/>
      <dgm:spPr/>
      <dgm:t>
        <a:bodyPr/>
        <a:lstStyle/>
        <a:p>
          <a:r>
            <a:rPr lang="en-US" dirty="0"/>
            <a:t>Experiment SOTA architectures: Bi-directional LSYM with Self-Attention and </a:t>
          </a:r>
          <a:r>
            <a:rPr lang="en-US" dirty="0" err="1"/>
            <a:t>HateBERT</a:t>
          </a:r>
          <a:r>
            <a:rPr lang="en-US" dirty="0"/>
            <a:t>.</a:t>
          </a:r>
        </a:p>
      </dgm:t>
    </dgm:pt>
    <dgm:pt modelId="{613A4A5E-078A-4C10-9C78-7ED49EE37958}" type="parTrans" cxnId="{D59B642D-8E65-4CEE-9DB7-81D21683A791}">
      <dgm:prSet/>
      <dgm:spPr/>
      <dgm:t>
        <a:bodyPr/>
        <a:lstStyle/>
        <a:p>
          <a:endParaRPr lang="en-US"/>
        </a:p>
      </dgm:t>
    </dgm:pt>
    <dgm:pt modelId="{09D0A6FC-2D13-4CCE-897B-A4079FCBDEBF}" type="sibTrans" cxnId="{D59B642D-8E65-4CEE-9DB7-81D21683A791}">
      <dgm:prSet/>
      <dgm:spPr/>
      <dgm:t>
        <a:bodyPr/>
        <a:lstStyle/>
        <a:p>
          <a:endParaRPr lang="en-US"/>
        </a:p>
      </dgm:t>
    </dgm:pt>
    <dgm:pt modelId="{2CDD8CE9-948A-4AE3-8C1C-81432C1DBCBC}">
      <dgm:prSet phldrT="[Text]"/>
      <dgm:spPr/>
      <dgm:t>
        <a:bodyPr/>
        <a:lstStyle/>
        <a:p>
          <a:r>
            <a:rPr lang="en-US" dirty="0"/>
            <a:t>Compare them with the Baselines.</a:t>
          </a:r>
        </a:p>
      </dgm:t>
    </dgm:pt>
    <dgm:pt modelId="{3AF836D0-60DD-4853-83EA-AB637A64A550}" type="parTrans" cxnId="{4F49794E-83FF-40F5-AAEA-FD3DF9B12DEC}">
      <dgm:prSet/>
      <dgm:spPr/>
      <dgm:t>
        <a:bodyPr/>
        <a:lstStyle/>
        <a:p>
          <a:endParaRPr lang="en-US"/>
        </a:p>
      </dgm:t>
    </dgm:pt>
    <dgm:pt modelId="{04B43995-8165-4902-B721-4B42444B7DA9}" type="sibTrans" cxnId="{4F49794E-83FF-40F5-AAEA-FD3DF9B12DEC}">
      <dgm:prSet/>
      <dgm:spPr/>
      <dgm:t>
        <a:bodyPr/>
        <a:lstStyle/>
        <a:p>
          <a:endParaRPr lang="en-US"/>
        </a:p>
      </dgm:t>
    </dgm:pt>
    <dgm:pt modelId="{48AED706-9E7E-4E18-9121-5E3BC5CB5AE3}">
      <dgm:prSet phldrT="[Text]"/>
      <dgm:spPr/>
      <dgm:t>
        <a:bodyPr/>
        <a:lstStyle/>
        <a:p>
          <a:r>
            <a:rPr lang="en-US" dirty="0"/>
            <a:t>Second Iteration</a:t>
          </a:r>
        </a:p>
      </dgm:t>
    </dgm:pt>
    <dgm:pt modelId="{7666912A-96C3-4B5F-9F87-10DBAC7FCDAA}" type="parTrans" cxnId="{6CEBF60C-AA61-4A11-9AA9-A4CBB31E9756}">
      <dgm:prSet/>
      <dgm:spPr/>
      <dgm:t>
        <a:bodyPr/>
        <a:lstStyle/>
        <a:p>
          <a:endParaRPr lang="en-US"/>
        </a:p>
      </dgm:t>
    </dgm:pt>
    <dgm:pt modelId="{9B3E7DEA-80AB-4712-B2D1-279474BCDCE0}" type="sibTrans" cxnId="{6CEBF60C-AA61-4A11-9AA9-A4CBB31E9756}">
      <dgm:prSet/>
      <dgm:spPr/>
      <dgm:t>
        <a:bodyPr/>
        <a:lstStyle/>
        <a:p>
          <a:endParaRPr lang="en-US"/>
        </a:p>
      </dgm:t>
    </dgm:pt>
    <dgm:pt modelId="{DAD46E89-2606-4D9B-94D7-4D4D5DB6222A}">
      <dgm:prSet phldrT="[Text]"/>
      <dgm:spPr/>
      <dgm:t>
        <a:bodyPr/>
        <a:lstStyle/>
        <a:p>
          <a:r>
            <a:rPr lang="en-US" dirty="0"/>
            <a:t>Datasets must incorporate different contexts of social media.</a:t>
          </a:r>
        </a:p>
      </dgm:t>
    </dgm:pt>
    <dgm:pt modelId="{E758801C-9778-4FE8-9252-A0F92E93A7FB}" type="parTrans" cxnId="{038A7EFC-FDFB-4F19-A929-E90E69F9A775}">
      <dgm:prSet/>
      <dgm:spPr/>
      <dgm:t>
        <a:bodyPr/>
        <a:lstStyle/>
        <a:p>
          <a:endParaRPr lang="en-US"/>
        </a:p>
      </dgm:t>
    </dgm:pt>
    <dgm:pt modelId="{B1F834F3-44B7-4BF2-8631-72393D74B619}" type="sibTrans" cxnId="{038A7EFC-FDFB-4F19-A929-E90E69F9A775}">
      <dgm:prSet/>
      <dgm:spPr/>
      <dgm:t>
        <a:bodyPr/>
        <a:lstStyle/>
        <a:p>
          <a:endParaRPr lang="en-US"/>
        </a:p>
      </dgm:t>
    </dgm:pt>
    <dgm:pt modelId="{DB669BE1-11E3-4A1D-8605-EECD95B414F0}">
      <dgm:prSet phldrT="[Text]"/>
      <dgm:spPr/>
      <dgm:t>
        <a:bodyPr/>
        <a:lstStyle/>
        <a:p>
          <a:r>
            <a:rPr lang="en-US" dirty="0"/>
            <a:t>Combine the ideas behind HateBERT and contextual attention.</a:t>
          </a:r>
        </a:p>
      </dgm:t>
    </dgm:pt>
    <dgm:pt modelId="{35359D94-04A3-4A6D-891D-3C971C319F89}" type="parTrans" cxnId="{66F203E3-13FB-469C-B3F7-D47CDD43EC31}">
      <dgm:prSet/>
      <dgm:spPr/>
      <dgm:t>
        <a:bodyPr/>
        <a:lstStyle/>
        <a:p>
          <a:endParaRPr lang="en-US"/>
        </a:p>
      </dgm:t>
    </dgm:pt>
    <dgm:pt modelId="{FE8B16CA-3DEF-450B-92EB-76687999232A}" type="sibTrans" cxnId="{66F203E3-13FB-469C-B3F7-D47CDD43EC31}">
      <dgm:prSet/>
      <dgm:spPr/>
      <dgm:t>
        <a:bodyPr/>
        <a:lstStyle/>
        <a:p>
          <a:endParaRPr lang="en-US"/>
        </a:p>
      </dgm:t>
    </dgm:pt>
    <dgm:pt modelId="{48F1F61E-71EE-40A1-96AC-F379C9D963E2}">
      <dgm:prSet phldrT="[Text]"/>
      <dgm:spPr/>
      <dgm:t>
        <a:bodyPr/>
        <a:lstStyle/>
        <a:p>
          <a:r>
            <a:rPr lang="en-US" dirty="0"/>
            <a:t>Train the resulting model and compare it with the previous experiments.</a:t>
          </a:r>
        </a:p>
      </dgm:t>
    </dgm:pt>
    <dgm:pt modelId="{6154EA18-79F5-4BD0-928B-E4AA59631A7C}" type="parTrans" cxnId="{0263ED82-B4AC-4DEC-8993-F4C622930158}">
      <dgm:prSet/>
      <dgm:spPr/>
      <dgm:t>
        <a:bodyPr/>
        <a:lstStyle/>
        <a:p>
          <a:endParaRPr lang="en-US"/>
        </a:p>
      </dgm:t>
    </dgm:pt>
    <dgm:pt modelId="{11977C2D-BB92-404F-A895-D19842358369}" type="sibTrans" cxnId="{0263ED82-B4AC-4DEC-8993-F4C622930158}">
      <dgm:prSet/>
      <dgm:spPr/>
      <dgm:t>
        <a:bodyPr/>
        <a:lstStyle/>
        <a:p>
          <a:endParaRPr lang="en-US"/>
        </a:p>
      </dgm:t>
    </dgm:pt>
    <dgm:pt modelId="{B6432236-A467-4640-A205-7F1ED019727F}" type="pres">
      <dgm:prSet presAssocID="{0FD98A39-88F2-4428-B28B-9CB7F8A43866}" presName="linearFlow" presStyleCnt="0">
        <dgm:presLayoutVars>
          <dgm:dir/>
          <dgm:animLvl val="lvl"/>
          <dgm:resizeHandles val="exact"/>
        </dgm:presLayoutVars>
      </dgm:prSet>
      <dgm:spPr/>
    </dgm:pt>
    <dgm:pt modelId="{C17FCFDB-F94E-4CE1-865A-382B3CAB64BE}" type="pres">
      <dgm:prSet presAssocID="{3CECD6E8-205A-440C-8532-CA53FC7CFE29}" presName="composite" presStyleCnt="0"/>
      <dgm:spPr/>
    </dgm:pt>
    <dgm:pt modelId="{59584F0A-861F-4332-96CB-9B45CF0A217F}" type="pres">
      <dgm:prSet presAssocID="{3CECD6E8-205A-440C-8532-CA53FC7CFE2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5FE6190-2A32-4C59-8451-B3E58ED4A997}" type="pres">
      <dgm:prSet presAssocID="{3CECD6E8-205A-440C-8532-CA53FC7CFE29}" presName="descendantText" presStyleLbl="alignAcc1" presStyleIdx="0" presStyleCnt="4">
        <dgm:presLayoutVars>
          <dgm:bulletEnabled val="1"/>
        </dgm:presLayoutVars>
      </dgm:prSet>
      <dgm:spPr/>
    </dgm:pt>
    <dgm:pt modelId="{78DAA87F-B588-40D0-A9EF-F430E2347E32}" type="pres">
      <dgm:prSet presAssocID="{39A70BB3-D056-453C-B032-EC65F7F09A87}" presName="sp" presStyleCnt="0"/>
      <dgm:spPr/>
    </dgm:pt>
    <dgm:pt modelId="{2513FC71-82C4-4AFA-A8AC-AA14E27B6F97}" type="pres">
      <dgm:prSet presAssocID="{5423F14E-9338-4085-B388-3DDB10E4B0D0}" presName="composite" presStyleCnt="0"/>
      <dgm:spPr/>
    </dgm:pt>
    <dgm:pt modelId="{DA59D552-6370-425D-AF4E-25D54E65D04A}" type="pres">
      <dgm:prSet presAssocID="{5423F14E-9338-4085-B388-3DDB10E4B0D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EF195C1-88D8-4FBF-98CD-3B6D98F16F58}" type="pres">
      <dgm:prSet presAssocID="{5423F14E-9338-4085-B388-3DDB10E4B0D0}" presName="descendantText" presStyleLbl="alignAcc1" presStyleIdx="1" presStyleCnt="4">
        <dgm:presLayoutVars>
          <dgm:bulletEnabled val="1"/>
        </dgm:presLayoutVars>
      </dgm:prSet>
      <dgm:spPr/>
    </dgm:pt>
    <dgm:pt modelId="{52ED9F3A-54B0-4E38-A76A-131887595512}" type="pres">
      <dgm:prSet presAssocID="{62968CAF-7F50-4632-A964-56BA885F5473}" presName="sp" presStyleCnt="0"/>
      <dgm:spPr/>
    </dgm:pt>
    <dgm:pt modelId="{14175CE1-1814-49BC-8FBB-FF0A12D162B5}" type="pres">
      <dgm:prSet presAssocID="{70DF7B66-449B-4DA5-BB30-F723919F8431}" presName="composite" presStyleCnt="0"/>
      <dgm:spPr/>
    </dgm:pt>
    <dgm:pt modelId="{A143EFFD-103D-4867-8545-2101693F8F85}" type="pres">
      <dgm:prSet presAssocID="{70DF7B66-449B-4DA5-BB30-F723919F843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2D28E0C-60E6-49C9-AA81-396FABFBBE91}" type="pres">
      <dgm:prSet presAssocID="{70DF7B66-449B-4DA5-BB30-F723919F8431}" presName="descendantText" presStyleLbl="alignAcc1" presStyleIdx="2" presStyleCnt="4">
        <dgm:presLayoutVars>
          <dgm:bulletEnabled val="1"/>
        </dgm:presLayoutVars>
      </dgm:prSet>
      <dgm:spPr/>
    </dgm:pt>
    <dgm:pt modelId="{1D3435BD-9A04-49ED-B54A-659E8C4A8047}" type="pres">
      <dgm:prSet presAssocID="{FE0E9E44-08A3-4C27-90E8-93091C0E47B3}" presName="sp" presStyleCnt="0"/>
      <dgm:spPr/>
    </dgm:pt>
    <dgm:pt modelId="{40D55B0A-876C-485B-AC54-64835F7FEFCD}" type="pres">
      <dgm:prSet presAssocID="{48AED706-9E7E-4E18-9121-5E3BC5CB5AE3}" presName="composite" presStyleCnt="0"/>
      <dgm:spPr/>
    </dgm:pt>
    <dgm:pt modelId="{6A72F875-3381-4D38-9F6B-7E41E36740C8}" type="pres">
      <dgm:prSet presAssocID="{48AED706-9E7E-4E18-9121-5E3BC5CB5AE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F0DB6D0-4E74-48F5-9C4B-DC9F51EAD999}" type="pres">
      <dgm:prSet presAssocID="{48AED706-9E7E-4E18-9121-5E3BC5CB5AE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EF29B08-2CDD-4288-9EFB-41E663C19D41}" type="presOf" srcId="{5423F14E-9338-4085-B388-3DDB10E4B0D0}" destId="{DA59D552-6370-425D-AF4E-25D54E65D04A}" srcOrd="0" destOrd="0" presId="urn:microsoft.com/office/officeart/2005/8/layout/chevron2"/>
    <dgm:cxn modelId="{6CEBF60C-AA61-4A11-9AA9-A4CBB31E9756}" srcId="{0FD98A39-88F2-4428-B28B-9CB7F8A43866}" destId="{48AED706-9E7E-4E18-9121-5E3BC5CB5AE3}" srcOrd="3" destOrd="0" parTransId="{7666912A-96C3-4B5F-9F87-10DBAC7FCDAA}" sibTransId="{9B3E7DEA-80AB-4712-B2D1-279474BCDCE0}"/>
    <dgm:cxn modelId="{F2D4F62A-6E41-4CF6-818D-E1A04D89B97C}" type="presOf" srcId="{DB669BE1-11E3-4A1D-8605-EECD95B414F0}" destId="{3F0DB6D0-4E74-48F5-9C4B-DC9F51EAD999}" srcOrd="0" destOrd="0" presId="urn:microsoft.com/office/officeart/2005/8/layout/chevron2"/>
    <dgm:cxn modelId="{D59B642D-8E65-4CEE-9DB7-81D21683A791}" srcId="{70DF7B66-449B-4DA5-BB30-F723919F8431}" destId="{363DC489-3DFE-430A-834A-0D5C78567595}" srcOrd="0" destOrd="0" parTransId="{613A4A5E-078A-4C10-9C78-7ED49EE37958}" sibTransId="{09D0A6FC-2D13-4CCE-897B-A4079FCBDEBF}"/>
    <dgm:cxn modelId="{2BBB3D3B-EB69-486B-AA8C-859AD185D292}" type="presOf" srcId="{2CDD8CE9-948A-4AE3-8C1C-81432C1DBCBC}" destId="{82D28E0C-60E6-49C9-AA81-396FABFBBE91}" srcOrd="0" destOrd="1" presId="urn:microsoft.com/office/officeart/2005/8/layout/chevron2"/>
    <dgm:cxn modelId="{3FC9005D-4207-44D5-8220-EDB6D19F542A}" type="presOf" srcId="{0FD98A39-88F2-4428-B28B-9CB7F8A43866}" destId="{B6432236-A467-4640-A205-7F1ED019727F}" srcOrd="0" destOrd="0" presId="urn:microsoft.com/office/officeart/2005/8/layout/chevron2"/>
    <dgm:cxn modelId="{A903D243-27C3-40D5-8CB6-7B0E2EF8BDE1}" type="presOf" srcId="{48F1F61E-71EE-40A1-96AC-F379C9D963E2}" destId="{3F0DB6D0-4E74-48F5-9C4B-DC9F51EAD999}" srcOrd="0" destOrd="1" presId="urn:microsoft.com/office/officeart/2005/8/layout/chevron2"/>
    <dgm:cxn modelId="{BEB34844-5D7C-4C8A-B2D3-3B703E0837F5}" type="presOf" srcId="{DAD46E89-2606-4D9B-94D7-4D4D5DB6222A}" destId="{55FE6190-2A32-4C59-8451-B3E58ED4A997}" srcOrd="0" destOrd="1" presId="urn:microsoft.com/office/officeart/2005/8/layout/chevron2"/>
    <dgm:cxn modelId="{4F49794E-83FF-40F5-AAEA-FD3DF9B12DEC}" srcId="{70DF7B66-449B-4DA5-BB30-F723919F8431}" destId="{2CDD8CE9-948A-4AE3-8C1C-81432C1DBCBC}" srcOrd="1" destOrd="0" parTransId="{3AF836D0-60DD-4853-83EA-AB637A64A550}" sibTransId="{04B43995-8165-4902-B721-4B42444B7DA9}"/>
    <dgm:cxn modelId="{D7981A52-9513-430E-BA63-50FD545BDB6F}" type="presOf" srcId="{EA80D45A-6FA9-47DF-A74F-999BF06D9C04}" destId="{EEF195C1-88D8-4FBF-98CD-3B6D98F16F58}" srcOrd="0" destOrd="0" presId="urn:microsoft.com/office/officeart/2005/8/layout/chevron2"/>
    <dgm:cxn modelId="{AEB0E652-8866-4999-A021-68FE12BF9F9B}" srcId="{0FD98A39-88F2-4428-B28B-9CB7F8A43866}" destId="{3CECD6E8-205A-440C-8532-CA53FC7CFE29}" srcOrd="0" destOrd="0" parTransId="{53AF2543-7437-41F6-861A-22F0549090BB}" sibTransId="{39A70BB3-D056-453C-B032-EC65F7F09A87}"/>
    <dgm:cxn modelId="{014E9F7E-D57D-4F5F-AE62-2AF523BDED69}" srcId="{5423F14E-9338-4085-B388-3DDB10E4B0D0}" destId="{EA80D45A-6FA9-47DF-A74F-999BF06D9C04}" srcOrd="0" destOrd="0" parTransId="{787E5672-2C4D-4677-AF11-ADFD164084E0}" sibTransId="{2DF2BC08-E184-41CE-A732-D7EB3006EA1C}"/>
    <dgm:cxn modelId="{0263ED82-B4AC-4DEC-8993-F4C622930158}" srcId="{48AED706-9E7E-4E18-9121-5E3BC5CB5AE3}" destId="{48F1F61E-71EE-40A1-96AC-F379C9D963E2}" srcOrd="1" destOrd="0" parTransId="{6154EA18-79F5-4BD0-928B-E4AA59631A7C}" sibTransId="{11977C2D-BB92-404F-A895-D19842358369}"/>
    <dgm:cxn modelId="{09587DA2-3555-4A75-8294-774DC378DEF0}" srcId="{3CECD6E8-205A-440C-8532-CA53FC7CFE29}" destId="{8070B993-E5C4-4F12-851C-D25A8DD99B48}" srcOrd="0" destOrd="0" parTransId="{05AA948B-EA3F-4982-AE16-2C51DB5EF152}" sibTransId="{4498AFF3-3732-4BDF-82F3-0761192785E4}"/>
    <dgm:cxn modelId="{5737E0BF-7AC9-4334-8C84-663E3F4C074E}" srcId="{5423F14E-9338-4085-B388-3DDB10E4B0D0}" destId="{EFB6EA73-FFF1-4B5D-B78D-33FFF7E38600}" srcOrd="1" destOrd="0" parTransId="{A505CB97-E4AF-45DC-89FC-BD32B92F42D1}" sibTransId="{531963AA-3FDA-46A1-99A7-381920EACC39}"/>
    <dgm:cxn modelId="{26042ACA-DED0-4C11-A05C-5A556FE95D42}" type="presOf" srcId="{70DF7B66-449B-4DA5-BB30-F723919F8431}" destId="{A143EFFD-103D-4867-8545-2101693F8F85}" srcOrd="0" destOrd="0" presId="urn:microsoft.com/office/officeart/2005/8/layout/chevron2"/>
    <dgm:cxn modelId="{C2DCBACE-1C05-467D-A984-603C0E8079BC}" srcId="{0FD98A39-88F2-4428-B28B-9CB7F8A43866}" destId="{70DF7B66-449B-4DA5-BB30-F723919F8431}" srcOrd="2" destOrd="0" parTransId="{126673E5-45EF-4596-B25C-CA9417297787}" sibTransId="{FE0E9E44-08A3-4C27-90E8-93091C0E47B3}"/>
    <dgm:cxn modelId="{C4588AD2-2CDA-4FE5-B832-E64DB9F5BFB5}" srcId="{0FD98A39-88F2-4428-B28B-9CB7F8A43866}" destId="{5423F14E-9338-4085-B388-3DDB10E4B0D0}" srcOrd="1" destOrd="0" parTransId="{DBAF2958-71BD-41D1-A1AA-9AB150824034}" sibTransId="{62968CAF-7F50-4632-A964-56BA885F5473}"/>
    <dgm:cxn modelId="{98AFC4D2-B27A-40A9-A6F9-5086D1015C3B}" type="presOf" srcId="{3CECD6E8-205A-440C-8532-CA53FC7CFE29}" destId="{59584F0A-861F-4332-96CB-9B45CF0A217F}" srcOrd="0" destOrd="0" presId="urn:microsoft.com/office/officeart/2005/8/layout/chevron2"/>
    <dgm:cxn modelId="{7F39DCDE-8EBE-405B-92D9-3036CFC4B4CB}" type="presOf" srcId="{363DC489-3DFE-430A-834A-0D5C78567595}" destId="{82D28E0C-60E6-49C9-AA81-396FABFBBE91}" srcOrd="0" destOrd="0" presId="urn:microsoft.com/office/officeart/2005/8/layout/chevron2"/>
    <dgm:cxn modelId="{11E5A7E2-3D27-4348-AB32-23A7DB9007F3}" type="presOf" srcId="{EFB6EA73-FFF1-4B5D-B78D-33FFF7E38600}" destId="{EEF195C1-88D8-4FBF-98CD-3B6D98F16F58}" srcOrd="0" destOrd="1" presId="urn:microsoft.com/office/officeart/2005/8/layout/chevron2"/>
    <dgm:cxn modelId="{66F203E3-13FB-469C-B3F7-D47CDD43EC31}" srcId="{48AED706-9E7E-4E18-9121-5E3BC5CB5AE3}" destId="{DB669BE1-11E3-4A1D-8605-EECD95B414F0}" srcOrd="0" destOrd="0" parTransId="{35359D94-04A3-4A6D-891D-3C971C319F89}" sibTransId="{FE8B16CA-3DEF-450B-92EB-76687999232A}"/>
    <dgm:cxn modelId="{B0BF9DE9-6BD6-4927-9C55-E482F9A647C9}" type="presOf" srcId="{8070B993-E5C4-4F12-851C-D25A8DD99B48}" destId="{55FE6190-2A32-4C59-8451-B3E58ED4A997}" srcOrd="0" destOrd="0" presId="urn:microsoft.com/office/officeart/2005/8/layout/chevron2"/>
    <dgm:cxn modelId="{7B5E63F5-1102-410C-AEAB-9BF602D76521}" type="presOf" srcId="{48AED706-9E7E-4E18-9121-5E3BC5CB5AE3}" destId="{6A72F875-3381-4D38-9F6B-7E41E36740C8}" srcOrd="0" destOrd="0" presId="urn:microsoft.com/office/officeart/2005/8/layout/chevron2"/>
    <dgm:cxn modelId="{038A7EFC-FDFB-4F19-A929-E90E69F9A775}" srcId="{3CECD6E8-205A-440C-8532-CA53FC7CFE29}" destId="{DAD46E89-2606-4D9B-94D7-4D4D5DB6222A}" srcOrd="1" destOrd="0" parTransId="{E758801C-9778-4FE8-9252-A0F92E93A7FB}" sibTransId="{B1F834F3-44B7-4BF2-8631-72393D74B619}"/>
    <dgm:cxn modelId="{796F474C-F318-4F77-AE2C-92D407D602E5}" type="presParOf" srcId="{B6432236-A467-4640-A205-7F1ED019727F}" destId="{C17FCFDB-F94E-4CE1-865A-382B3CAB64BE}" srcOrd="0" destOrd="0" presId="urn:microsoft.com/office/officeart/2005/8/layout/chevron2"/>
    <dgm:cxn modelId="{5E3273DE-D8D6-4501-BD4A-72AFA25E077A}" type="presParOf" srcId="{C17FCFDB-F94E-4CE1-865A-382B3CAB64BE}" destId="{59584F0A-861F-4332-96CB-9B45CF0A217F}" srcOrd="0" destOrd="0" presId="urn:microsoft.com/office/officeart/2005/8/layout/chevron2"/>
    <dgm:cxn modelId="{355B4B5D-2600-44EC-B421-6401B1FD8917}" type="presParOf" srcId="{C17FCFDB-F94E-4CE1-865A-382B3CAB64BE}" destId="{55FE6190-2A32-4C59-8451-B3E58ED4A997}" srcOrd="1" destOrd="0" presId="urn:microsoft.com/office/officeart/2005/8/layout/chevron2"/>
    <dgm:cxn modelId="{8A915765-AE10-4E98-A1C9-3B1024E39936}" type="presParOf" srcId="{B6432236-A467-4640-A205-7F1ED019727F}" destId="{78DAA87F-B588-40D0-A9EF-F430E2347E32}" srcOrd="1" destOrd="0" presId="urn:microsoft.com/office/officeart/2005/8/layout/chevron2"/>
    <dgm:cxn modelId="{964D475B-19B2-47EE-9B9D-153F65E6EDFC}" type="presParOf" srcId="{B6432236-A467-4640-A205-7F1ED019727F}" destId="{2513FC71-82C4-4AFA-A8AC-AA14E27B6F97}" srcOrd="2" destOrd="0" presId="urn:microsoft.com/office/officeart/2005/8/layout/chevron2"/>
    <dgm:cxn modelId="{79C26EFD-8F04-4477-85A2-FA1BE24A8F66}" type="presParOf" srcId="{2513FC71-82C4-4AFA-A8AC-AA14E27B6F97}" destId="{DA59D552-6370-425D-AF4E-25D54E65D04A}" srcOrd="0" destOrd="0" presId="urn:microsoft.com/office/officeart/2005/8/layout/chevron2"/>
    <dgm:cxn modelId="{FBBF695D-CA61-4E89-8E1F-22543814FBCC}" type="presParOf" srcId="{2513FC71-82C4-4AFA-A8AC-AA14E27B6F97}" destId="{EEF195C1-88D8-4FBF-98CD-3B6D98F16F58}" srcOrd="1" destOrd="0" presId="urn:microsoft.com/office/officeart/2005/8/layout/chevron2"/>
    <dgm:cxn modelId="{B1A39A62-BFBC-4CFA-8B42-7DE0E02D7552}" type="presParOf" srcId="{B6432236-A467-4640-A205-7F1ED019727F}" destId="{52ED9F3A-54B0-4E38-A76A-131887595512}" srcOrd="3" destOrd="0" presId="urn:microsoft.com/office/officeart/2005/8/layout/chevron2"/>
    <dgm:cxn modelId="{DBB84986-7D1B-464B-A25F-B9BFAB6424EC}" type="presParOf" srcId="{B6432236-A467-4640-A205-7F1ED019727F}" destId="{14175CE1-1814-49BC-8FBB-FF0A12D162B5}" srcOrd="4" destOrd="0" presId="urn:microsoft.com/office/officeart/2005/8/layout/chevron2"/>
    <dgm:cxn modelId="{4E50CD10-F749-4647-A6FE-5B0EABE751F3}" type="presParOf" srcId="{14175CE1-1814-49BC-8FBB-FF0A12D162B5}" destId="{A143EFFD-103D-4867-8545-2101693F8F85}" srcOrd="0" destOrd="0" presId="urn:microsoft.com/office/officeart/2005/8/layout/chevron2"/>
    <dgm:cxn modelId="{5AE6F18E-2C7C-4A08-A800-7BCEA6FF9B09}" type="presParOf" srcId="{14175CE1-1814-49BC-8FBB-FF0A12D162B5}" destId="{82D28E0C-60E6-49C9-AA81-396FABFBBE91}" srcOrd="1" destOrd="0" presId="urn:microsoft.com/office/officeart/2005/8/layout/chevron2"/>
    <dgm:cxn modelId="{B8C2FCAC-703E-4154-9FF8-B294DDE31BC0}" type="presParOf" srcId="{B6432236-A467-4640-A205-7F1ED019727F}" destId="{1D3435BD-9A04-49ED-B54A-659E8C4A8047}" srcOrd="5" destOrd="0" presId="urn:microsoft.com/office/officeart/2005/8/layout/chevron2"/>
    <dgm:cxn modelId="{81574471-F758-47B4-B40D-58E8F3100CB9}" type="presParOf" srcId="{B6432236-A467-4640-A205-7F1ED019727F}" destId="{40D55B0A-876C-485B-AC54-64835F7FEFCD}" srcOrd="6" destOrd="0" presId="urn:microsoft.com/office/officeart/2005/8/layout/chevron2"/>
    <dgm:cxn modelId="{F0EEAC82-E1FB-490E-9DCC-5D1EC0C5D021}" type="presParOf" srcId="{40D55B0A-876C-485B-AC54-64835F7FEFCD}" destId="{6A72F875-3381-4D38-9F6B-7E41E36740C8}" srcOrd="0" destOrd="0" presId="urn:microsoft.com/office/officeart/2005/8/layout/chevron2"/>
    <dgm:cxn modelId="{4B7A3AB1-CCC3-4958-A665-A6293A8A0CB6}" type="presParOf" srcId="{40D55B0A-876C-485B-AC54-64835F7FEFCD}" destId="{3F0DB6D0-4E74-48F5-9C4B-DC9F51EAD9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84F0A-861F-4332-96CB-9B45CF0A217F}">
      <dsp:nvSpPr>
        <dsp:cNvPr id="0" name=""/>
        <dsp:cNvSpPr/>
      </dsp:nvSpPr>
      <dsp:spPr>
        <a:xfrm rot="5400000">
          <a:off x="-200314" y="203071"/>
          <a:ext cx="1335431" cy="934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Datasets</a:t>
          </a:r>
        </a:p>
      </dsp:txBody>
      <dsp:txXfrm rot="-5400000">
        <a:off x="1" y="470157"/>
        <a:ext cx="934802" cy="400629"/>
      </dsp:txXfrm>
    </dsp:sp>
    <dsp:sp modelId="{55FE6190-2A32-4C59-8451-B3E58ED4A997}">
      <dsp:nvSpPr>
        <dsp:cNvPr id="0" name=""/>
        <dsp:cNvSpPr/>
      </dsp:nvSpPr>
      <dsp:spPr>
        <a:xfrm rot="5400000">
          <a:off x="3410091" y="-2472533"/>
          <a:ext cx="868030" cy="5818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Decide on different datasets to use.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Datasets must incorporate different contexts of social media.</a:t>
          </a:r>
        </a:p>
      </dsp:txBody>
      <dsp:txXfrm rot="-5400000">
        <a:off x="934802" y="45130"/>
        <a:ext cx="5776235" cy="783282"/>
      </dsp:txXfrm>
    </dsp:sp>
    <dsp:sp modelId="{DA59D552-6370-425D-AF4E-25D54E65D04A}">
      <dsp:nvSpPr>
        <dsp:cNvPr id="0" name=""/>
        <dsp:cNvSpPr/>
      </dsp:nvSpPr>
      <dsp:spPr>
        <a:xfrm rot="5400000">
          <a:off x="-200314" y="1392812"/>
          <a:ext cx="1335431" cy="934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Baselines</a:t>
          </a:r>
        </a:p>
      </dsp:txBody>
      <dsp:txXfrm rot="-5400000">
        <a:off x="1" y="1659898"/>
        <a:ext cx="934802" cy="400629"/>
      </dsp:txXfrm>
    </dsp:sp>
    <dsp:sp modelId="{EEF195C1-88D8-4FBF-98CD-3B6D98F16F58}">
      <dsp:nvSpPr>
        <dsp:cNvPr id="0" name=""/>
        <dsp:cNvSpPr/>
      </dsp:nvSpPr>
      <dsp:spPr>
        <a:xfrm rot="5400000">
          <a:off x="3410091" y="-1282791"/>
          <a:ext cx="868030" cy="5818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 different baselines on the selected datasets: </a:t>
          </a:r>
          <a:r>
            <a:rPr lang="en-US" sz="1000" kern="1200" dirty="0" err="1"/>
            <a:t>ConvAbuse</a:t>
          </a:r>
          <a:r>
            <a:rPr lang="en-US" sz="1000" kern="1200" dirty="0"/>
            <a:t>, TCC and ALYT.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Possible Baselines: Logistic Regression, SVMs, NNs.</a:t>
          </a:r>
        </a:p>
      </dsp:txBody>
      <dsp:txXfrm rot="-5400000">
        <a:off x="934802" y="1234872"/>
        <a:ext cx="5776235" cy="783282"/>
      </dsp:txXfrm>
    </dsp:sp>
    <dsp:sp modelId="{A143EFFD-103D-4867-8545-2101693F8F85}">
      <dsp:nvSpPr>
        <dsp:cNvPr id="0" name=""/>
        <dsp:cNvSpPr/>
      </dsp:nvSpPr>
      <dsp:spPr>
        <a:xfrm rot="5400000">
          <a:off x="-200314" y="2582554"/>
          <a:ext cx="1335431" cy="934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First Iteration</a:t>
          </a:r>
        </a:p>
      </dsp:txBody>
      <dsp:txXfrm rot="-5400000">
        <a:off x="1" y="2849640"/>
        <a:ext cx="934802" cy="400629"/>
      </dsp:txXfrm>
    </dsp:sp>
    <dsp:sp modelId="{82D28E0C-60E6-49C9-AA81-396FABFBBE91}">
      <dsp:nvSpPr>
        <dsp:cNvPr id="0" name=""/>
        <dsp:cNvSpPr/>
      </dsp:nvSpPr>
      <dsp:spPr>
        <a:xfrm rot="5400000">
          <a:off x="3410091" y="-93050"/>
          <a:ext cx="868030" cy="5818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Experiment SOTA architectures: Bi-directional LSYM with Self-Attention and </a:t>
          </a:r>
          <a:r>
            <a:rPr lang="en-US" sz="1000" kern="1200" dirty="0" err="1"/>
            <a:t>HateBERT</a:t>
          </a:r>
          <a:r>
            <a:rPr lang="en-US" sz="1000" kern="1200" dirty="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Compare them with the Baselines.</a:t>
          </a:r>
        </a:p>
      </dsp:txBody>
      <dsp:txXfrm rot="-5400000">
        <a:off x="934802" y="2424613"/>
        <a:ext cx="5776235" cy="783282"/>
      </dsp:txXfrm>
    </dsp:sp>
    <dsp:sp modelId="{6A72F875-3381-4D38-9F6B-7E41E36740C8}">
      <dsp:nvSpPr>
        <dsp:cNvPr id="0" name=""/>
        <dsp:cNvSpPr/>
      </dsp:nvSpPr>
      <dsp:spPr>
        <a:xfrm rot="5400000">
          <a:off x="-200314" y="3772295"/>
          <a:ext cx="1335431" cy="934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Second Iteration</a:t>
          </a:r>
        </a:p>
      </dsp:txBody>
      <dsp:txXfrm rot="-5400000">
        <a:off x="1" y="4039381"/>
        <a:ext cx="934802" cy="400629"/>
      </dsp:txXfrm>
    </dsp:sp>
    <dsp:sp modelId="{3F0DB6D0-4E74-48F5-9C4B-DC9F51EAD999}">
      <dsp:nvSpPr>
        <dsp:cNvPr id="0" name=""/>
        <dsp:cNvSpPr/>
      </dsp:nvSpPr>
      <dsp:spPr>
        <a:xfrm rot="5400000">
          <a:off x="3410091" y="1096691"/>
          <a:ext cx="868030" cy="5818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Combine the ideas behind HateBERT and contextual attention.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 the resulting model and compare it with the previous experiments.</a:t>
          </a:r>
        </a:p>
      </dsp:txBody>
      <dsp:txXfrm rot="-5400000">
        <a:off x="934802" y="3614354"/>
        <a:ext cx="5776235" cy="783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8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0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99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0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3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7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2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8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1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3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A153EB7-A78F-42A0-B981-A80DE498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Abusive language detection in social media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9BD5597-A08C-4093-94F2-4ADBBB62D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Dumitrescu</a:t>
            </a:r>
            <a:r>
              <a:rPr lang="en-US" sz="2400" dirty="0">
                <a:solidFill>
                  <a:schemeClr val="tx1"/>
                </a:solidFill>
              </a:rPr>
              <a:t> Andrei</a:t>
            </a:r>
          </a:p>
          <a:p>
            <a:r>
              <a:rPr lang="en-US" sz="2400" dirty="0">
                <a:solidFill>
                  <a:schemeClr val="tx1"/>
                </a:solidFill>
              </a:rPr>
              <a:t>Ionescu Diana</a:t>
            </a:r>
            <a:endParaRPr lang="ro-RO" sz="2400" dirty="0">
              <a:solidFill>
                <a:schemeClr val="tx1"/>
              </a:solidFill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245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ECCFA5E-575B-4255-8581-6F0B8064555B}"/>
              </a:ext>
            </a:extLst>
          </p:cNvPr>
          <p:cNvSpPr/>
          <p:nvPr/>
        </p:nvSpPr>
        <p:spPr>
          <a:xfrm>
            <a:off x="3335044" y="1609077"/>
            <a:ext cx="5521911" cy="36398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5F876B5B-47BF-4D08-BD92-6AA5DCF97261}"/>
              </a:ext>
            </a:extLst>
          </p:cNvPr>
          <p:cNvSpPr txBox="1"/>
          <p:nvPr/>
        </p:nvSpPr>
        <p:spPr>
          <a:xfrm>
            <a:off x="0" y="3105834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 you for your attention!</a:t>
            </a:r>
            <a:endParaRPr lang="ro-RO" sz="3600" b="1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918A13-DA06-44B3-899F-B1F4FEA7310C}"/>
              </a:ext>
            </a:extLst>
          </p:cNvPr>
          <p:cNvSpPr/>
          <p:nvPr/>
        </p:nvSpPr>
        <p:spPr>
          <a:xfrm>
            <a:off x="-1455938" y="-186432"/>
            <a:ext cx="4279037" cy="2610035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ABFEA7-DE8B-4C0F-8C1C-7D718F7F9665}"/>
              </a:ext>
            </a:extLst>
          </p:cNvPr>
          <p:cNvSpPr/>
          <p:nvPr/>
        </p:nvSpPr>
        <p:spPr>
          <a:xfrm>
            <a:off x="-1188129" y="5393183"/>
            <a:ext cx="2892641" cy="24361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F06F16-6643-4234-802E-526CCA4280B4}"/>
              </a:ext>
            </a:extLst>
          </p:cNvPr>
          <p:cNvSpPr/>
          <p:nvPr/>
        </p:nvSpPr>
        <p:spPr>
          <a:xfrm>
            <a:off x="10733326" y="4189454"/>
            <a:ext cx="5521911" cy="363984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090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81997C2-BB0C-4FD9-972A-1F2EE841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Roadmap</a:t>
            </a:r>
          </a:p>
        </p:txBody>
      </p:sp>
      <p:graphicFrame>
        <p:nvGraphicFramePr>
          <p:cNvPr id="6" name="Nomogramă 5">
            <a:extLst>
              <a:ext uri="{FF2B5EF4-FFF2-40B4-BE49-F238E27FC236}">
                <a16:creationId xmlns:a16="http://schemas.microsoft.com/office/drawing/2014/main" id="{781D3743-988E-4E08-BA74-98D90A04B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506015"/>
              </p:ext>
            </p:extLst>
          </p:nvPr>
        </p:nvGraphicFramePr>
        <p:xfrm>
          <a:off x="5133789" y="973915"/>
          <a:ext cx="6753412" cy="4910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05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704340-2351-4697-ACAB-C1027474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962"/>
            <a:ext cx="4628329" cy="5274346"/>
          </a:xfrm>
        </p:spPr>
        <p:txBody>
          <a:bodyPr/>
          <a:lstStyle/>
          <a:p>
            <a:pPr algn="ctr"/>
            <a:r>
              <a:rPr lang="en-US" dirty="0" err="1"/>
              <a:t>HateBERT</a:t>
            </a:r>
            <a:r>
              <a:rPr lang="en-US" dirty="0"/>
              <a:t> Vanilla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1BD6D85C-95CB-74BE-C712-52AFC9F73616}"/>
              </a:ext>
            </a:extLst>
          </p:cNvPr>
          <p:cNvSpPr/>
          <p:nvPr/>
        </p:nvSpPr>
        <p:spPr>
          <a:xfrm>
            <a:off x="5201919" y="345440"/>
            <a:ext cx="6460689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flavor of BERT specially retrained for abusive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pretrained model from </a:t>
            </a:r>
            <a:r>
              <a:rPr lang="en-US" dirty="0" err="1"/>
              <a:t>HuggingFace</a:t>
            </a:r>
            <a:r>
              <a:rPr lang="en-US" dirty="0"/>
              <a:t> library and build for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F4A3205C-A018-DE10-08BD-CBAB3C1199D5}"/>
              </a:ext>
            </a:extLst>
          </p:cNvPr>
          <p:cNvSpPr/>
          <p:nvPr/>
        </p:nvSpPr>
        <p:spPr>
          <a:xfrm>
            <a:off x="5201920" y="1920240"/>
            <a:ext cx="6460690" cy="21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representation: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Obtained with the exposed tokenizer through the library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Shape  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</a:rPr>
              <a:t>(Batch Size, Number Of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tokens =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Embeddings size = 768</a:t>
            </a: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D3717755-453B-02C8-2CA7-3150C0662B30}"/>
              </a:ext>
            </a:extLst>
          </p:cNvPr>
          <p:cNvSpPr/>
          <p:nvPr/>
        </p:nvSpPr>
        <p:spPr>
          <a:xfrm>
            <a:off x="5201919" y="4257040"/>
            <a:ext cx="6460691" cy="238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Linear Layers on top, with dropout after every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Optimizer Adam, loss function </a:t>
            </a:r>
            <a:r>
              <a:rPr lang="en-US" dirty="0" err="1"/>
              <a:t>CrossEntropyLoss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Trained 10 epochs, batch size 32, learning rate 1e-5</a:t>
            </a:r>
          </a:p>
        </p:txBody>
      </p:sp>
    </p:spTree>
    <p:extLst>
      <p:ext uri="{BB962C8B-B14F-4D97-AF65-F5344CB8AC3E}">
        <p14:creationId xmlns:p14="http://schemas.microsoft.com/office/powerpoint/2010/main" val="104566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704340-2351-4697-ACAB-C1027474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962"/>
            <a:ext cx="4628329" cy="5274346"/>
          </a:xfrm>
        </p:spPr>
        <p:txBody>
          <a:bodyPr/>
          <a:lstStyle/>
          <a:p>
            <a:pPr algn="ctr"/>
            <a:r>
              <a:rPr lang="en-US" dirty="0" err="1"/>
              <a:t>HateBert</a:t>
            </a:r>
            <a:r>
              <a:rPr lang="en-US" dirty="0"/>
              <a:t> with LSTMs and custom attention mechanism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6B7FDA2F-AE89-82F0-EE32-81F95062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933" y="355242"/>
            <a:ext cx="6172200" cy="208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Architecture: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/>
              <a:t>HateBert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Bi-directional LSTM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Attention mechanism: </a:t>
            </a:r>
            <a:r>
              <a:rPr lang="en-US" b="0" i="1" dirty="0"/>
              <a:t>context-attention</a:t>
            </a:r>
          </a:p>
        </p:txBody>
      </p:sp>
      <p:sp>
        <p:nvSpPr>
          <p:cNvPr id="6" name="Substituent conținut 4">
            <a:extLst>
              <a:ext uri="{FF2B5EF4-FFF2-40B4-BE49-F238E27FC236}">
                <a16:creationId xmlns:a16="http://schemas.microsoft.com/office/drawing/2014/main" id="{F09381C4-41AD-7705-3D4B-5941156BA55A}"/>
              </a:ext>
            </a:extLst>
          </p:cNvPr>
          <p:cNvSpPr txBox="1">
            <a:spLocks/>
          </p:cNvSpPr>
          <p:nvPr/>
        </p:nvSpPr>
        <p:spPr>
          <a:xfrm>
            <a:off x="5301933" y="2622350"/>
            <a:ext cx="6172200" cy="154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09728" tIns="109728" rIns="109728" bIns="9144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Rewrite the custom attention mechanism using TensorFlow API</a:t>
            </a:r>
            <a:endParaRPr lang="en-US" sz="1400" b="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A Dense Layer + Tanh activation function</a:t>
            </a:r>
          </a:p>
        </p:txBody>
      </p:sp>
      <p:sp>
        <p:nvSpPr>
          <p:cNvPr id="8" name="Substituent conținut 4">
            <a:extLst>
              <a:ext uri="{FF2B5EF4-FFF2-40B4-BE49-F238E27FC236}">
                <a16:creationId xmlns:a16="http://schemas.microsoft.com/office/drawing/2014/main" id="{615479FE-C7A9-B8F0-688E-2D0826CC2D7F}"/>
              </a:ext>
            </a:extLst>
          </p:cNvPr>
          <p:cNvSpPr txBox="1">
            <a:spLocks/>
          </p:cNvSpPr>
          <p:nvPr/>
        </p:nvSpPr>
        <p:spPr>
          <a:xfrm>
            <a:off x="5301933" y="4524857"/>
            <a:ext cx="6172200" cy="186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09728" tIns="109728" rIns="109728" bIns="9144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Trained 10 epochs, batch size of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Adam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Learning rate 1e-5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Loss function Categorical Cross-Entropy</a:t>
            </a:r>
          </a:p>
        </p:txBody>
      </p:sp>
    </p:spTree>
    <p:extLst>
      <p:ext uri="{BB962C8B-B14F-4D97-AF65-F5344CB8AC3E}">
        <p14:creationId xmlns:p14="http://schemas.microsoft.com/office/powerpoint/2010/main" val="181268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D8A921-2FEC-36FC-6737-73CBAD59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05113"/>
            <a:ext cx="4387515" cy="5197498"/>
          </a:xfrm>
        </p:spPr>
        <p:txBody>
          <a:bodyPr/>
          <a:lstStyle/>
          <a:p>
            <a:r>
              <a:rPr lang="en-US" dirty="0"/>
              <a:t>Results – </a:t>
            </a:r>
            <a:br>
              <a:rPr lang="en-US" dirty="0"/>
            </a:br>
            <a:r>
              <a:rPr lang="en-US" dirty="0"/>
              <a:t>Macro F1-Score</a:t>
            </a:r>
            <a:endParaRPr 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DAABC79-6733-3FD5-7EC5-C0A5E168A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3" name="Substituent conținut 12">
            <a:extLst>
              <a:ext uri="{FF2B5EF4-FFF2-40B4-BE49-F238E27FC236}">
                <a16:creationId xmlns:a16="http://schemas.microsoft.com/office/drawing/2014/main" id="{285ABF0E-B3F7-9F06-EE34-237DB9D80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50608"/>
              </p:ext>
            </p:extLst>
          </p:nvPr>
        </p:nvGraphicFramePr>
        <p:xfrm>
          <a:off x="5225143" y="2416937"/>
          <a:ext cx="6727374" cy="2957495"/>
        </p:xfrm>
        <a:graphic>
          <a:graphicData uri="http://schemas.openxmlformats.org/drawingml/2006/table">
            <a:tbl>
              <a:tblPr/>
              <a:tblGrid>
                <a:gridCol w="1121229">
                  <a:extLst>
                    <a:ext uri="{9D8B030D-6E8A-4147-A177-3AD203B41FA5}">
                      <a16:colId xmlns:a16="http://schemas.microsoft.com/office/drawing/2014/main" val="3674428130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858911363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4163458822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1039297438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4283759239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1972100362"/>
                    </a:ext>
                  </a:extLst>
                </a:gridCol>
              </a:tblGrid>
              <a:tr h="1562594">
                <a:tc>
                  <a:txBody>
                    <a:bodyPr/>
                    <a:lstStyle/>
                    <a:p>
                      <a:pPr fontAlgn="t"/>
                      <a:br>
                        <a:rPr lang="ro-RO" sz="1200" dirty="0">
                          <a:effectLst/>
                          <a:latin typeface="+mn-lt"/>
                        </a:rPr>
                      </a:br>
                      <a:endParaRPr lang="ro-RO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 </a:t>
                      </a:r>
                      <a:r>
                        <a:rPr lang="ro-RO" sz="12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Baseline</a:t>
                      </a:r>
                      <a:endParaRPr lang="ro-RO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Neural </a:t>
                      </a:r>
                      <a:r>
                        <a:rPr lang="ro-RO" sz="12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Network</a:t>
                      </a:r>
                      <a:r>
                        <a:rPr lang="ro-RO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o-RO" sz="12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Baseline</a:t>
                      </a:r>
                      <a:r>
                        <a:rPr lang="ro-RO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ro-RO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Bi-directional LSTMs with self attention 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HateBERT Vanilla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HateBERT + Bi-LSTMs + Custom Attention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780363"/>
                  </a:ext>
                </a:extLst>
              </a:tr>
              <a:tr h="4649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ALYT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0.41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  <a:endParaRPr lang="ro-RO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0.48</a:t>
                      </a:r>
                      <a:endParaRPr lang="ro-RO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0.32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0.41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499606"/>
                  </a:ext>
                </a:extLst>
              </a:tr>
              <a:tr h="4649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ConvAbuse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</a:t>
                      </a:r>
                      <a:endParaRPr lang="ro-RO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</a:t>
                      </a:r>
                      <a:endParaRPr lang="ro-RO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006704"/>
                  </a:ext>
                </a:extLst>
              </a:tr>
              <a:tr h="4649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TCC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0.60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</a:t>
                      </a:r>
                      <a:endParaRPr lang="ro-RO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0.60</a:t>
                      </a:r>
                      <a:endParaRPr lang="ro-RO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03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13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D8A921-2FEC-36FC-6737-73CBAD59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05113"/>
            <a:ext cx="4387515" cy="5197498"/>
          </a:xfrm>
        </p:spPr>
        <p:txBody>
          <a:bodyPr/>
          <a:lstStyle/>
          <a:p>
            <a:r>
              <a:rPr lang="en-US" dirty="0"/>
              <a:t>Results –</a:t>
            </a:r>
            <a:br>
              <a:rPr lang="en-US" dirty="0"/>
            </a:br>
            <a:r>
              <a:rPr lang="en-US" dirty="0"/>
              <a:t>Accuracy Score</a:t>
            </a:r>
            <a:endParaRPr 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DAABC79-6733-3FD5-7EC5-C0A5E168A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6" name="Substituent conținut 5">
            <a:extLst>
              <a:ext uri="{FF2B5EF4-FFF2-40B4-BE49-F238E27FC236}">
                <a16:creationId xmlns:a16="http://schemas.microsoft.com/office/drawing/2014/main" id="{69453EDA-5BAE-3329-2FA6-8B83C4227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023898"/>
              </p:ext>
            </p:extLst>
          </p:nvPr>
        </p:nvGraphicFramePr>
        <p:xfrm>
          <a:off x="5122506" y="2308735"/>
          <a:ext cx="6749148" cy="2869755"/>
        </p:xfrm>
        <a:graphic>
          <a:graphicData uri="http://schemas.openxmlformats.org/drawingml/2006/table">
            <a:tbl>
              <a:tblPr/>
              <a:tblGrid>
                <a:gridCol w="1124858">
                  <a:extLst>
                    <a:ext uri="{9D8B030D-6E8A-4147-A177-3AD203B41FA5}">
                      <a16:colId xmlns:a16="http://schemas.microsoft.com/office/drawing/2014/main" val="2951959341"/>
                    </a:ext>
                  </a:extLst>
                </a:gridCol>
                <a:gridCol w="1124858">
                  <a:extLst>
                    <a:ext uri="{9D8B030D-6E8A-4147-A177-3AD203B41FA5}">
                      <a16:colId xmlns:a16="http://schemas.microsoft.com/office/drawing/2014/main" val="2052958826"/>
                    </a:ext>
                  </a:extLst>
                </a:gridCol>
                <a:gridCol w="1124858">
                  <a:extLst>
                    <a:ext uri="{9D8B030D-6E8A-4147-A177-3AD203B41FA5}">
                      <a16:colId xmlns:a16="http://schemas.microsoft.com/office/drawing/2014/main" val="3943250462"/>
                    </a:ext>
                  </a:extLst>
                </a:gridCol>
                <a:gridCol w="1124858">
                  <a:extLst>
                    <a:ext uri="{9D8B030D-6E8A-4147-A177-3AD203B41FA5}">
                      <a16:colId xmlns:a16="http://schemas.microsoft.com/office/drawing/2014/main" val="3504327833"/>
                    </a:ext>
                  </a:extLst>
                </a:gridCol>
                <a:gridCol w="1124858">
                  <a:extLst>
                    <a:ext uri="{9D8B030D-6E8A-4147-A177-3AD203B41FA5}">
                      <a16:colId xmlns:a16="http://schemas.microsoft.com/office/drawing/2014/main" val="845295640"/>
                    </a:ext>
                  </a:extLst>
                </a:gridCol>
                <a:gridCol w="1124858">
                  <a:extLst>
                    <a:ext uri="{9D8B030D-6E8A-4147-A177-3AD203B41FA5}">
                      <a16:colId xmlns:a16="http://schemas.microsoft.com/office/drawing/2014/main" val="4017784477"/>
                    </a:ext>
                  </a:extLst>
                </a:gridCol>
              </a:tblGrid>
              <a:tr h="1387499">
                <a:tc>
                  <a:txBody>
                    <a:bodyPr/>
                    <a:lstStyle/>
                    <a:p>
                      <a:pPr fontAlgn="t"/>
                      <a:br>
                        <a:rPr lang="ro-RO" sz="1200" dirty="0">
                          <a:effectLst/>
                          <a:latin typeface="+mn-lt"/>
                        </a:rPr>
                      </a:br>
                      <a:endParaRPr lang="ro-RO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 Baseline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Neural Network Baseline 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Bi-directional LSTMs with self attention 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HateBERT Vanilla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HateBERT + Bi-LSTMs + Custom Attention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07455"/>
                  </a:ext>
                </a:extLst>
              </a:tr>
              <a:tr h="4128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ALYT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332532"/>
                  </a:ext>
                </a:extLst>
              </a:tr>
              <a:tr h="6565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ConvAbuse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041473"/>
                  </a:ext>
                </a:extLst>
              </a:tr>
              <a:tr h="4128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TCC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</a:t>
                      </a:r>
                      <a:endParaRPr lang="ro-RO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5465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B7DA60B7-BA77-174D-5A4A-A3254EF7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306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704340-2351-4697-ACAB-C1027474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962"/>
            <a:ext cx="4628329" cy="5274346"/>
          </a:xfrm>
        </p:spPr>
        <p:txBody>
          <a:bodyPr/>
          <a:lstStyle/>
          <a:p>
            <a:pPr algn="ctr"/>
            <a:r>
              <a:rPr lang="en-US" dirty="0" err="1"/>
              <a:t>HateBERT</a:t>
            </a:r>
            <a:r>
              <a:rPr lang="en-US" dirty="0"/>
              <a:t> Vanilla with Transfer Learning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1BD6D85C-95CB-74BE-C712-52AFC9F73616}"/>
              </a:ext>
            </a:extLst>
          </p:cNvPr>
          <p:cNvSpPr/>
          <p:nvPr/>
        </p:nvSpPr>
        <p:spPr>
          <a:xfrm>
            <a:off x="5201919" y="345440"/>
            <a:ext cx="6460689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 model trained on TCC and continue the training on </a:t>
            </a:r>
            <a:r>
              <a:rPr lang="en-US" dirty="0" err="1"/>
              <a:t>ConvAbuse</a:t>
            </a:r>
            <a:r>
              <a:rPr lang="en-US" dirty="0"/>
              <a:t> dataset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238FFD5-AA04-370C-A8AC-C9A480F37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38359"/>
              </p:ext>
            </p:extLst>
          </p:nvPr>
        </p:nvGraphicFramePr>
        <p:xfrm>
          <a:off x="5019472" y="2398139"/>
          <a:ext cx="6994187" cy="2925142"/>
        </p:xfrm>
        <a:graphic>
          <a:graphicData uri="http://schemas.openxmlformats.org/drawingml/2006/table">
            <a:tbl>
              <a:tblPr/>
              <a:tblGrid>
                <a:gridCol w="855529">
                  <a:extLst>
                    <a:ext uri="{9D8B030D-6E8A-4147-A177-3AD203B41FA5}">
                      <a16:colId xmlns:a16="http://schemas.microsoft.com/office/drawing/2014/main" val="2485965042"/>
                    </a:ext>
                  </a:extLst>
                </a:gridCol>
                <a:gridCol w="953816">
                  <a:extLst>
                    <a:ext uri="{9D8B030D-6E8A-4147-A177-3AD203B41FA5}">
                      <a16:colId xmlns:a16="http://schemas.microsoft.com/office/drawing/2014/main" val="746519345"/>
                    </a:ext>
                  </a:extLst>
                </a:gridCol>
                <a:gridCol w="1050587">
                  <a:extLst>
                    <a:ext uri="{9D8B030D-6E8A-4147-A177-3AD203B41FA5}">
                      <a16:colId xmlns:a16="http://schemas.microsoft.com/office/drawing/2014/main" val="3060340113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4291636696"/>
                    </a:ext>
                  </a:extLst>
                </a:gridCol>
                <a:gridCol w="1021404">
                  <a:extLst>
                    <a:ext uri="{9D8B030D-6E8A-4147-A177-3AD203B41FA5}">
                      <a16:colId xmlns:a16="http://schemas.microsoft.com/office/drawing/2014/main" val="3666645032"/>
                    </a:ext>
                  </a:extLst>
                </a:gridCol>
                <a:gridCol w="1001949">
                  <a:extLst>
                    <a:ext uri="{9D8B030D-6E8A-4147-A177-3AD203B41FA5}">
                      <a16:colId xmlns:a16="http://schemas.microsoft.com/office/drawing/2014/main" val="890550727"/>
                    </a:ext>
                  </a:extLst>
                </a:gridCol>
                <a:gridCol w="992221">
                  <a:extLst>
                    <a:ext uri="{9D8B030D-6E8A-4147-A177-3AD203B41FA5}">
                      <a16:colId xmlns:a16="http://schemas.microsoft.com/office/drawing/2014/main" val="1429789355"/>
                    </a:ext>
                  </a:extLst>
                </a:gridCol>
              </a:tblGrid>
              <a:tr h="731286">
                <a:tc rowSpan="2">
                  <a:txBody>
                    <a:bodyPr/>
                    <a:lstStyle/>
                    <a:p>
                      <a:pPr fontAlgn="t"/>
                      <a:br>
                        <a:rPr lang="ro-RO" sz="1200">
                          <a:effectLst/>
                          <a:latin typeface="+mn-lt"/>
                        </a:rPr>
                      </a:b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HateBERT on ConvAbuse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HateBERT on TCC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HateBERT on TCC fine tuned on ConvAbuse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085702"/>
                  </a:ext>
                </a:extLst>
              </a:tr>
              <a:tr h="1002690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Macro F1-Score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Accuracy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Macro F1-Score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Accuracy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Macro F1-Score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Accuracy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580530"/>
                  </a:ext>
                </a:extLst>
              </a:tr>
              <a:tr h="4598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TCC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0.60</a:t>
                      </a:r>
                      <a:endParaRPr lang="ro-RO" sz="12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</a:t>
                      </a:r>
                      <a:endParaRPr lang="ro-RO" sz="12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61075"/>
                  </a:ext>
                </a:extLst>
              </a:tr>
              <a:tr h="73128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ConvAbuse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</a:t>
                      </a:r>
                      <a:endParaRPr lang="ro-RO" sz="12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</a:t>
                      </a:r>
                      <a:endParaRPr lang="ro-RO" sz="12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</a:t>
                      </a:r>
                      <a:endParaRPr lang="ro-RO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</a:t>
                      </a:r>
                      <a:endParaRPr lang="ro-RO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92604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79D2774-4767-F470-65A6-6E10474E4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2317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9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1">
            <a:extLst>
              <a:ext uri="{FF2B5EF4-FFF2-40B4-BE49-F238E27FC236}">
                <a16:creationId xmlns:a16="http://schemas.microsoft.com/office/drawing/2014/main" id="{F292897F-563B-4D6A-1291-C45A339EC72B}"/>
              </a:ext>
            </a:extLst>
          </p:cNvPr>
          <p:cNvSpPr txBox="1">
            <a:spLocks/>
          </p:cNvSpPr>
          <p:nvPr/>
        </p:nvSpPr>
        <p:spPr>
          <a:xfrm>
            <a:off x="0" y="2031999"/>
            <a:ext cx="12192000" cy="23368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Demo Time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6067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5A617E5-CCC7-E57A-3501-62F26E9D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o-RO" dirty="0"/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CB01D33B-B666-23EF-5BB7-88438D99F27F}"/>
              </a:ext>
            </a:extLst>
          </p:cNvPr>
          <p:cNvSpPr/>
          <p:nvPr/>
        </p:nvSpPr>
        <p:spPr>
          <a:xfrm>
            <a:off x="5211251" y="464664"/>
            <a:ext cx="6460690" cy="218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State-of-the-Art models proposed in this research project proved to perform well on different social media contexts such as: YouTube comments, conversations or tweets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0094709B-087B-CBEF-9A17-CC475A709081}"/>
              </a:ext>
            </a:extLst>
          </p:cNvPr>
          <p:cNvSpPr/>
          <p:nvPr/>
        </p:nvSpPr>
        <p:spPr>
          <a:xfrm>
            <a:off x="5211250" y="2801464"/>
            <a:ext cx="6460691" cy="238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would be reliable to apply transfer learning on two different social media contexts, reducing the cost of development from using two different models for the same task to a single model</a:t>
            </a:r>
          </a:p>
        </p:txBody>
      </p:sp>
    </p:spTree>
    <p:extLst>
      <p:ext uri="{BB962C8B-B14F-4D97-AF65-F5344CB8AC3E}">
        <p14:creationId xmlns:p14="http://schemas.microsoft.com/office/powerpoint/2010/main" val="277821348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</TotalTime>
  <Words>436</Words>
  <Application>Microsoft Office PowerPoint</Application>
  <PresentationFormat>Ecran lat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Meiryo</vt:lpstr>
      <vt:lpstr>Arial</vt:lpstr>
      <vt:lpstr>Corbel</vt:lpstr>
      <vt:lpstr>ShojiVTI</vt:lpstr>
      <vt:lpstr>Abusive language detection in social media</vt:lpstr>
      <vt:lpstr>Our Roadmap</vt:lpstr>
      <vt:lpstr>HateBERT Vanilla</vt:lpstr>
      <vt:lpstr>HateBert with LSTMs and custom attention mechanism</vt:lpstr>
      <vt:lpstr>Results –  Macro F1-Score</vt:lpstr>
      <vt:lpstr>Results – Accuracy Score</vt:lpstr>
      <vt:lpstr>HateBERT Vanilla with Transfer Learning</vt:lpstr>
      <vt:lpstr>Prezentare PowerPoint</vt:lpstr>
      <vt:lpstr>Conclusion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Abusive language detection in social media</dc:title>
  <dc:creator>Diana</dc:creator>
  <cp:lastModifiedBy>Andrei</cp:lastModifiedBy>
  <cp:revision>11</cp:revision>
  <dcterms:created xsi:type="dcterms:W3CDTF">2022-03-23T16:03:16Z</dcterms:created>
  <dcterms:modified xsi:type="dcterms:W3CDTF">2022-06-02T08:03:09Z</dcterms:modified>
</cp:coreProperties>
</file>