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1"/>
  </p:sldMasterIdLst>
  <p:sldIdLst>
    <p:sldId id="256" r:id="rId2"/>
    <p:sldId id="257" r:id="rId3"/>
    <p:sldId id="272" r:id="rId4"/>
    <p:sldId id="274" r:id="rId5"/>
    <p:sldId id="258" r:id="rId6"/>
    <p:sldId id="266" r:id="rId7"/>
    <p:sldId id="259" r:id="rId8"/>
    <p:sldId id="260" r:id="rId9"/>
    <p:sldId id="261" r:id="rId10"/>
    <p:sldId id="262" r:id="rId11"/>
    <p:sldId id="263" r:id="rId12"/>
    <p:sldId id="268" r:id="rId13"/>
    <p:sldId id="269" r:id="rId14"/>
    <p:sldId id="270" r:id="rId15"/>
    <p:sldId id="264" r:id="rId16"/>
    <p:sldId id="271"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Grid="0">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DBC5D-E796-4DC9-A446-94255F8FB847}"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A4557E5E-313C-4CD8-A717-BF5E179804BA}">
      <dgm:prSet/>
      <dgm:spPr/>
      <dgm:t>
        <a:bodyPr/>
        <a:lstStyle/>
        <a:p>
          <a:r>
            <a:rPr lang="en-US" b="1" i="0"/>
            <a:t>Overall:</a:t>
          </a:r>
          <a:endParaRPr lang="en-US"/>
        </a:p>
      </dgm:t>
    </dgm:pt>
    <dgm:pt modelId="{5FA92A21-6B60-4E02-A387-07593547007B}" type="parTrans" cxnId="{3F33122F-2F41-4E61-80B6-AD4D3F2352B9}">
      <dgm:prSet/>
      <dgm:spPr/>
      <dgm:t>
        <a:bodyPr/>
        <a:lstStyle/>
        <a:p>
          <a:endParaRPr lang="en-US"/>
        </a:p>
      </dgm:t>
    </dgm:pt>
    <dgm:pt modelId="{B7CF6041-3ACE-4D9F-A475-BCF9F82F56C0}" type="sibTrans" cxnId="{3F33122F-2F41-4E61-80B6-AD4D3F2352B9}">
      <dgm:prSet/>
      <dgm:spPr/>
      <dgm:t>
        <a:bodyPr/>
        <a:lstStyle/>
        <a:p>
          <a:endParaRPr lang="en-US"/>
        </a:p>
      </dgm:t>
    </dgm:pt>
    <dgm:pt modelId="{640A2728-7367-44B8-8944-B24A714CA088}">
      <dgm:prSet/>
      <dgm:spPr/>
      <dgm:t>
        <a:bodyPr/>
        <a:lstStyle/>
        <a:p>
          <a:r>
            <a:rPr lang="en-US" b="0" i="0"/>
            <a:t>Install necessary Python packages.</a:t>
          </a:r>
          <a:endParaRPr lang="en-US"/>
        </a:p>
      </dgm:t>
    </dgm:pt>
    <dgm:pt modelId="{42E80296-CB3A-4134-8B97-6E2E88503E83}" type="parTrans" cxnId="{746F9C92-24CF-4332-8F03-B34158B1D864}">
      <dgm:prSet/>
      <dgm:spPr/>
      <dgm:t>
        <a:bodyPr/>
        <a:lstStyle/>
        <a:p>
          <a:endParaRPr lang="en-US"/>
        </a:p>
      </dgm:t>
    </dgm:pt>
    <dgm:pt modelId="{DB544374-6BE4-472C-B0EB-90260881F272}" type="sibTrans" cxnId="{746F9C92-24CF-4332-8F03-B34158B1D864}">
      <dgm:prSet/>
      <dgm:spPr/>
      <dgm:t>
        <a:bodyPr/>
        <a:lstStyle/>
        <a:p>
          <a:endParaRPr lang="en-US"/>
        </a:p>
      </dgm:t>
    </dgm:pt>
    <dgm:pt modelId="{6BE3CF51-2AB7-4765-9A1D-7E93AC328AAE}">
      <dgm:prSet/>
      <dgm:spPr/>
      <dgm:t>
        <a:bodyPr/>
        <a:lstStyle/>
        <a:p>
          <a:r>
            <a:rPr lang="en-US" b="0" i="0"/>
            <a:t>Load translation models for German, French, and Romanian.</a:t>
          </a:r>
          <a:endParaRPr lang="en-US"/>
        </a:p>
      </dgm:t>
    </dgm:pt>
    <dgm:pt modelId="{094AA81B-3C60-40D5-920D-C5894FA43D84}" type="parTrans" cxnId="{49A6A080-9C90-4469-B448-2A259C370E6B}">
      <dgm:prSet/>
      <dgm:spPr/>
      <dgm:t>
        <a:bodyPr/>
        <a:lstStyle/>
        <a:p>
          <a:endParaRPr lang="en-US"/>
        </a:p>
      </dgm:t>
    </dgm:pt>
    <dgm:pt modelId="{7AA3935E-2D52-4B38-A94D-7F7D0468ECC0}" type="sibTrans" cxnId="{49A6A080-9C90-4469-B448-2A259C370E6B}">
      <dgm:prSet/>
      <dgm:spPr/>
      <dgm:t>
        <a:bodyPr/>
        <a:lstStyle/>
        <a:p>
          <a:endParaRPr lang="en-US"/>
        </a:p>
      </dgm:t>
    </dgm:pt>
    <dgm:pt modelId="{9430B4FE-61DD-438C-8CC8-AD54DCF90CAF}">
      <dgm:prSet/>
      <dgm:spPr/>
      <dgm:t>
        <a:bodyPr/>
        <a:lstStyle/>
        <a:p>
          <a:r>
            <a:rPr lang="en-US" b="0" i="0" dirty="0"/>
            <a:t>Define functions for translation to each language and a dispatcher function.</a:t>
          </a:r>
          <a:endParaRPr lang="en-US" dirty="0"/>
        </a:p>
      </dgm:t>
    </dgm:pt>
    <dgm:pt modelId="{E8D58A38-B479-48FF-8C06-9AF7138D4C5F}" type="parTrans" cxnId="{6CED9AA8-1B84-4C64-B8E4-77F6254D1CF8}">
      <dgm:prSet/>
      <dgm:spPr/>
      <dgm:t>
        <a:bodyPr/>
        <a:lstStyle/>
        <a:p>
          <a:endParaRPr lang="en-US"/>
        </a:p>
      </dgm:t>
    </dgm:pt>
    <dgm:pt modelId="{BBD84BB8-C32B-49FC-A1F5-80A163B6CFDD}" type="sibTrans" cxnId="{6CED9AA8-1B84-4C64-B8E4-77F6254D1CF8}">
      <dgm:prSet/>
      <dgm:spPr/>
      <dgm:t>
        <a:bodyPr/>
        <a:lstStyle/>
        <a:p>
          <a:endParaRPr lang="en-US"/>
        </a:p>
      </dgm:t>
    </dgm:pt>
    <dgm:pt modelId="{8E181181-E085-4FBF-8068-97368131F775}">
      <dgm:prSet/>
      <dgm:spPr/>
      <dgm:t>
        <a:bodyPr/>
        <a:lstStyle/>
        <a:p>
          <a:r>
            <a:rPr lang="en-US" b="0" i="0"/>
            <a:t>Create a Gradio interface with input text box, language dropdown, and output text box.</a:t>
          </a:r>
          <a:endParaRPr lang="en-US"/>
        </a:p>
      </dgm:t>
    </dgm:pt>
    <dgm:pt modelId="{9A5B28B3-3B12-446E-86AF-3EF730C0EBF0}" type="parTrans" cxnId="{1ADB3883-7726-44A0-80CD-4F1100AD50AB}">
      <dgm:prSet/>
      <dgm:spPr/>
      <dgm:t>
        <a:bodyPr/>
        <a:lstStyle/>
        <a:p>
          <a:endParaRPr lang="en-US"/>
        </a:p>
      </dgm:t>
    </dgm:pt>
    <dgm:pt modelId="{8D88F7D9-307D-4883-BA7F-2725BA8040D9}" type="sibTrans" cxnId="{1ADB3883-7726-44A0-80CD-4F1100AD50AB}">
      <dgm:prSet/>
      <dgm:spPr/>
      <dgm:t>
        <a:bodyPr/>
        <a:lstStyle/>
        <a:p>
          <a:endParaRPr lang="en-US"/>
        </a:p>
      </dgm:t>
    </dgm:pt>
    <dgm:pt modelId="{1C8C23E4-B24A-40E7-866A-16DD8311F477}">
      <dgm:prSet/>
      <dgm:spPr/>
      <dgm:t>
        <a:bodyPr/>
        <a:lstStyle/>
        <a:p>
          <a:r>
            <a:rPr lang="en-US" b="0" i="0" dirty="0"/>
            <a:t>Launch the </a:t>
          </a:r>
          <a:r>
            <a:rPr lang="en-US" b="0" i="0" dirty="0" err="1"/>
            <a:t>Gradio</a:t>
          </a:r>
          <a:r>
            <a:rPr lang="en-US" b="0" i="0" dirty="0"/>
            <a:t> interface, making the translation application accessible through a web interface.</a:t>
          </a:r>
          <a:endParaRPr lang="en-US" dirty="0"/>
        </a:p>
      </dgm:t>
    </dgm:pt>
    <dgm:pt modelId="{51DF572B-4540-4898-AE4D-834BAA41BCD7}" type="parTrans" cxnId="{859208C7-422E-4637-BA96-03DE06861F6E}">
      <dgm:prSet/>
      <dgm:spPr/>
      <dgm:t>
        <a:bodyPr/>
        <a:lstStyle/>
        <a:p>
          <a:endParaRPr lang="en-US"/>
        </a:p>
      </dgm:t>
    </dgm:pt>
    <dgm:pt modelId="{68B8E855-9AC8-43EB-8482-B64B90DBA86B}" type="sibTrans" cxnId="{859208C7-422E-4637-BA96-03DE06861F6E}">
      <dgm:prSet/>
      <dgm:spPr/>
      <dgm:t>
        <a:bodyPr/>
        <a:lstStyle/>
        <a:p>
          <a:endParaRPr lang="en-US"/>
        </a:p>
      </dgm:t>
    </dgm:pt>
    <dgm:pt modelId="{002E5679-B795-4475-A47B-7DDF049CF1A9}">
      <dgm:prSet/>
      <dgm:spPr/>
      <dgm:t>
        <a:bodyPr/>
        <a:lstStyle/>
        <a:p>
          <a:r>
            <a:rPr lang="en-US" dirty="0"/>
            <a:t>E</a:t>
          </a:r>
          <a:r>
            <a:rPr lang="en-US" b="0" i="0" dirty="0"/>
            <a:t>ssentially you will create a simple language translation application using </a:t>
          </a:r>
          <a:r>
            <a:rPr lang="en-US" b="0" i="0" dirty="0" err="1"/>
            <a:t>Gradio</a:t>
          </a:r>
          <a:r>
            <a:rPr lang="en-US" b="0" i="0" dirty="0"/>
            <a:t> and Hugging Face's transformers library. Users can input English text, select a target language, and get the translated text as output through a user-friendly web interface! (approx. 50 lines of code in total)</a:t>
          </a:r>
          <a:endParaRPr lang="en-US" dirty="0"/>
        </a:p>
      </dgm:t>
    </dgm:pt>
    <dgm:pt modelId="{6C5354EA-4F85-4F44-B541-C9C8D90B27A9}" type="parTrans" cxnId="{8B7B7E26-558D-4BFC-B4A6-5A45158FB4D6}">
      <dgm:prSet/>
      <dgm:spPr/>
      <dgm:t>
        <a:bodyPr/>
        <a:lstStyle/>
        <a:p>
          <a:endParaRPr lang="en-US"/>
        </a:p>
      </dgm:t>
    </dgm:pt>
    <dgm:pt modelId="{7C8AC57E-F60E-4ED6-8DFD-404A44BD36DB}" type="sibTrans" cxnId="{8B7B7E26-558D-4BFC-B4A6-5A45158FB4D6}">
      <dgm:prSet/>
      <dgm:spPr/>
      <dgm:t>
        <a:bodyPr/>
        <a:lstStyle/>
        <a:p>
          <a:endParaRPr lang="en-US"/>
        </a:p>
      </dgm:t>
    </dgm:pt>
    <dgm:pt modelId="{19FC5875-2640-9544-8B55-984040064C13}" type="pres">
      <dgm:prSet presAssocID="{B63DBC5D-E796-4DC9-A446-94255F8FB847}" presName="Name0" presStyleCnt="0">
        <dgm:presLayoutVars>
          <dgm:dir/>
          <dgm:resizeHandles val="exact"/>
        </dgm:presLayoutVars>
      </dgm:prSet>
      <dgm:spPr/>
    </dgm:pt>
    <dgm:pt modelId="{7D73CD73-278F-D64C-A4A8-86FAFC915CCB}" type="pres">
      <dgm:prSet presAssocID="{A4557E5E-313C-4CD8-A717-BF5E179804BA}" presName="node" presStyleLbl="node1" presStyleIdx="0" presStyleCnt="7">
        <dgm:presLayoutVars>
          <dgm:bulletEnabled val="1"/>
        </dgm:presLayoutVars>
      </dgm:prSet>
      <dgm:spPr/>
    </dgm:pt>
    <dgm:pt modelId="{ADE29199-944A-4847-9DC7-11B2912973E6}" type="pres">
      <dgm:prSet presAssocID="{B7CF6041-3ACE-4D9F-A475-BCF9F82F56C0}" presName="sibTrans" presStyleLbl="sibTrans1D1" presStyleIdx="0" presStyleCnt="6"/>
      <dgm:spPr/>
    </dgm:pt>
    <dgm:pt modelId="{65E7AF98-0683-344B-8970-267BF1235507}" type="pres">
      <dgm:prSet presAssocID="{B7CF6041-3ACE-4D9F-A475-BCF9F82F56C0}" presName="connectorText" presStyleLbl="sibTrans1D1" presStyleIdx="0" presStyleCnt="6"/>
      <dgm:spPr/>
    </dgm:pt>
    <dgm:pt modelId="{C8EC8291-7147-0741-A1FB-4E18B6ED30A1}" type="pres">
      <dgm:prSet presAssocID="{640A2728-7367-44B8-8944-B24A714CA088}" presName="node" presStyleLbl="node1" presStyleIdx="1" presStyleCnt="7">
        <dgm:presLayoutVars>
          <dgm:bulletEnabled val="1"/>
        </dgm:presLayoutVars>
      </dgm:prSet>
      <dgm:spPr/>
    </dgm:pt>
    <dgm:pt modelId="{B00B7C91-F2ED-A549-8519-6D8D682C793D}" type="pres">
      <dgm:prSet presAssocID="{DB544374-6BE4-472C-B0EB-90260881F272}" presName="sibTrans" presStyleLbl="sibTrans1D1" presStyleIdx="1" presStyleCnt="6"/>
      <dgm:spPr/>
    </dgm:pt>
    <dgm:pt modelId="{BFDC86B7-1605-1147-B6EF-C4FCFA5DD77B}" type="pres">
      <dgm:prSet presAssocID="{DB544374-6BE4-472C-B0EB-90260881F272}" presName="connectorText" presStyleLbl="sibTrans1D1" presStyleIdx="1" presStyleCnt="6"/>
      <dgm:spPr/>
    </dgm:pt>
    <dgm:pt modelId="{7690AC8B-273F-C842-9369-10D29383C76C}" type="pres">
      <dgm:prSet presAssocID="{6BE3CF51-2AB7-4765-9A1D-7E93AC328AAE}" presName="node" presStyleLbl="node1" presStyleIdx="2" presStyleCnt="7">
        <dgm:presLayoutVars>
          <dgm:bulletEnabled val="1"/>
        </dgm:presLayoutVars>
      </dgm:prSet>
      <dgm:spPr/>
    </dgm:pt>
    <dgm:pt modelId="{19D04701-8BBB-ED43-9E43-81A79BB2EF2A}" type="pres">
      <dgm:prSet presAssocID="{7AA3935E-2D52-4B38-A94D-7F7D0468ECC0}" presName="sibTrans" presStyleLbl="sibTrans1D1" presStyleIdx="2" presStyleCnt="6"/>
      <dgm:spPr/>
    </dgm:pt>
    <dgm:pt modelId="{2AF7D7D7-A067-6B4D-B968-7EC09B690CA1}" type="pres">
      <dgm:prSet presAssocID="{7AA3935E-2D52-4B38-A94D-7F7D0468ECC0}" presName="connectorText" presStyleLbl="sibTrans1D1" presStyleIdx="2" presStyleCnt="6"/>
      <dgm:spPr/>
    </dgm:pt>
    <dgm:pt modelId="{4043C4A2-B048-2448-9FA9-8FD3F0F1DE50}" type="pres">
      <dgm:prSet presAssocID="{9430B4FE-61DD-438C-8CC8-AD54DCF90CAF}" presName="node" presStyleLbl="node1" presStyleIdx="3" presStyleCnt="7">
        <dgm:presLayoutVars>
          <dgm:bulletEnabled val="1"/>
        </dgm:presLayoutVars>
      </dgm:prSet>
      <dgm:spPr/>
    </dgm:pt>
    <dgm:pt modelId="{4276F5B1-DDA0-C546-A1F1-5FDE5A7D9CC5}" type="pres">
      <dgm:prSet presAssocID="{BBD84BB8-C32B-49FC-A1F5-80A163B6CFDD}" presName="sibTrans" presStyleLbl="sibTrans1D1" presStyleIdx="3" presStyleCnt="6"/>
      <dgm:spPr/>
    </dgm:pt>
    <dgm:pt modelId="{1B296495-1562-FC47-AE7D-3E5543C5A468}" type="pres">
      <dgm:prSet presAssocID="{BBD84BB8-C32B-49FC-A1F5-80A163B6CFDD}" presName="connectorText" presStyleLbl="sibTrans1D1" presStyleIdx="3" presStyleCnt="6"/>
      <dgm:spPr/>
    </dgm:pt>
    <dgm:pt modelId="{B0E1B8C7-6660-754C-9900-557F5E37D9A2}" type="pres">
      <dgm:prSet presAssocID="{8E181181-E085-4FBF-8068-97368131F775}" presName="node" presStyleLbl="node1" presStyleIdx="4" presStyleCnt="7">
        <dgm:presLayoutVars>
          <dgm:bulletEnabled val="1"/>
        </dgm:presLayoutVars>
      </dgm:prSet>
      <dgm:spPr/>
    </dgm:pt>
    <dgm:pt modelId="{B8AE7DE9-760A-6F4C-AF90-08F27007B0AE}" type="pres">
      <dgm:prSet presAssocID="{8D88F7D9-307D-4883-BA7F-2725BA8040D9}" presName="sibTrans" presStyleLbl="sibTrans1D1" presStyleIdx="4" presStyleCnt="6"/>
      <dgm:spPr/>
    </dgm:pt>
    <dgm:pt modelId="{98D1ACCC-FF4A-A449-A670-945B1F01C0CF}" type="pres">
      <dgm:prSet presAssocID="{8D88F7D9-307D-4883-BA7F-2725BA8040D9}" presName="connectorText" presStyleLbl="sibTrans1D1" presStyleIdx="4" presStyleCnt="6"/>
      <dgm:spPr/>
    </dgm:pt>
    <dgm:pt modelId="{81A07A3D-B901-0B48-957A-C479ECC218F4}" type="pres">
      <dgm:prSet presAssocID="{1C8C23E4-B24A-40E7-866A-16DD8311F477}" presName="node" presStyleLbl="node1" presStyleIdx="5" presStyleCnt="7" custLinFactNeighborX="1276" custLinFactNeighborY="-511">
        <dgm:presLayoutVars>
          <dgm:bulletEnabled val="1"/>
        </dgm:presLayoutVars>
      </dgm:prSet>
      <dgm:spPr/>
    </dgm:pt>
    <dgm:pt modelId="{34DFBFBD-D373-A644-B1D9-3A1CACE99DBE}" type="pres">
      <dgm:prSet presAssocID="{68B8E855-9AC8-43EB-8482-B64B90DBA86B}" presName="sibTrans" presStyleLbl="sibTrans1D1" presStyleIdx="5" presStyleCnt="6"/>
      <dgm:spPr/>
    </dgm:pt>
    <dgm:pt modelId="{D0374122-EC64-4546-9D13-F42DE3B99693}" type="pres">
      <dgm:prSet presAssocID="{68B8E855-9AC8-43EB-8482-B64B90DBA86B}" presName="connectorText" presStyleLbl="sibTrans1D1" presStyleIdx="5" presStyleCnt="6"/>
      <dgm:spPr/>
    </dgm:pt>
    <dgm:pt modelId="{9DB25AB2-2111-7943-A84C-7D0150F52FBE}" type="pres">
      <dgm:prSet presAssocID="{002E5679-B795-4475-A47B-7DDF049CF1A9}" presName="node" presStyleLbl="node1" presStyleIdx="6" presStyleCnt="7" custScaleX="215567" custScaleY="172089">
        <dgm:presLayoutVars>
          <dgm:bulletEnabled val="1"/>
        </dgm:presLayoutVars>
      </dgm:prSet>
      <dgm:spPr/>
    </dgm:pt>
  </dgm:ptLst>
  <dgm:cxnLst>
    <dgm:cxn modelId="{A3CA440E-D0DB-6544-8764-D68CB7CD2971}" type="presOf" srcId="{8E181181-E085-4FBF-8068-97368131F775}" destId="{B0E1B8C7-6660-754C-9900-557F5E37D9A2}" srcOrd="0" destOrd="0" presId="urn:microsoft.com/office/officeart/2016/7/layout/RepeatingBendingProcessNew"/>
    <dgm:cxn modelId="{30974A16-8F71-774A-A00B-96D91F645CA5}" type="presOf" srcId="{002E5679-B795-4475-A47B-7DDF049CF1A9}" destId="{9DB25AB2-2111-7943-A84C-7D0150F52FBE}" srcOrd="0" destOrd="0" presId="urn:microsoft.com/office/officeart/2016/7/layout/RepeatingBendingProcessNew"/>
    <dgm:cxn modelId="{7904BA17-F024-C143-958E-578BDD1283E2}" type="presOf" srcId="{BBD84BB8-C32B-49FC-A1F5-80A163B6CFDD}" destId="{4276F5B1-DDA0-C546-A1F1-5FDE5A7D9CC5}" srcOrd="0" destOrd="0" presId="urn:microsoft.com/office/officeart/2016/7/layout/RepeatingBendingProcessNew"/>
    <dgm:cxn modelId="{6D32C01B-05B7-2543-A30E-197F46F215A6}" type="presOf" srcId="{7AA3935E-2D52-4B38-A94D-7F7D0468ECC0}" destId="{19D04701-8BBB-ED43-9E43-81A79BB2EF2A}" srcOrd="0" destOrd="0" presId="urn:microsoft.com/office/officeart/2016/7/layout/RepeatingBendingProcessNew"/>
    <dgm:cxn modelId="{8B7B7E26-558D-4BFC-B4A6-5A45158FB4D6}" srcId="{B63DBC5D-E796-4DC9-A446-94255F8FB847}" destId="{002E5679-B795-4475-A47B-7DDF049CF1A9}" srcOrd="6" destOrd="0" parTransId="{6C5354EA-4F85-4F44-B541-C9C8D90B27A9}" sibTransId="{7C8AC57E-F60E-4ED6-8DFD-404A44BD36DB}"/>
    <dgm:cxn modelId="{3F33122F-2F41-4E61-80B6-AD4D3F2352B9}" srcId="{B63DBC5D-E796-4DC9-A446-94255F8FB847}" destId="{A4557E5E-313C-4CD8-A717-BF5E179804BA}" srcOrd="0" destOrd="0" parTransId="{5FA92A21-6B60-4E02-A387-07593547007B}" sibTransId="{B7CF6041-3ACE-4D9F-A475-BCF9F82F56C0}"/>
    <dgm:cxn modelId="{AAAEFD35-5339-9C4F-B61D-D8CFEBC40EE6}" type="presOf" srcId="{A4557E5E-313C-4CD8-A717-BF5E179804BA}" destId="{7D73CD73-278F-D64C-A4A8-86FAFC915CCB}" srcOrd="0" destOrd="0" presId="urn:microsoft.com/office/officeart/2016/7/layout/RepeatingBendingProcessNew"/>
    <dgm:cxn modelId="{CE971D3C-B394-B44B-880B-80A828804CEE}" type="presOf" srcId="{DB544374-6BE4-472C-B0EB-90260881F272}" destId="{BFDC86B7-1605-1147-B6EF-C4FCFA5DD77B}" srcOrd="1" destOrd="0" presId="urn:microsoft.com/office/officeart/2016/7/layout/RepeatingBendingProcessNew"/>
    <dgm:cxn modelId="{7F927343-FED5-7643-B2A2-47EBFF6331B0}" type="presOf" srcId="{1C8C23E4-B24A-40E7-866A-16DD8311F477}" destId="{81A07A3D-B901-0B48-957A-C479ECC218F4}" srcOrd="0" destOrd="0" presId="urn:microsoft.com/office/officeart/2016/7/layout/RepeatingBendingProcessNew"/>
    <dgm:cxn modelId="{CCFA9E4E-A367-904E-B088-04CE52D0A087}" type="presOf" srcId="{7AA3935E-2D52-4B38-A94D-7F7D0468ECC0}" destId="{2AF7D7D7-A067-6B4D-B968-7EC09B690CA1}" srcOrd="1" destOrd="0" presId="urn:microsoft.com/office/officeart/2016/7/layout/RepeatingBendingProcessNew"/>
    <dgm:cxn modelId="{9CC9535A-276E-BE49-942C-E4B404B126DB}" type="presOf" srcId="{BBD84BB8-C32B-49FC-A1F5-80A163B6CFDD}" destId="{1B296495-1562-FC47-AE7D-3E5543C5A468}" srcOrd="1" destOrd="0" presId="urn:microsoft.com/office/officeart/2016/7/layout/RepeatingBendingProcessNew"/>
    <dgm:cxn modelId="{C0BD0C7B-7571-114B-A46F-BF0952EAA57B}" type="presOf" srcId="{8D88F7D9-307D-4883-BA7F-2725BA8040D9}" destId="{98D1ACCC-FF4A-A449-A670-945B1F01C0CF}" srcOrd="1" destOrd="0" presId="urn:microsoft.com/office/officeart/2016/7/layout/RepeatingBendingProcessNew"/>
    <dgm:cxn modelId="{49A6A080-9C90-4469-B448-2A259C370E6B}" srcId="{B63DBC5D-E796-4DC9-A446-94255F8FB847}" destId="{6BE3CF51-2AB7-4765-9A1D-7E93AC328AAE}" srcOrd="2" destOrd="0" parTransId="{094AA81B-3C60-40D5-920D-C5894FA43D84}" sibTransId="{7AA3935E-2D52-4B38-A94D-7F7D0468ECC0}"/>
    <dgm:cxn modelId="{1ADB3883-7726-44A0-80CD-4F1100AD50AB}" srcId="{B63DBC5D-E796-4DC9-A446-94255F8FB847}" destId="{8E181181-E085-4FBF-8068-97368131F775}" srcOrd="4" destOrd="0" parTransId="{9A5B28B3-3B12-446E-86AF-3EF730C0EBF0}" sibTransId="{8D88F7D9-307D-4883-BA7F-2725BA8040D9}"/>
    <dgm:cxn modelId="{22574C87-F5CD-EA4A-8DC9-0FBD02A86EB8}" type="presOf" srcId="{B7CF6041-3ACE-4D9F-A475-BCF9F82F56C0}" destId="{ADE29199-944A-4847-9DC7-11B2912973E6}" srcOrd="0" destOrd="0" presId="urn:microsoft.com/office/officeart/2016/7/layout/RepeatingBendingProcessNew"/>
    <dgm:cxn modelId="{5237088E-22D8-014E-81BE-AD6C57299033}" type="presOf" srcId="{68B8E855-9AC8-43EB-8482-B64B90DBA86B}" destId="{D0374122-EC64-4546-9D13-F42DE3B99693}" srcOrd="1" destOrd="0" presId="urn:microsoft.com/office/officeart/2016/7/layout/RepeatingBendingProcessNew"/>
    <dgm:cxn modelId="{746F9C92-24CF-4332-8F03-B34158B1D864}" srcId="{B63DBC5D-E796-4DC9-A446-94255F8FB847}" destId="{640A2728-7367-44B8-8944-B24A714CA088}" srcOrd="1" destOrd="0" parTransId="{42E80296-CB3A-4134-8B97-6E2E88503E83}" sibTransId="{DB544374-6BE4-472C-B0EB-90260881F272}"/>
    <dgm:cxn modelId="{2167BAA5-39E3-4C48-BFBA-1E958FF3AB5C}" type="presOf" srcId="{9430B4FE-61DD-438C-8CC8-AD54DCF90CAF}" destId="{4043C4A2-B048-2448-9FA9-8FD3F0F1DE50}" srcOrd="0" destOrd="0" presId="urn:microsoft.com/office/officeart/2016/7/layout/RepeatingBendingProcessNew"/>
    <dgm:cxn modelId="{6CED9AA8-1B84-4C64-B8E4-77F6254D1CF8}" srcId="{B63DBC5D-E796-4DC9-A446-94255F8FB847}" destId="{9430B4FE-61DD-438C-8CC8-AD54DCF90CAF}" srcOrd="3" destOrd="0" parTransId="{E8D58A38-B479-48FF-8C06-9AF7138D4C5F}" sibTransId="{BBD84BB8-C32B-49FC-A1F5-80A163B6CFDD}"/>
    <dgm:cxn modelId="{EC453CB4-AC9B-A844-BACE-14FC675FEAE3}" type="presOf" srcId="{B63DBC5D-E796-4DC9-A446-94255F8FB847}" destId="{19FC5875-2640-9544-8B55-984040064C13}" srcOrd="0" destOrd="0" presId="urn:microsoft.com/office/officeart/2016/7/layout/RepeatingBendingProcessNew"/>
    <dgm:cxn modelId="{D94B08C0-7A2F-DE4D-BAC0-6405D8BA7885}" type="presOf" srcId="{DB544374-6BE4-472C-B0EB-90260881F272}" destId="{B00B7C91-F2ED-A549-8519-6D8D682C793D}" srcOrd="0" destOrd="0" presId="urn:microsoft.com/office/officeart/2016/7/layout/RepeatingBendingProcessNew"/>
    <dgm:cxn modelId="{859208C7-422E-4637-BA96-03DE06861F6E}" srcId="{B63DBC5D-E796-4DC9-A446-94255F8FB847}" destId="{1C8C23E4-B24A-40E7-866A-16DD8311F477}" srcOrd="5" destOrd="0" parTransId="{51DF572B-4540-4898-AE4D-834BAA41BCD7}" sibTransId="{68B8E855-9AC8-43EB-8482-B64B90DBA86B}"/>
    <dgm:cxn modelId="{E67EC6D1-1570-D04A-A0C6-B04C2443B604}" type="presOf" srcId="{B7CF6041-3ACE-4D9F-A475-BCF9F82F56C0}" destId="{65E7AF98-0683-344B-8970-267BF1235507}" srcOrd="1" destOrd="0" presId="urn:microsoft.com/office/officeart/2016/7/layout/RepeatingBendingProcessNew"/>
    <dgm:cxn modelId="{47E8DADB-71E0-C44B-9FBB-16FD5E4AA2B7}" type="presOf" srcId="{640A2728-7367-44B8-8944-B24A714CA088}" destId="{C8EC8291-7147-0741-A1FB-4E18B6ED30A1}" srcOrd="0" destOrd="0" presId="urn:microsoft.com/office/officeart/2016/7/layout/RepeatingBendingProcessNew"/>
    <dgm:cxn modelId="{92E758E4-32A8-8448-BFF1-A40D1985202C}" type="presOf" srcId="{68B8E855-9AC8-43EB-8482-B64B90DBA86B}" destId="{34DFBFBD-D373-A644-B1D9-3A1CACE99DBE}" srcOrd="0" destOrd="0" presId="urn:microsoft.com/office/officeart/2016/7/layout/RepeatingBendingProcessNew"/>
    <dgm:cxn modelId="{E33C4CEF-FF7F-B047-8887-6FF0D80067CE}" type="presOf" srcId="{8D88F7D9-307D-4883-BA7F-2725BA8040D9}" destId="{B8AE7DE9-760A-6F4C-AF90-08F27007B0AE}" srcOrd="0" destOrd="0" presId="urn:microsoft.com/office/officeart/2016/7/layout/RepeatingBendingProcessNew"/>
    <dgm:cxn modelId="{FC339DF1-1304-3D4F-9676-4F630749A724}" type="presOf" srcId="{6BE3CF51-2AB7-4765-9A1D-7E93AC328AAE}" destId="{7690AC8B-273F-C842-9369-10D29383C76C}" srcOrd="0" destOrd="0" presId="urn:microsoft.com/office/officeart/2016/7/layout/RepeatingBendingProcessNew"/>
    <dgm:cxn modelId="{7834CB56-775B-6F4B-AFEA-EDC6AA5D55D4}" type="presParOf" srcId="{19FC5875-2640-9544-8B55-984040064C13}" destId="{7D73CD73-278F-D64C-A4A8-86FAFC915CCB}" srcOrd="0" destOrd="0" presId="urn:microsoft.com/office/officeart/2016/7/layout/RepeatingBendingProcessNew"/>
    <dgm:cxn modelId="{B806EBEE-2AFF-9142-86AD-FC042494BA31}" type="presParOf" srcId="{19FC5875-2640-9544-8B55-984040064C13}" destId="{ADE29199-944A-4847-9DC7-11B2912973E6}" srcOrd="1" destOrd="0" presId="urn:microsoft.com/office/officeart/2016/7/layout/RepeatingBendingProcessNew"/>
    <dgm:cxn modelId="{EAD02B86-9687-C740-AB87-D5E74C90DDF6}" type="presParOf" srcId="{ADE29199-944A-4847-9DC7-11B2912973E6}" destId="{65E7AF98-0683-344B-8970-267BF1235507}" srcOrd="0" destOrd="0" presId="urn:microsoft.com/office/officeart/2016/7/layout/RepeatingBendingProcessNew"/>
    <dgm:cxn modelId="{37384F9A-4B88-8045-A2DD-7498C579D489}" type="presParOf" srcId="{19FC5875-2640-9544-8B55-984040064C13}" destId="{C8EC8291-7147-0741-A1FB-4E18B6ED30A1}" srcOrd="2" destOrd="0" presId="urn:microsoft.com/office/officeart/2016/7/layout/RepeatingBendingProcessNew"/>
    <dgm:cxn modelId="{7EF7DF2C-933D-D94A-900E-CDEBA8729F95}" type="presParOf" srcId="{19FC5875-2640-9544-8B55-984040064C13}" destId="{B00B7C91-F2ED-A549-8519-6D8D682C793D}" srcOrd="3" destOrd="0" presId="urn:microsoft.com/office/officeart/2016/7/layout/RepeatingBendingProcessNew"/>
    <dgm:cxn modelId="{80535DCA-E1B4-9248-99FC-D768935E4E22}" type="presParOf" srcId="{B00B7C91-F2ED-A549-8519-6D8D682C793D}" destId="{BFDC86B7-1605-1147-B6EF-C4FCFA5DD77B}" srcOrd="0" destOrd="0" presId="urn:microsoft.com/office/officeart/2016/7/layout/RepeatingBendingProcessNew"/>
    <dgm:cxn modelId="{297C1308-B389-E542-B05E-31C143DDB466}" type="presParOf" srcId="{19FC5875-2640-9544-8B55-984040064C13}" destId="{7690AC8B-273F-C842-9369-10D29383C76C}" srcOrd="4" destOrd="0" presId="urn:microsoft.com/office/officeart/2016/7/layout/RepeatingBendingProcessNew"/>
    <dgm:cxn modelId="{A2088045-C8F1-574D-906A-D6A77E7DE7D3}" type="presParOf" srcId="{19FC5875-2640-9544-8B55-984040064C13}" destId="{19D04701-8BBB-ED43-9E43-81A79BB2EF2A}" srcOrd="5" destOrd="0" presId="urn:microsoft.com/office/officeart/2016/7/layout/RepeatingBendingProcessNew"/>
    <dgm:cxn modelId="{4D13EB05-8D20-7C41-8F63-D06CAE13211B}" type="presParOf" srcId="{19D04701-8BBB-ED43-9E43-81A79BB2EF2A}" destId="{2AF7D7D7-A067-6B4D-B968-7EC09B690CA1}" srcOrd="0" destOrd="0" presId="urn:microsoft.com/office/officeart/2016/7/layout/RepeatingBendingProcessNew"/>
    <dgm:cxn modelId="{6FAD37C5-3EA6-414B-85F2-D5E835022076}" type="presParOf" srcId="{19FC5875-2640-9544-8B55-984040064C13}" destId="{4043C4A2-B048-2448-9FA9-8FD3F0F1DE50}" srcOrd="6" destOrd="0" presId="urn:microsoft.com/office/officeart/2016/7/layout/RepeatingBendingProcessNew"/>
    <dgm:cxn modelId="{32FF155B-3128-934B-917B-A882A41BB2D7}" type="presParOf" srcId="{19FC5875-2640-9544-8B55-984040064C13}" destId="{4276F5B1-DDA0-C546-A1F1-5FDE5A7D9CC5}" srcOrd="7" destOrd="0" presId="urn:microsoft.com/office/officeart/2016/7/layout/RepeatingBendingProcessNew"/>
    <dgm:cxn modelId="{642AFCE8-7127-D94C-846C-3F303C840C10}" type="presParOf" srcId="{4276F5B1-DDA0-C546-A1F1-5FDE5A7D9CC5}" destId="{1B296495-1562-FC47-AE7D-3E5543C5A468}" srcOrd="0" destOrd="0" presId="urn:microsoft.com/office/officeart/2016/7/layout/RepeatingBendingProcessNew"/>
    <dgm:cxn modelId="{A796510B-E062-3847-9557-F568C3F55FF0}" type="presParOf" srcId="{19FC5875-2640-9544-8B55-984040064C13}" destId="{B0E1B8C7-6660-754C-9900-557F5E37D9A2}" srcOrd="8" destOrd="0" presId="urn:microsoft.com/office/officeart/2016/7/layout/RepeatingBendingProcessNew"/>
    <dgm:cxn modelId="{5C27C6EB-DC89-EA4F-8866-4B22E87860BC}" type="presParOf" srcId="{19FC5875-2640-9544-8B55-984040064C13}" destId="{B8AE7DE9-760A-6F4C-AF90-08F27007B0AE}" srcOrd="9" destOrd="0" presId="urn:microsoft.com/office/officeart/2016/7/layout/RepeatingBendingProcessNew"/>
    <dgm:cxn modelId="{46C31A41-C8EA-E847-AF55-C9F05F947D5E}" type="presParOf" srcId="{B8AE7DE9-760A-6F4C-AF90-08F27007B0AE}" destId="{98D1ACCC-FF4A-A449-A670-945B1F01C0CF}" srcOrd="0" destOrd="0" presId="urn:microsoft.com/office/officeart/2016/7/layout/RepeatingBendingProcessNew"/>
    <dgm:cxn modelId="{40912543-3452-2F40-A00E-616FF6791666}" type="presParOf" srcId="{19FC5875-2640-9544-8B55-984040064C13}" destId="{81A07A3D-B901-0B48-957A-C479ECC218F4}" srcOrd="10" destOrd="0" presId="urn:microsoft.com/office/officeart/2016/7/layout/RepeatingBendingProcessNew"/>
    <dgm:cxn modelId="{91ACB01C-4977-EB48-B6FE-7FC3A773A063}" type="presParOf" srcId="{19FC5875-2640-9544-8B55-984040064C13}" destId="{34DFBFBD-D373-A644-B1D9-3A1CACE99DBE}" srcOrd="11" destOrd="0" presId="urn:microsoft.com/office/officeart/2016/7/layout/RepeatingBendingProcessNew"/>
    <dgm:cxn modelId="{FD09FB32-8DAC-D243-8568-93076F22CFE7}" type="presParOf" srcId="{34DFBFBD-D373-A644-B1D9-3A1CACE99DBE}" destId="{D0374122-EC64-4546-9D13-F42DE3B99693}" srcOrd="0" destOrd="0" presId="urn:microsoft.com/office/officeart/2016/7/layout/RepeatingBendingProcessNew"/>
    <dgm:cxn modelId="{54BB1315-AC7D-2A45-8EF9-5448EF443C76}" type="presParOf" srcId="{19FC5875-2640-9544-8B55-984040064C13}" destId="{9DB25AB2-2111-7943-A84C-7D0150F52FBE}"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29199-944A-4847-9DC7-11B2912973E6}">
      <dsp:nvSpPr>
        <dsp:cNvPr id="0" name=""/>
        <dsp:cNvSpPr/>
      </dsp:nvSpPr>
      <dsp:spPr>
        <a:xfrm>
          <a:off x="2599164" y="1114258"/>
          <a:ext cx="567063" cy="91440"/>
        </a:xfrm>
        <a:custGeom>
          <a:avLst/>
          <a:gdLst/>
          <a:ahLst/>
          <a:cxnLst/>
          <a:rect l="0" t="0" r="0" b="0"/>
          <a:pathLst>
            <a:path>
              <a:moveTo>
                <a:pt x="0" y="45720"/>
              </a:moveTo>
              <a:lnTo>
                <a:pt x="5670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7755" y="1156989"/>
        <a:ext cx="29883" cy="5976"/>
      </dsp:txXfrm>
    </dsp:sp>
    <dsp:sp modelId="{7D73CD73-278F-D64C-A4A8-86FAFC915CCB}">
      <dsp:nvSpPr>
        <dsp:cNvPr id="0" name=""/>
        <dsp:cNvSpPr/>
      </dsp:nvSpPr>
      <dsp:spPr>
        <a:xfrm>
          <a:off x="2425" y="380416"/>
          <a:ext cx="2598538" cy="1559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331" tIns="133656" rIns="127331" bIns="133656" numCol="1" spcCol="1270" anchor="ctr" anchorCtr="0">
          <a:noAutofit/>
        </a:bodyPr>
        <a:lstStyle/>
        <a:p>
          <a:pPr marL="0" lvl="0" indent="0" algn="ctr" defTabSz="755650">
            <a:lnSpc>
              <a:spcPct val="90000"/>
            </a:lnSpc>
            <a:spcBef>
              <a:spcPct val="0"/>
            </a:spcBef>
            <a:spcAft>
              <a:spcPct val="35000"/>
            </a:spcAft>
            <a:buNone/>
          </a:pPr>
          <a:r>
            <a:rPr lang="en-US" sz="1700" b="1" i="0" kern="1200"/>
            <a:t>Overall:</a:t>
          </a:r>
          <a:endParaRPr lang="en-US" sz="1700" kern="1200"/>
        </a:p>
      </dsp:txBody>
      <dsp:txXfrm>
        <a:off x="2425" y="380416"/>
        <a:ext cx="2598538" cy="1559123"/>
      </dsp:txXfrm>
    </dsp:sp>
    <dsp:sp modelId="{B00B7C91-F2ED-A549-8519-6D8D682C793D}">
      <dsp:nvSpPr>
        <dsp:cNvPr id="0" name=""/>
        <dsp:cNvSpPr/>
      </dsp:nvSpPr>
      <dsp:spPr>
        <a:xfrm>
          <a:off x="5795367" y="1114258"/>
          <a:ext cx="567063" cy="91440"/>
        </a:xfrm>
        <a:custGeom>
          <a:avLst/>
          <a:gdLst/>
          <a:ahLst/>
          <a:cxnLst/>
          <a:rect l="0" t="0" r="0" b="0"/>
          <a:pathLst>
            <a:path>
              <a:moveTo>
                <a:pt x="0" y="45720"/>
              </a:moveTo>
              <a:lnTo>
                <a:pt x="5670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63957" y="1156989"/>
        <a:ext cx="29883" cy="5976"/>
      </dsp:txXfrm>
    </dsp:sp>
    <dsp:sp modelId="{C8EC8291-7147-0741-A1FB-4E18B6ED30A1}">
      <dsp:nvSpPr>
        <dsp:cNvPr id="0" name=""/>
        <dsp:cNvSpPr/>
      </dsp:nvSpPr>
      <dsp:spPr>
        <a:xfrm>
          <a:off x="3198628" y="380416"/>
          <a:ext cx="2598538" cy="1559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331" tIns="133656" rIns="127331" bIns="133656" numCol="1" spcCol="1270" anchor="ctr" anchorCtr="0">
          <a:noAutofit/>
        </a:bodyPr>
        <a:lstStyle/>
        <a:p>
          <a:pPr marL="0" lvl="0" indent="0" algn="ctr" defTabSz="755650">
            <a:lnSpc>
              <a:spcPct val="90000"/>
            </a:lnSpc>
            <a:spcBef>
              <a:spcPct val="0"/>
            </a:spcBef>
            <a:spcAft>
              <a:spcPct val="35000"/>
            </a:spcAft>
            <a:buNone/>
          </a:pPr>
          <a:r>
            <a:rPr lang="en-US" sz="1700" b="0" i="0" kern="1200"/>
            <a:t>Install necessary Python packages.</a:t>
          </a:r>
          <a:endParaRPr lang="en-US" sz="1700" kern="1200"/>
        </a:p>
      </dsp:txBody>
      <dsp:txXfrm>
        <a:off x="3198628" y="380416"/>
        <a:ext cx="2598538" cy="1559123"/>
      </dsp:txXfrm>
    </dsp:sp>
    <dsp:sp modelId="{19D04701-8BBB-ED43-9E43-81A79BB2EF2A}">
      <dsp:nvSpPr>
        <dsp:cNvPr id="0" name=""/>
        <dsp:cNvSpPr/>
      </dsp:nvSpPr>
      <dsp:spPr>
        <a:xfrm>
          <a:off x="8991570" y="1114258"/>
          <a:ext cx="567063" cy="91440"/>
        </a:xfrm>
        <a:custGeom>
          <a:avLst/>
          <a:gdLst/>
          <a:ahLst/>
          <a:cxnLst/>
          <a:rect l="0" t="0" r="0" b="0"/>
          <a:pathLst>
            <a:path>
              <a:moveTo>
                <a:pt x="0" y="45720"/>
              </a:moveTo>
              <a:lnTo>
                <a:pt x="5670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260160" y="1156989"/>
        <a:ext cx="29883" cy="5976"/>
      </dsp:txXfrm>
    </dsp:sp>
    <dsp:sp modelId="{7690AC8B-273F-C842-9369-10D29383C76C}">
      <dsp:nvSpPr>
        <dsp:cNvPr id="0" name=""/>
        <dsp:cNvSpPr/>
      </dsp:nvSpPr>
      <dsp:spPr>
        <a:xfrm>
          <a:off x="6394831" y="380416"/>
          <a:ext cx="2598538" cy="1559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331" tIns="133656" rIns="127331" bIns="133656" numCol="1" spcCol="1270" anchor="ctr" anchorCtr="0">
          <a:noAutofit/>
        </a:bodyPr>
        <a:lstStyle/>
        <a:p>
          <a:pPr marL="0" lvl="0" indent="0" algn="ctr" defTabSz="755650">
            <a:lnSpc>
              <a:spcPct val="90000"/>
            </a:lnSpc>
            <a:spcBef>
              <a:spcPct val="0"/>
            </a:spcBef>
            <a:spcAft>
              <a:spcPct val="35000"/>
            </a:spcAft>
            <a:buNone/>
          </a:pPr>
          <a:r>
            <a:rPr lang="en-US" sz="1700" b="0" i="0" kern="1200"/>
            <a:t>Load translation models for German, French, and Romanian.</a:t>
          </a:r>
          <a:endParaRPr lang="en-US" sz="1700" kern="1200"/>
        </a:p>
      </dsp:txBody>
      <dsp:txXfrm>
        <a:off x="6394831" y="380416"/>
        <a:ext cx="2598538" cy="1559123"/>
      </dsp:txXfrm>
    </dsp:sp>
    <dsp:sp modelId="{4276F5B1-DDA0-C546-A1F1-5FDE5A7D9CC5}">
      <dsp:nvSpPr>
        <dsp:cNvPr id="0" name=""/>
        <dsp:cNvSpPr/>
      </dsp:nvSpPr>
      <dsp:spPr>
        <a:xfrm>
          <a:off x="1301695" y="1937739"/>
          <a:ext cx="9588608" cy="1129042"/>
        </a:xfrm>
        <a:custGeom>
          <a:avLst/>
          <a:gdLst/>
          <a:ahLst/>
          <a:cxnLst/>
          <a:rect l="0" t="0" r="0" b="0"/>
          <a:pathLst>
            <a:path>
              <a:moveTo>
                <a:pt x="9588608" y="0"/>
              </a:moveTo>
              <a:lnTo>
                <a:pt x="9588608" y="581621"/>
              </a:lnTo>
              <a:lnTo>
                <a:pt x="0" y="581621"/>
              </a:lnTo>
              <a:lnTo>
                <a:pt x="0" y="11290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4537" y="2499272"/>
        <a:ext cx="482923" cy="5976"/>
      </dsp:txXfrm>
    </dsp:sp>
    <dsp:sp modelId="{4043C4A2-B048-2448-9FA9-8FD3F0F1DE50}">
      <dsp:nvSpPr>
        <dsp:cNvPr id="0" name=""/>
        <dsp:cNvSpPr/>
      </dsp:nvSpPr>
      <dsp:spPr>
        <a:xfrm>
          <a:off x="9591034" y="380416"/>
          <a:ext cx="2598538" cy="1559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331" tIns="133656" rIns="127331" bIns="133656" numCol="1" spcCol="1270" anchor="ctr" anchorCtr="0">
          <a:noAutofit/>
        </a:bodyPr>
        <a:lstStyle/>
        <a:p>
          <a:pPr marL="0" lvl="0" indent="0" algn="ctr" defTabSz="755650">
            <a:lnSpc>
              <a:spcPct val="90000"/>
            </a:lnSpc>
            <a:spcBef>
              <a:spcPct val="0"/>
            </a:spcBef>
            <a:spcAft>
              <a:spcPct val="35000"/>
            </a:spcAft>
            <a:buNone/>
          </a:pPr>
          <a:r>
            <a:rPr lang="en-US" sz="1700" b="0" i="0" kern="1200" dirty="0"/>
            <a:t>Define functions for translation to each language and a dispatcher function.</a:t>
          </a:r>
          <a:endParaRPr lang="en-US" sz="1700" kern="1200" dirty="0"/>
        </a:p>
      </dsp:txBody>
      <dsp:txXfrm>
        <a:off x="9591034" y="380416"/>
        <a:ext cx="2598538" cy="1559123"/>
      </dsp:txXfrm>
    </dsp:sp>
    <dsp:sp modelId="{B8AE7DE9-760A-6F4C-AF90-08F27007B0AE}">
      <dsp:nvSpPr>
        <dsp:cNvPr id="0" name=""/>
        <dsp:cNvSpPr/>
      </dsp:nvSpPr>
      <dsp:spPr>
        <a:xfrm>
          <a:off x="2599164" y="3825056"/>
          <a:ext cx="600221" cy="91440"/>
        </a:xfrm>
        <a:custGeom>
          <a:avLst/>
          <a:gdLst/>
          <a:ahLst/>
          <a:cxnLst/>
          <a:rect l="0" t="0" r="0" b="0"/>
          <a:pathLst>
            <a:path>
              <a:moveTo>
                <a:pt x="0" y="53687"/>
              </a:moveTo>
              <a:lnTo>
                <a:pt x="317210" y="53687"/>
              </a:lnTo>
              <a:lnTo>
                <a:pt x="317210" y="45720"/>
              </a:lnTo>
              <a:lnTo>
                <a:pt x="60022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3503" y="3867788"/>
        <a:ext cx="31543" cy="5976"/>
      </dsp:txXfrm>
    </dsp:sp>
    <dsp:sp modelId="{B0E1B8C7-6660-754C-9900-557F5E37D9A2}">
      <dsp:nvSpPr>
        <dsp:cNvPr id="0" name=""/>
        <dsp:cNvSpPr/>
      </dsp:nvSpPr>
      <dsp:spPr>
        <a:xfrm>
          <a:off x="2425" y="3099181"/>
          <a:ext cx="2598538" cy="1559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331" tIns="133656" rIns="127331" bIns="133656" numCol="1" spcCol="1270" anchor="ctr" anchorCtr="0">
          <a:noAutofit/>
        </a:bodyPr>
        <a:lstStyle/>
        <a:p>
          <a:pPr marL="0" lvl="0" indent="0" algn="ctr" defTabSz="755650">
            <a:lnSpc>
              <a:spcPct val="90000"/>
            </a:lnSpc>
            <a:spcBef>
              <a:spcPct val="0"/>
            </a:spcBef>
            <a:spcAft>
              <a:spcPct val="35000"/>
            </a:spcAft>
            <a:buNone/>
          </a:pPr>
          <a:r>
            <a:rPr lang="en-US" sz="1700" b="0" i="0" kern="1200"/>
            <a:t>Create a Gradio interface with input text box, language dropdown, and output text box.</a:t>
          </a:r>
          <a:endParaRPr lang="en-US" sz="1700" kern="1200"/>
        </a:p>
      </dsp:txBody>
      <dsp:txXfrm>
        <a:off x="2425" y="3099181"/>
        <a:ext cx="2598538" cy="1559123"/>
      </dsp:txXfrm>
    </dsp:sp>
    <dsp:sp modelId="{34DFBFBD-D373-A644-B1D9-3A1CACE99DBE}">
      <dsp:nvSpPr>
        <dsp:cNvPr id="0" name=""/>
        <dsp:cNvSpPr/>
      </dsp:nvSpPr>
      <dsp:spPr>
        <a:xfrm>
          <a:off x="5828524" y="3825056"/>
          <a:ext cx="533906" cy="91440"/>
        </a:xfrm>
        <a:custGeom>
          <a:avLst/>
          <a:gdLst/>
          <a:ahLst/>
          <a:cxnLst/>
          <a:rect l="0" t="0" r="0" b="0"/>
          <a:pathLst>
            <a:path>
              <a:moveTo>
                <a:pt x="0" y="45720"/>
              </a:moveTo>
              <a:lnTo>
                <a:pt x="284053" y="45720"/>
              </a:lnTo>
              <a:lnTo>
                <a:pt x="284053" y="53687"/>
              </a:lnTo>
              <a:lnTo>
                <a:pt x="533906" y="53687"/>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1364" y="3867788"/>
        <a:ext cx="28228" cy="5976"/>
      </dsp:txXfrm>
    </dsp:sp>
    <dsp:sp modelId="{81A07A3D-B901-0B48-957A-C479ECC218F4}">
      <dsp:nvSpPr>
        <dsp:cNvPr id="0" name=""/>
        <dsp:cNvSpPr/>
      </dsp:nvSpPr>
      <dsp:spPr>
        <a:xfrm>
          <a:off x="3231786" y="3091214"/>
          <a:ext cx="2598538" cy="1559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331" tIns="133656" rIns="127331" bIns="133656" numCol="1" spcCol="1270" anchor="ctr" anchorCtr="0">
          <a:noAutofit/>
        </a:bodyPr>
        <a:lstStyle/>
        <a:p>
          <a:pPr marL="0" lvl="0" indent="0" algn="ctr" defTabSz="755650">
            <a:lnSpc>
              <a:spcPct val="90000"/>
            </a:lnSpc>
            <a:spcBef>
              <a:spcPct val="0"/>
            </a:spcBef>
            <a:spcAft>
              <a:spcPct val="35000"/>
            </a:spcAft>
            <a:buNone/>
          </a:pPr>
          <a:r>
            <a:rPr lang="en-US" sz="1700" b="0" i="0" kern="1200" dirty="0"/>
            <a:t>Launch the </a:t>
          </a:r>
          <a:r>
            <a:rPr lang="en-US" sz="1700" b="0" i="0" kern="1200" dirty="0" err="1"/>
            <a:t>Gradio</a:t>
          </a:r>
          <a:r>
            <a:rPr lang="en-US" sz="1700" b="0" i="0" kern="1200" dirty="0"/>
            <a:t> interface, making the translation application accessible through a web interface.</a:t>
          </a:r>
          <a:endParaRPr lang="en-US" sz="1700" kern="1200" dirty="0"/>
        </a:p>
      </dsp:txBody>
      <dsp:txXfrm>
        <a:off x="3231786" y="3091214"/>
        <a:ext cx="2598538" cy="1559123"/>
      </dsp:txXfrm>
    </dsp:sp>
    <dsp:sp modelId="{9DB25AB2-2111-7943-A84C-7D0150F52FBE}">
      <dsp:nvSpPr>
        <dsp:cNvPr id="0" name=""/>
        <dsp:cNvSpPr/>
      </dsp:nvSpPr>
      <dsp:spPr>
        <a:xfrm>
          <a:off x="6394831" y="2537203"/>
          <a:ext cx="5601592" cy="26830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331" tIns="133656" rIns="127331" bIns="133656" numCol="1" spcCol="1270" anchor="ctr" anchorCtr="0">
          <a:noAutofit/>
        </a:bodyPr>
        <a:lstStyle/>
        <a:p>
          <a:pPr marL="0" lvl="0" indent="0" algn="ctr" defTabSz="755650">
            <a:lnSpc>
              <a:spcPct val="90000"/>
            </a:lnSpc>
            <a:spcBef>
              <a:spcPct val="0"/>
            </a:spcBef>
            <a:spcAft>
              <a:spcPct val="35000"/>
            </a:spcAft>
            <a:buNone/>
          </a:pPr>
          <a:r>
            <a:rPr lang="en-US" sz="1700" kern="1200" dirty="0"/>
            <a:t>E</a:t>
          </a:r>
          <a:r>
            <a:rPr lang="en-US" sz="1700" b="0" i="0" kern="1200" dirty="0"/>
            <a:t>ssentially you will create a simple language translation application using </a:t>
          </a:r>
          <a:r>
            <a:rPr lang="en-US" sz="1700" b="0" i="0" kern="1200" dirty="0" err="1"/>
            <a:t>Gradio</a:t>
          </a:r>
          <a:r>
            <a:rPr lang="en-US" sz="1700" b="0" i="0" kern="1200" dirty="0"/>
            <a:t> and Hugging Face's transformers library. Users can input English text, select a target language, and get the translated text as output through a user-friendly web interface! (approx. 50 lines of code in total)</a:t>
          </a:r>
          <a:endParaRPr lang="en-US" sz="1700" kern="1200" dirty="0"/>
        </a:p>
      </dsp:txBody>
      <dsp:txXfrm>
        <a:off x="6394831" y="2537203"/>
        <a:ext cx="5601592" cy="268307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A485-02BE-8C0A-352E-3BB081A38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89E8A-C5F3-7BC1-A7A7-4CC0295C9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84954-3E4A-A8E3-CFFD-06F5A0A9E49C}"/>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5" name="Footer Placeholder 4">
            <a:extLst>
              <a:ext uri="{FF2B5EF4-FFF2-40B4-BE49-F238E27FC236}">
                <a16:creationId xmlns:a16="http://schemas.microsoft.com/office/drawing/2014/main" id="{2C7C288E-66DE-5B9E-9422-6EC70711E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7EB98-2A7E-FC66-62AF-B0E1C5C00659}"/>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330083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5FB4-5792-73DB-3796-7C956F2FAB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4FEC41-08D5-C5F7-EDF6-B1F4C0AD65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A7A60-B3C3-7AE0-9536-E87CA9F492A4}"/>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5" name="Footer Placeholder 4">
            <a:extLst>
              <a:ext uri="{FF2B5EF4-FFF2-40B4-BE49-F238E27FC236}">
                <a16:creationId xmlns:a16="http://schemas.microsoft.com/office/drawing/2014/main" id="{DF36D42C-5CDD-DEA5-2EEA-F508388FF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4AA4B-888F-E8F1-1C9C-FA4B95696F20}"/>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183864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95EA7-B3EE-9F81-E95B-AEC379D89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73626-754C-AAFF-4639-A33772CA2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8F76F-19B1-7C90-CE19-62B58579F9A7}"/>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5" name="Footer Placeholder 4">
            <a:extLst>
              <a:ext uri="{FF2B5EF4-FFF2-40B4-BE49-F238E27FC236}">
                <a16:creationId xmlns:a16="http://schemas.microsoft.com/office/drawing/2014/main" id="{784D85F4-0FF1-A682-9DDA-32040AEA2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0835A-005E-BF65-CDF4-F98CC7286AC5}"/>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384634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1015-1257-2407-8A56-491AA91B0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7C4CF-78C6-9E11-E656-0B7425D28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8A053-60A5-CF6B-AF96-475B17F9AD69}"/>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5" name="Footer Placeholder 4">
            <a:extLst>
              <a:ext uri="{FF2B5EF4-FFF2-40B4-BE49-F238E27FC236}">
                <a16:creationId xmlns:a16="http://schemas.microsoft.com/office/drawing/2014/main" id="{CA5C5C68-87D3-D5E1-F261-D52950AB0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4F418-B4D5-8164-19E9-DC61B97EEE5D}"/>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245575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C0CE-645B-249E-B5FD-25A30356C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48B196-2D92-6196-B218-4B6FCEB73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B671C-7FC4-AA23-FEC4-4CB1FCE9D3E9}"/>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5" name="Footer Placeholder 4">
            <a:extLst>
              <a:ext uri="{FF2B5EF4-FFF2-40B4-BE49-F238E27FC236}">
                <a16:creationId xmlns:a16="http://schemas.microsoft.com/office/drawing/2014/main" id="{00F65291-B9F7-B3C8-E8CD-CF6794FCC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1CE51-8621-A03A-D6D9-3571C207A5FB}"/>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346437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A903-88DB-70D7-5526-4628F7A6A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9FED6-CBC3-AAE0-1EF5-D3EF88483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7EEF0-D1B1-5D01-5F42-753D84A5B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D6B7A6-4079-DBA9-0138-5BE1BB8A0265}"/>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6" name="Footer Placeholder 5">
            <a:extLst>
              <a:ext uri="{FF2B5EF4-FFF2-40B4-BE49-F238E27FC236}">
                <a16:creationId xmlns:a16="http://schemas.microsoft.com/office/drawing/2014/main" id="{E8A05D9B-DCEC-943D-28A2-3B1256F47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6375A-CE08-9BA8-97E6-1EDA2B5389AC}"/>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72101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D763-AEAA-D0BB-C248-BBA0D3DB46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1A580E-63D7-B354-56F2-F95869897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B09F9-7DAB-3497-0B9F-E0E035F34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AF1731-2D48-5600-AC34-A691B4730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E450C2-53E5-329E-0A9A-C3F7684DD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4FF0B4-F378-92AA-FCFD-F5147EF79573}"/>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8" name="Footer Placeholder 7">
            <a:extLst>
              <a:ext uri="{FF2B5EF4-FFF2-40B4-BE49-F238E27FC236}">
                <a16:creationId xmlns:a16="http://schemas.microsoft.com/office/drawing/2014/main" id="{179B268A-803F-50B9-9CAD-C5087B7715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CCEED-F355-E4EF-BC41-566AF530CC87}"/>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120165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34B4-8043-52AD-AA7B-9F8D128B4B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86E54-7ADD-4CCC-883E-C2C76AFAFC64}"/>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4" name="Footer Placeholder 3">
            <a:extLst>
              <a:ext uri="{FF2B5EF4-FFF2-40B4-BE49-F238E27FC236}">
                <a16:creationId xmlns:a16="http://schemas.microsoft.com/office/drawing/2014/main" id="{5B1698DD-186E-235D-CC7D-4804EED2C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97FAC-358D-C9BE-9F36-52EF2402C789}"/>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420673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97F7E-161A-ABAD-7AFA-65AC38302FD2}"/>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3" name="Footer Placeholder 2">
            <a:extLst>
              <a:ext uri="{FF2B5EF4-FFF2-40B4-BE49-F238E27FC236}">
                <a16:creationId xmlns:a16="http://schemas.microsoft.com/office/drawing/2014/main" id="{339E29A4-5FE0-62A0-9872-4245459707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D12EC-36E2-33AA-4D82-3E4A591B49D4}"/>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62749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FCA9-A181-CA88-9946-F3489222C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7A95B-331F-BDB4-7AF9-21B0397A5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BFBB63-991C-C50B-4303-0A6007735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AF5E-DC60-21EC-12FE-29AC87BB520D}"/>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6" name="Footer Placeholder 5">
            <a:extLst>
              <a:ext uri="{FF2B5EF4-FFF2-40B4-BE49-F238E27FC236}">
                <a16:creationId xmlns:a16="http://schemas.microsoft.com/office/drawing/2014/main" id="{66B33B52-3C39-11E0-C760-0EBDC6036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54BE6-80DA-21B1-F1D5-E1E6E23992C7}"/>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351815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567B-84BA-F097-C412-C0D21AC28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B52384-C32D-011E-4914-611AF03E69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31A513-F999-3D87-C777-42C457707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5CBBD-BD59-5F0F-5A70-001E62B4DF95}"/>
              </a:ext>
            </a:extLst>
          </p:cNvPr>
          <p:cNvSpPr>
            <a:spLocks noGrp="1"/>
          </p:cNvSpPr>
          <p:nvPr>
            <p:ph type="dt" sz="half" idx="10"/>
          </p:nvPr>
        </p:nvSpPr>
        <p:spPr/>
        <p:txBody>
          <a:bodyPr/>
          <a:lstStyle/>
          <a:p>
            <a:fld id="{F3FBD4E8-393D-9A41-9D2B-B5370507FD15}" type="datetimeFigureOut">
              <a:rPr lang="en-US" smtClean="0"/>
              <a:t>12/4/23</a:t>
            </a:fld>
            <a:endParaRPr lang="en-US"/>
          </a:p>
        </p:txBody>
      </p:sp>
      <p:sp>
        <p:nvSpPr>
          <p:cNvPr id="6" name="Footer Placeholder 5">
            <a:extLst>
              <a:ext uri="{FF2B5EF4-FFF2-40B4-BE49-F238E27FC236}">
                <a16:creationId xmlns:a16="http://schemas.microsoft.com/office/drawing/2014/main" id="{665757B3-BD3F-EEF9-8716-D7A633709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88D0D-0BF3-920D-845F-6DC19A691222}"/>
              </a:ext>
            </a:extLst>
          </p:cNvPr>
          <p:cNvSpPr>
            <a:spLocks noGrp="1"/>
          </p:cNvSpPr>
          <p:nvPr>
            <p:ph type="sldNum" sz="quarter" idx="12"/>
          </p:nvPr>
        </p:nvSpPr>
        <p:spPr/>
        <p:txBody>
          <a:bodyPr/>
          <a:lstStyle/>
          <a:p>
            <a:fld id="{F77563F6-43FC-6046-91F2-658D3733F397}" type="slidenum">
              <a:rPr lang="en-US" smtClean="0"/>
              <a:t>‹#›</a:t>
            </a:fld>
            <a:endParaRPr lang="en-US"/>
          </a:p>
        </p:txBody>
      </p:sp>
    </p:spTree>
    <p:extLst>
      <p:ext uri="{BB962C8B-B14F-4D97-AF65-F5344CB8AC3E}">
        <p14:creationId xmlns:p14="http://schemas.microsoft.com/office/powerpoint/2010/main" val="63260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088EB4-21FF-05E0-39DF-19088AA6B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88408A-E159-922B-970C-B137BD56D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0A158-634B-95FD-A9E7-0BD449589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BD4E8-393D-9A41-9D2B-B5370507FD15}" type="datetimeFigureOut">
              <a:rPr lang="en-US" smtClean="0"/>
              <a:t>12/4/23</a:t>
            </a:fld>
            <a:endParaRPr lang="en-US"/>
          </a:p>
        </p:txBody>
      </p:sp>
      <p:sp>
        <p:nvSpPr>
          <p:cNvPr id="5" name="Footer Placeholder 4">
            <a:extLst>
              <a:ext uri="{FF2B5EF4-FFF2-40B4-BE49-F238E27FC236}">
                <a16:creationId xmlns:a16="http://schemas.microsoft.com/office/drawing/2014/main" id="{9E234BB8-D5D8-42E8-9E36-BB9CBEABA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4477E-415F-8247-F274-382AC8B8F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563F6-43FC-6046-91F2-658D3733F397}" type="slidenum">
              <a:rPr lang="en-US" smtClean="0"/>
              <a:t>‹#›</a:t>
            </a:fld>
            <a:endParaRPr lang="en-US"/>
          </a:p>
        </p:txBody>
      </p:sp>
    </p:spTree>
    <p:extLst>
      <p:ext uri="{BB962C8B-B14F-4D97-AF65-F5344CB8AC3E}">
        <p14:creationId xmlns:p14="http://schemas.microsoft.com/office/powerpoint/2010/main" val="9991896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ypi.org/project/sacremoses/" TargetMode="External"/><Relationship Id="rId2" Type="http://schemas.openxmlformats.org/officeDocument/2006/relationships/hyperlink" Target="https://colab.research.google.com/?utm_source=scs-index" TargetMode="Externa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BFFB6EAD-767A-4A95-9246-C39976AD1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D7CA4-041D-83C9-6CE4-4CA3B958978E}"/>
              </a:ext>
            </a:extLst>
          </p:cNvPr>
          <p:cNvSpPr>
            <a:spLocks noGrp="1"/>
          </p:cNvSpPr>
          <p:nvPr>
            <p:ph type="ctrTitle"/>
          </p:nvPr>
        </p:nvSpPr>
        <p:spPr>
          <a:xfrm>
            <a:off x="6639611" y="753626"/>
            <a:ext cx="5081925" cy="3004145"/>
          </a:xfrm>
        </p:spPr>
        <p:txBody>
          <a:bodyPr>
            <a:normAutofit/>
          </a:bodyPr>
          <a:lstStyle/>
          <a:p>
            <a:r>
              <a:rPr lang="en-US"/>
              <a:t>Language Translator App</a:t>
            </a:r>
          </a:p>
        </p:txBody>
      </p:sp>
      <p:sp>
        <p:nvSpPr>
          <p:cNvPr id="3" name="Subtitle 2">
            <a:extLst>
              <a:ext uri="{FF2B5EF4-FFF2-40B4-BE49-F238E27FC236}">
                <a16:creationId xmlns:a16="http://schemas.microsoft.com/office/drawing/2014/main" id="{072D9F6E-4E4D-F9E1-9A29-35C9C9972BE1}"/>
              </a:ext>
            </a:extLst>
          </p:cNvPr>
          <p:cNvSpPr>
            <a:spLocks noGrp="1"/>
          </p:cNvSpPr>
          <p:nvPr>
            <p:ph type="subTitle" idx="1"/>
          </p:nvPr>
        </p:nvSpPr>
        <p:spPr>
          <a:xfrm>
            <a:off x="6639611" y="3849845"/>
            <a:ext cx="5081926" cy="2189214"/>
          </a:xfrm>
        </p:spPr>
        <p:txBody>
          <a:bodyPr>
            <a:normAutofit/>
          </a:bodyPr>
          <a:lstStyle/>
          <a:p>
            <a:r>
              <a:rPr lang="en-US"/>
              <a:t>Andrei Galca, Aisha Mahmoud, Nate Peterson</a:t>
            </a:r>
          </a:p>
        </p:txBody>
      </p:sp>
      <p:pic>
        <p:nvPicPr>
          <p:cNvPr id="1034" name="Picture 10" descr="Language Translator - Apps on Google Play">
            <a:extLst>
              <a:ext uri="{FF2B5EF4-FFF2-40B4-BE49-F238E27FC236}">
                <a16:creationId xmlns:a16="http://schemas.microsoft.com/office/drawing/2014/main" id="{BA12BC6B-7AF0-5110-D013-66AABB6C96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0464" y="380065"/>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sp>
        <p:nvSpPr>
          <p:cNvPr id="1041" name="Freeform: Shape 1040">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0301"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dirty="0"/>
          </a:p>
        </p:txBody>
      </p:sp>
      <p:sp>
        <p:nvSpPr>
          <p:cNvPr id="1043" name="Freeform: Shape 1042">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295758"/>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5" name="Oval 1044">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12432" y="4748447"/>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at">
            <a:extLst>
              <a:ext uri="{FF2B5EF4-FFF2-40B4-BE49-F238E27FC236}">
                <a16:creationId xmlns:a16="http://schemas.microsoft.com/office/drawing/2014/main" id="{74333AA7-BCCB-BBA7-CA10-744234F52F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2220" y="2209653"/>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1047" name="Freeform: Shape 1046">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9835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1" name="Freeform: Shape 1050">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6562" flipH="1">
            <a:off x="3441866" y="5166681"/>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73420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5DAF-F5E9-0E85-8FA9-4774FFA4720F}"/>
              </a:ext>
            </a:extLst>
          </p:cNvPr>
          <p:cNvSpPr>
            <a:spLocks noGrp="1"/>
          </p:cNvSpPr>
          <p:nvPr>
            <p:ph type="title"/>
          </p:nvPr>
        </p:nvSpPr>
        <p:spPr>
          <a:xfrm>
            <a:off x="7529023" y="586324"/>
            <a:ext cx="4836746" cy="1384815"/>
          </a:xfrm>
        </p:spPr>
        <p:txBody>
          <a:bodyPr>
            <a:normAutofit fontScale="90000"/>
          </a:bodyPr>
          <a:lstStyle/>
          <a:p>
            <a:r>
              <a:rPr lang="en-US" dirty="0"/>
              <a:t>3. Create </a:t>
            </a:r>
            <a:r>
              <a:rPr lang="en-US" dirty="0" err="1"/>
              <a:t>Gradio</a:t>
            </a:r>
            <a:r>
              <a:rPr lang="en-US" dirty="0"/>
              <a:t> function and interface</a:t>
            </a:r>
          </a:p>
        </p:txBody>
      </p:sp>
      <p:pic>
        <p:nvPicPr>
          <p:cNvPr id="6" name="Picture 5">
            <a:extLst>
              <a:ext uri="{FF2B5EF4-FFF2-40B4-BE49-F238E27FC236}">
                <a16:creationId xmlns:a16="http://schemas.microsoft.com/office/drawing/2014/main" id="{9C41142B-154E-778B-D545-901D09A31139}"/>
              </a:ext>
            </a:extLst>
          </p:cNvPr>
          <p:cNvPicPr>
            <a:picLocks noChangeAspect="1"/>
          </p:cNvPicPr>
          <p:nvPr/>
        </p:nvPicPr>
        <p:blipFill>
          <a:blip r:embed="rId2"/>
          <a:stretch>
            <a:fillRect/>
          </a:stretch>
        </p:blipFill>
        <p:spPr>
          <a:xfrm>
            <a:off x="200025" y="157163"/>
            <a:ext cx="7328998" cy="2243138"/>
          </a:xfrm>
          <a:prstGeom prst="rect">
            <a:avLst/>
          </a:prstGeom>
        </p:spPr>
      </p:pic>
      <p:sp>
        <p:nvSpPr>
          <p:cNvPr id="8" name="TextBox 7">
            <a:extLst>
              <a:ext uri="{FF2B5EF4-FFF2-40B4-BE49-F238E27FC236}">
                <a16:creationId xmlns:a16="http://schemas.microsoft.com/office/drawing/2014/main" id="{425A6004-0856-1C7D-F44B-E1C5D43BB26C}"/>
              </a:ext>
            </a:extLst>
          </p:cNvPr>
          <p:cNvSpPr txBox="1"/>
          <p:nvPr/>
        </p:nvSpPr>
        <p:spPr>
          <a:xfrm>
            <a:off x="200025" y="3026539"/>
            <a:ext cx="11515725" cy="2862322"/>
          </a:xfrm>
          <a:prstGeom prst="rect">
            <a:avLst/>
          </a:prstGeom>
          <a:noFill/>
        </p:spPr>
        <p:txBody>
          <a:bodyPr wrap="square">
            <a:spAutoFit/>
          </a:bodyPr>
          <a:lstStyle/>
          <a:p>
            <a:pPr algn="l">
              <a:buFont typeface="+mj-lt"/>
              <a:buAutoNum type="arabicPeriod"/>
            </a:pPr>
            <a:r>
              <a:rPr lang="en-US" b="1" i="0" dirty="0">
                <a:effectLst/>
                <a:latin typeface="Söhne"/>
              </a:rPr>
              <a:t>interface = </a:t>
            </a:r>
            <a:r>
              <a:rPr lang="en-US" b="1" i="0" dirty="0" err="1">
                <a:effectLst/>
                <a:latin typeface="Söhne"/>
              </a:rPr>
              <a:t>gr.Interface</a:t>
            </a:r>
            <a:r>
              <a:rPr lang="en-US" b="1" i="0" dirty="0">
                <a:effectLst/>
                <a:latin typeface="Söhne"/>
              </a:rPr>
              <a:t>(...)</a:t>
            </a:r>
            <a:r>
              <a:rPr lang="en-US" b="0" i="0" dirty="0">
                <a:effectLst/>
                <a:latin typeface="Söhne"/>
              </a:rPr>
              <a:t>: This creates a </a:t>
            </a:r>
            <a:r>
              <a:rPr lang="en-US" b="0" i="0" dirty="0" err="1">
                <a:effectLst/>
                <a:latin typeface="Söhne"/>
              </a:rPr>
              <a:t>Gradio</a:t>
            </a:r>
            <a:r>
              <a:rPr lang="en-US" b="0" i="0" dirty="0">
                <a:effectLst/>
                <a:latin typeface="Söhne"/>
              </a:rPr>
              <a:t> interface for the language translation application.</a:t>
            </a:r>
          </a:p>
          <a:p>
            <a:pPr marL="742950" lvl="1" indent="-285750" algn="l">
              <a:buFont typeface="+mj-lt"/>
              <a:buAutoNum type="arabicPeriod"/>
            </a:pPr>
            <a:r>
              <a:rPr lang="en-US" b="0" i="0" dirty="0" err="1">
                <a:effectLst/>
                <a:latin typeface="Söhne"/>
              </a:rPr>
              <a:t>fn</a:t>
            </a:r>
            <a:r>
              <a:rPr lang="en-US" b="0" i="0" dirty="0">
                <a:effectLst/>
                <a:latin typeface="Söhne"/>
              </a:rPr>
              <a:t>=</a:t>
            </a:r>
            <a:r>
              <a:rPr lang="en-US" b="0" i="0" dirty="0" err="1">
                <a:effectLst/>
                <a:latin typeface="Söhne"/>
              </a:rPr>
              <a:t>translate_transformers</a:t>
            </a:r>
            <a:r>
              <a:rPr lang="en-US" b="0" i="0" dirty="0">
                <a:effectLst/>
                <a:latin typeface="Söhne"/>
              </a:rPr>
              <a:t>: Specifies the function that will be used for translation. In this case, it's the </a:t>
            </a:r>
            <a:r>
              <a:rPr lang="en-US" b="0" i="0" dirty="0" err="1">
                <a:effectLst/>
                <a:latin typeface="Söhne"/>
              </a:rPr>
              <a:t>translate_transformers</a:t>
            </a:r>
            <a:r>
              <a:rPr lang="en-US" b="0" i="0" dirty="0">
                <a:effectLst/>
                <a:latin typeface="Söhne"/>
              </a:rPr>
              <a:t> function defined earlier.</a:t>
            </a:r>
          </a:p>
          <a:p>
            <a:pPr marL="742950" lvl="1" indent="-285750" algn="l">
              <a:buFont typeface="+mj-lt"/>
              <a:buAutoNum type="arabicPeriod"/>
            </a:pPr>
            <a:r>
              <a:rPr lang="en-US" b="0" i="0" dirty="0">
                <a:effectLst/>
                <a:latin typeface="Söhne"/>
              </a:rPr>
              <a:t>inputs: Specifies the input components for the interface. It includes a textbox for entering the text to be translated and a dropdown for selecting the target language.</a:t>
            </a:r>
          </a:p>
          <a:p>
            <a:pPr marL="742950" lvl="1" indent="-285750" algn="l">
              <a:buFont typeface="+mj-lt"/>
              <a:buAutoNum type="arabicPeriod"/>
            </a:pPr>
            <a:r>
              <a:rPr lang="en-US" b="0" i="0" dirty="0">
                <a:effectLst/>
                <a:latin typeface="Söhne"/>
              </a:rPr>
              <a:t>outputs=</a:t>
            </a:r>
            <a:r>
              <a:rPr lang="en-US" b="0" i="0" dirty="0" err="1">
                <a:effectLst/>
                <a:latin typeface="Söhne"/>
              </a:rPr>
              <a:t>gr.Textbox</a:t>
            </a:r>
            <a:r>
              <a:rPr lang="en-US" b="0" i="0" dirty="0">
                <a:effectLst/>
                <a:latin typeface="Söhne"/>
              </a:rPr>
              <a:t>(): Specifies the output component of the interface, which is a textbox where the translated text will be displayed.</a:t>
            </a:r>
          </a:p>
          <a:p>
            <a:pPr marL="742950" lvl="1" indent="-285750" algn="l">
              <a:buFont typeface="+mj-lt"/>
              <a:buAutoNum type="arabicPeriod"/>
            </a:pPr>
            <a:r>
              <a:rPr lang="en-US" b="0" i="0" dirty="0">
                <a:effectLst/>
                <a:latin typeface="Söhne"/>
              </a:rPr>
              <a:t>live=True: Enables live updates, meaning the translation occurs as the user interacts with the input components.</a:t>
            </a:r>
          </a:p>
          <a:p>
            <a:pPr marL="742950" lvl="1" indent="-285750" algn="l">
              <a:buFont typeface="+mj-lt"/>
              <a:buAutoNum type="arabicPeriod"/>
            </a:pPr>
            <a:r>
              <a:rPr lang="en-US" b="0" i="0" dirty="0">
                <a:effectLst/>
                <a:latin typeface="Söhne"/>
              </a:rPr>
              <a:t>title and description: Set the title and description for the interface.</a:t>
            </a:r>
          </a:p>
          <a:p>
            <a:pPr algn="l">
              <a:buFont typeface="+mj-lt"/>
              <a:buAutoNum type="arabicPeriod"/>
            </a:pPr>
            <a:r>
              <a:rPr lang="en-US" b="1" i="0" dirty="0" err="1">
                <a:effectLst/>
                <a:latin typeface="Söhne"/>
              </a:rPr>
              <a:t>interface.launch</a:t>
            </a:r>
            <a:r>
              <a:rPr lang="en-US" b="1" i="0" dirty="0">
                <a:effectLst/>
                <a:latin typeface="Söhne"/>
              </a:rPr>
              <a:t>()</a:t>
            </a:r>
            <a:r>
              <a:rPr lang="en-US" b="0" i="0" dirty="0">
                <a:effectLst/>
                <a:latin typeface="Söhne"/>
              </a:rPr>
              <a:t>: This launches the </a:t>
            </a:r>
            <a:r>
              <a:rPr lang="en-US" b="0" i="0" dirty="0" err="1">
                <a:effectLst/>
                <a:latin typeface="Söhne"/>
              </a:rPr>
              <a:t>Gradio</a:t>
            </a:r>
            <a:r>
              <a:rPr lang="en-US" b="0" i="0" dirty="0">
                <a:effectLst/>
                <a:latin typeface="Söhne"/>
              </a:rPr>
              <a:t> interface, making it accessible for users to input text and</a:t>
            </a:r>
          </a:p>
        </p:txBody>
      </p:sp>
    </p:spTree>
    <p:extLst>
      <p:ext uri="{BB962C8B-B14F-4D97-AF65-F5344CB8AC3E}">
        <p14:creationId xmlns:p14="http://schemas.microsoft.com/office/powerpoint/2010/main" val="224914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6176824-7946-6969-3841-DD5C101DF4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23" name="Rectangle 22">
              <a:extLst>
                <a:ext uri="{FF2B5EF4-FFF2-40B4-BE49-F238E27FC236}">
                  <a16:creationId xmlns:a16="http://schemas.microsoft.com/office/drawing/2014/main" id="{C5675077-BFF1-36B0-EA6D-B4599DBA7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37796C-75D6-BAA5-036C-0E9E7F85B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BFBD50A-DBB5-04FA-45B9-183C84E4C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659E1E-0E9F-DC4F-40A9-CFA17EDF7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8217318" y="7059"/>
              <a:ext cx="3974283" cy="6872683"/>
            </a:xfrm>
            <a:prstGeom prst="rect">
              <a:avLst/>
            </a:prstGeom>
            <a:gradFill flip="none" rotWithShape="1">
              <a:gsLst>
                <a:gs pos="0">
                  <a:schemeClr val="accent2">
                    <a:alpha val="64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10" name="Picture 9">
            <a:extLst>
              <a:ext uri="{FF2B5EF4-FFF2-40B4-BE49-F238E27FC236}">
                <a16:creationId xmlns:a16="http://schemas.microsoft.com/office/drawing/2014/main" id="{52BC4457-E2F3-9B5A-0019-30DF611601A0}"/>
              </a:ext>
            </a:extLst>
          </p:cNvPr>
          <p:cNvPicPr>
            <a:picLocks noChangeAspect="1"/>
          </p:cNvPicPr>
          <p:nvPr/>
        </p:nvPicPr>
        <p:blipFill rotWithShape="1">
          <a:blip r:embed="rId2"/>
          <a:srcRect r="3953" b="1"/>
          <a:stretch/>
        </p:blipFill>
        <p:spPr>
          <a:xfrm>
            <a:off x="122716" y="115738"/>
            <a:ext cx="11938653" cy="6618898"/>
          </a:xfrm>
          <a:prstGeom prst="rect">
            <a:avLst/>
          </a:prstGeom>
        </p:spPr>
      </p:pic>
    </p:spTree>
    <p:extLst>
      <p:ext uri="{BB962C8B-B14F-4D97-AF65-F5344CB8AC3E}">
        <p14:creationId xmlns:p14="http://schemas.microsoft.com/office/powerpoint/2010/main" val="343474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34" name="Rectangle 33">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9" name="Picture 8">
            <a:extLst>
              <a:ext uri="{FF2B5EF4-FFF2-40B4-BE49-F238E27FC236}">
                <a16:creationId xmlns:a16="http://schemas.microsoft.com/office/drawing/2014/main" id="{75347E70-D920-3E4C-E698-3E22EAB62ECD}"/>
              </a:ext>
            </a:extLst>
          </p:cNvPr>
          <p:cNvPicPr>
            <a:picLocks noChangeAspect="1"/>
          </p:cNvPicPr>
          <p:nvPr/>
        </p:nvPicPr>
        <p:blipFill>
          <a:blip r:embed="rId2"/>
          <a:stretch>
            <a:fillRect/>
          </a:stretch>
        </p:blipFill>
        <p:spPr>
          <a:xfrm>
            <a:off x="113732" y="580679"/>
            <a:ext cx="11853260" cy="5696641"/>
          </a:xfrm>
          <a:prstGeom prst="rect">
            <a:avLst/>
          </a:prstGeom>
        </p:spPr>
      </p:pic>
    </p:spTree>
    <p:extLst>
      <p:ext uri="{BB962C8B-B14F-4D97-AF65-F5344CB8AC3E}">
        <p14:creationId xmlns:p14="http://schemas.microsoft.com/office/powerpoint/2010/main" val="94876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28" name="Rectangle 27">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7" name="Picture 6">
            <a:extLst>
              <a:ext uri="{FF2B5EF4-FFF2-40B4-BE49-F238E27FC236}">
                <a16:creationId xmlns:a16="http://schemas.microsoft.com/office/drawing/2014/main" id="{EB5C982A-8516-B6F9-96D6-73B61167A1E5}"/>
              </a:ext>
            </a:extLst>
          </p:cNvPr>
          <p:cNvPicPr>
            <a:picLocks noChangeAspect="1"/>
          </p:cNvPicPr>
          <p:nvPr/>
        </p:nvPicPr>
        <p:blipFill>
          <a:blip r:embed="rId2"/>
          <a:stretch>
            <a:fillRect/>
          </a:stretch>
        </p:blipFill>
        <p:spPr>
          <a:xfrm>
            <a:off x="110209" y="552247"/>
            <a:ext cx="11971582" cy="5753506"/>
          </a:xfrm>
          <a:prstGeom prst="rect">
            <a:avLst/>
          </a:prstGeom>
        </p:spPr>
      </p:pic>
    </p:spTree>
    <p:extLst>
      <p:ext uri="{BB962C8B-B14F-4D97-AF65-F5344CB8AC3E}">
        <p14:creationId xmlns:p14="http://schemas.microsoft.com/office/powerpoint/2010/main" val="379262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7" name="Picture 6">
            <a:extLst>
              <a:ext uri="{FF2B5EF4-FFF2-40B4-BE49-F238E27FC236}">
                <a16:creationId xmlns:a16="http://schemas.microsoft.com/office/drawing/2014/main" id="{FD2549CF-0BB3-FD94-B622-5C1EFB8E781F}"/>
              </a:ext>
            </a:extLst>
          </p:cNvPr>
          <p:cNvPicPr>
            <a:picLocks noChangeAspect="1"/>
          </p:cNvPicPr>
          <p:nvPr/>
        </p:nvPicPr>
        <p:blipFill>
          <a:blip r:embed="rId2"/>
          <a:stretch>
            <a:fillRect/>
          </a:stretch>
        </p:blipFill>
        <p:spPr>
          <a:xfrm>
            <a:off x="100013" y="568713"/>
            <a:ext cx="11947514" cy="5741939"/>
          </a:xfrm>
          <a:prstGeom prst="rect">
            <a:avLst/>
          </a:prstGeom>
        </p:spPr>
      </p:pic>
    </p:spTree>
    <p:extLst>
      <p:ext uri="{BB962C8B-B14F-4D97-AF65-F5344CB8AC3E}">
        <p14:creationId xmlns:p14="http://schemas.microsoft.com/office/powerpoint/2010/main" val="407575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E679-F1A3-5203-34FC-2A1E92B6C8BE}"/>
              </a:ext>
            </a:extLst>
          </p:cNvPr>
          <p:cNvSpPr>
            <a:spLocks noGrp="1"/>
          </p:cNvSpPr>
          <p:nvPr>
            <p:ph type="title"/>
          </p:nvPr>
        </p:nvSpPr>
        <p:spPr>
          <a:xfrm>
            <a:off x="4748212" y="128587"/>
            <a:ext cx="2695575" cy="1325563"/>
          </a:xfrm>
        </p:spPr>
        <p:txBody>
          <a:bodyPr/>
          <a:lstStyle/>
          <a:p>
            <a:r>
              <a:rPr lang="en-US" dirty="0"/>
              <a:t>SUMMARY</a:t>
            </a:r>
          </a:p>
        </p:txBody>
      </p:sp>
      <p:graphicFrame>
        <p:nvGraphicFramePr>
          <p:cNvPr id="3076" name="Content Placeholder 2">
            <a:extLst>
              <a:ext uri="{FF2B5EF4-FFF2-40B4-BE49-F238E27FC236}">
                <a16:creationId xmlns:a16="http://schemas.microsoft.com/office/drawing/2014/main" id="{F5F7ED61-DC51-7CF2-2C4F-52B629B0BC5C}"/>
              </a:ext>
            </a:extLst>
          </p:cNvPr>
          <p:cNvGraphicFramePr>
            <a:graphicFrameLocks noGrp="1"/>
          </p:cNvGraphicFramePr>
          <p:nvPr>
            <p:ph idx="1"/>
            <p:extLst>
              <p:ext uri="{D42A27DB-BD31-4B8C-83A1-F6EECF244321}">
                <p14:modId xmlns:p14="http://schemas.microsoft.com/office/powerpoint/2010/main" val="1767639213"/>
              </p:ext>
            </p:extLst>
          </p:nvPr>
        </p:nvGraphicFramePr>
        <p:xfrm>
          <a:off x="0" y="1128714"/>
          <a:ext cx="12191999" cy="560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46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9EB0-481B-E7F3-F3A9-FB85A8DF3880}"/>
              </a:ext>
            </a:extLst>
          </p:cNvPr>
          <p:cNvSpPr>
            <a:spLocks noGrp="1"/>
          </p:cNvSpPr>
          <p:nvPr>
            <p:ph type="title"/>
          </p:nvPr>
        </p:nvSpPr>
        <p:spPr>
          <a:xfrm>
            <a:off x="8079978" y="741391"/>
            <a:ext cx="3369234" cy="1616203"/>
          </a:xfrm>
        </p:spPr>
        <p:txBody>
          <a:bodyPr anchor="b">
            <a:normAutofit/>
          </a:bodyPr>
          <a:lstStyle/>
          <a:p>
            <a:r>
              <a:rPr lang="en-US" sz="3200" dirty="0"/>
              <a:t>Now, let’s have some fun!</a:t>
            </a:r>
          </a:p>
        </p:txBody>
      </p:sp>
      <p:pic>
        <p:nvPicPr>
          <p:cNvPr id="1026" name="Picture 2" descr="Fun facts | TeachingEnglish | British Council">
            <a:extLst>
              <a:ext uri="{FF2B5EF4-FFF2-40B4-BE49-F238E27FC236}">
                <a16:creationId xmlns:a16="http://schemas.microsoft.com/office/drawing/2014/main" id="{92B0DD11-4424-3542-D646-4B68A175F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10" r="19659" b="-1"/>
          <a:stretch/>
        </p:blipFill>
        <p:spPr bwMode="auto">
          <a:xfrm>
            <a:off x="20" y="10"/>
            <a:ext cx="7390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35" name="Rectangle 103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477ABD8F-34BF-4464-9056-1014DB071040}"/>
              </a:ext>
            </a:extLst>
          </p:cNvPr>
          <p:cNvSpPr>
            <a:spLocks noGrp="1"/>
          </p:cNvSpPr>
          <p:nvPr>
            <p:ph idx="1"/>
          </p:nvPr>
        </p:nvSpPr>
        <p:spPr>
          <a:xfrm>
            <a:off x="8079978" y="2904951"/>
            <a:ext cx="3369234" cy="3447832"/>
          </a:xfrm>
        </p:spPr>
        <p:txBody>
          <a:bodyPr anchor="t">
            <a:normAutofit lnSpcReduction="10000"/>
          </a:bodyPr>
          <a:lstStyle/>
          <a:p>
            <a:r>
              <a:rPr lang="en-US" sz="2000" dirty="0"/>
              <a:t>We will share the link on the zoom chat and you guys can play with the application.</a:t>
            </a:r>
          </a:p>
          <a:p>
            <a:endParaRPr lang="en-US" sz="2000" dirty="0"/>
          </a:p>
          <a:p>
            <a:endParaRPr lang="en-US" sz="2000" dirty="0"/>
          </a:p>
          <a:p>
            <a:r>
              <a:rPr lang="en-US" sz="2000" dirty="0"/>
              <a:t>In the case that you guys encounter some errors (like a word that is not defined) just rewrite the sentence and it will fix it in most cases!</a:t>
            </a:r>
          </a:p>
          <a:p>
            <a:endParaRPr lang="en-US" sz="2000" dirty="0"/>
          </a:p>
          <a:p>
            <a:endParaRPr lang="en-US" sz="2000" dirty="0"/>
          </a:p>
        </p:txBody>
      </p:sp>
    </p:spTree>
    <p:extLst>
      <p:ext uri="{BB962C8B-B14F-4D97-AF65-F5344CB8AC3E}">
        <p14:creationId xmlns:p14="http://schemas.microsoft.com/office/powerpoint/2010/main" val="377836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85C29-EFE0-D28C-5D85-ECC94E47230A}"/>
              </a:ext>
            </a:extLst>
          </p:cNvPr>
          <p:cNvSpPr>
            <a:spLocks noGrp="1"/>
          </p:cNvSpPr>
          <p:nvPr>
            <p:ph type="title"/>
          </p:nvPr>
        </p:nvSpPr>
        <p:spPr>
          <a:xfrm>
            <a:off x="1954719" y="182880"/>
            <a:ext cx="2761487" cy="1026382"/>
          </a:xfrm>
        </p:spPr>
        <p:txBody>
          <a:bodyPr>
            <a:normAutofit/>
          </a:bodyPr>
          <a:lstStyle/>
          <a:p>
            <a:r>
              <a:rPr lang="en-US" dirty="0"/>
              <a:t>References </a:t>
            </a:r>
          </a:p>
        </p:txBody>
      </p:sp>
      <p:sp>
        <p:nvSpPr>
          <p:cNvPr id="3" name="Content Placeholder 2">
            <a:extLst>
              <a:ext uri="{FF2B5EF4-FFF2-40B4-BE49-F238E27FC236}">
                <a16:creationId xmlns:a16="http://schemas.microsoft.com/office/drawing/2014/main" id="{549FD6DB-C561-B245-BA4B-CCAAACC6EC7E}"/>
              </a:ext>
            </a:extLst>
          </p:cNvPr>
          <p:cNvSpPr>
            <a:spLocks noGrp="1"/>
          </p:cNvSpPr>
          <p:nvPr>
            <p:ph idx="1"/>
          </p:nvPr>
        </p:nvSpPr>
        <p:spPr>
          <a:xfrm>
            <a:off x="835151" y="1142817"/>
            <a:ext cx="5000621" cy="4469399"/>
          </a:xfrm>
        </p:spPr>
        <p:txBody>
          <a:bodyPr>
            <a:noAutofit/>
          </a:bodyPr>
          <a:lstStyle/>
          <a:p>
            <a:pPr marL="457200" indent="-457200" algn="l"/>
            <a:r>
              <a:rPr lang="en-US" sz="1200" b="0" i="1" dirty="0">
                <a:solidFill>
                  <a:srgbClr val="000000"/>
                </a:solidFill>
                <a:effectLst/>
                <a:latin typeface="Arial" panose="020B0604020202020204" pitchFamily="34" charset="0"/>
                <a:cs typeface="Arial" panose="020B0604020202020204" pitchFamily="34" charset="0"/>
              </a:rPr>
              <a:t>Build a Simple Language Translation App using Python for Beginners</a:t>
            </a:r>
            <a:r>
              <a:rPr lang="en-US" sz="1200" b="0" i="0" dirty="0">
                <a:solidFill>
                  <a:srgbClr val="000000"/>
                </a:solidFill>
                <a:effectLst/>
                <a:latin typeface="Arial" panose="020B0604020202020204" pitchFamily="34" charset="0"/>
                <a:cs typeface="Arial" panose="020B0604020202020204" pitchFamily="34" charset="0"/>
              </a:rPr>
              <a:t>. (n.d.). </a:t>
            </a:r>
            <a:r>
              <a:rPr lang="en-US" sz="1200" b="0" i="0" dirty="0" err="1">
                <a:solidFill>
                  <a:srgbClr val="000000"/>
                </a:solidFill>
                <a:effectLst/>
                <a:latin typeface="Arial" panose="020B0604020202020204" pitchFamily="34" charset="0"/>
                <a:cs typeface="Arial" panose="020B0604020202020204" pitchFamily="34" charset="0"/>
              </a:rPr>
              <a:t>Www.youtube.com</a:t>
            </a:r>
            <a:r>
              <a:rPr lang="en-US" sz="1200" b="0" i="0" dirty="0">
                <a:solidFill>
                  <a:srgbClr val="000000"/>
                </a:solidFill>
                <a:effectLst/>
                <a:latin typeface="Arial" panose="020B0604020202020204" pitchFamily="34" charset="0"/>
                <a:cs typeface="Arial" panose="020B0604020202020204" pitchFamily="34" charset="0"/>
              </a:rPr>
              <a:t>. Retrieved December 4, 2023, from https://</a:t>
            </a:r>
            <a:r>
              <a:rPr lang="en-US" sz="1200" b="0" i="0" dirty="0" err="1">
                <a:solidFill>
                  <a:srgbClr val="000000"/>
                </a:solidFill>
                <a:effectLst/>
                <a:latin typeface="Arial" panose="020B0604020202020204" pitchFamily="34" charset="0"/>
                <a:cs typeface="Arial" panose="020B0604020202020204" pitchFamily="34" charset="0"/>
              </a:rPr>
              <a:t>youtu.be</a:t>
            </a:r>
            <a:r>
              <a:rPr lang="en-US" sz="1200" b="0" i="0" dirty="0">
                <a:solidFill>
                  <a:srgbClr val="000000"/>
                </a:solidFill>
                <a:effectLst/>
                <a:latin typeface="Arial" panose="020B0604020202020204" pitchFamily="34" charset="0"/>
                <a:cs typeface="Arial" panose="020B0604020202020204" pitchFamily="34" charset="0"/>
              </a:rPr>
              <a:t>/feA-H6blwr4?si=</a:t>
            </a:r>
            <a:r>
              <a:rPr lang="en-US" sz="1200" b="0" i="0" dirty="0" err="1">
                <a:solidFill>
                  <a:srgbClr val="000000"/>
                </a:solidFill>
                <a:effectLst/>
                <a:latin typeface="Arial" panose="020B0604020202020204" pitchFamily="34" charset="0"/>
                <a:cs typeface="Arial" panose="020B0604020202020204" pitchFamily="34" charset="0"/>
              </a:rPr>
              <a:t>abijEtEfIcL-VYwb</a:t>
            </a:r>
            <a:endParaRPr lang="en-US" sz="1200" b="0" i="0" dirty="0">
              <a:solidFill>
                <a:srgbClr val="000000"/>
              </a:solidFill>
              <a:effectLst/>
              <a:latin typeface="Arial" panose="020B0604020202020204" pitchFamily="34" charset="0"/>
              <a:cs typeface="Arial" panose="020B0604020202020204" pitchFamily="34" charset="0"/>
            </a:endParaRPr>
          </a:p>
          <a:p>
            <a:pPr marL="457200" indent="-457200"/>
            <a:r>
              <a:rPr lang="en-US" sz="1200" b="0" i="0" dirty="0">
                <a:effectLst/>
                <a:latin typeface="Arial" panose="020B0604020202020204" pitchFamily="34" charset="0"/>
                <a:cs typeface="Arial" panose="020B0604020202020204" pitchFamily="34" charset="0"/>
              </a:rPr>
              <a:t>Foote, K. D. (2019, May 22). </a:t>
            </a:r>
            <a:r>
              <a:rPr lang="en-US" sz="1200" b="0" i="1" dirty="0">
                <a:effectLst/>
                <a:latin typeface="Arial" panose="020B0604020202020204" pitchFamily="34" charset="0"/>
                <a:cs typeface="Arial" panose="020B0604020202020204" pitchFamily="34" charset="0"/>
              </a:rPr>
              <a:t>A Brief History of Natural     Language Processing (NLP)</a:t>
            </a:r>
            <a:r>
              <a:rPr lang="en-US" sz="1200" b="0" i="0" dirty="0">
                <a:effectLst/>
                <a:latin typeface="Arial" panose="020B0604020202020204" pitchFamily="34" charset="0"/>
                <a:cs typeface="Arial" panose="020B0604020202020204" pitchFamily="34" charset="0"/>
              </a:rPr>
              <a:t>. DATAVERSITY. https://</a:t>
            </a:r>
            <a:r>
              <a:rPr lang="en-US" sz="1200" b="0" i="0" dirty="0" err="1">
                <a:effectLst/>
                <a:latin typeface="Arial" panose="020B0604020202020204" pitchFamily="34" charset="0"/>
                <a:cs typeface="Arial" panose="020B0604020202020204" pitchFamily="34" charset="0"/>
              </a:rPr>
              <a:t>www.dataversity.net</a:t>
            </a:r>
            <a:r>
              <a:rPr lang="en-US" sz="1200" b="0" i="0" dirty="0">
                <a:effectLst/>
                <a:latin typeface="Arial" panose="020B0604020202020204" pitchFamily="34" charset="0"/>
                <a:cs typeface="Arial" panose="020B0604020202020204" pitchFamily="34" charset="0"/>
              </a:rPr>
              <a:t>/a-brief-history-of-natural-language-processing-</a:t>
            </a:r>
            <a:r>
              <a:rPr lang="en-US" sz="1200" b="0" i="0" dirty="0" err="1">
                <a:effectLst/>
                <a:latin typeface="Arial" panose="020B0604020202020204" pitchFamily="34" charset="0"/>
                <a:cs typeface="Arial" panose="020B0604020202020204" pitchFamily="34" charset="0"/>
              </a:rPr>
              <a:t>nlp</a:t>
            </a:r>
            <a:r>
              <a:rPr lang="en-US" sz="1200" b="0" i="0" dirty="0">
                <a:effectLst/>
                <a:latin typeface="Arial" panose="020B0604020202020204" pitchFamily="34" charset="0"/>
                <a:cs typeface="Arial" panose="020B0604020202020204" pitchFamily="34" charset="0"/>
              </a:rPr>
              <a:t>/</a:t>
            </a:r>
          </a:p>
          <a:p>
            <a:pPr marL="457200" indent="-457200"/>
            <a:r>
              <a:rPr lang="en-US" sz="1200" b="0" i="0" dirty="0">
                <a:effectLst/>
                <a:latin typeface="Arial" panose="020B0604020202020204" pitchFamily="34" charset="0"/>
                <a:cs typeface="Arial" panose="020B0604020202020204" pitchFamily="34" charset="0"/>
              </a:rPr>
              <a:t>‌</a:t>
            </a:r>
            <a:r>
              <a:rPr lang="en-US" sz="1200" b="0" i="1" dirty="0">
                <a:effectLst/>
                <a:latin typeface="Arial" panose="020B0604020202020204" pitchFamily="34" charset="0"/>
                <a:cs typeface="Arial" panose="020B0604020202020204" pitchFamily="34" charset="0"/>
              </a:rPr>
              <a:t>Google </a:t>
            </a:r>
            <a:r>
              <a:rPr lang="en-US" sz="1200" b="0" i="1" dirty="0" err="1">
                <a:effectLst/>
                <a:latin typeface="Arial" panose="020B0604020202020204" pitchFamily="34" charset="0"/>
                <a:cs typeface="Arial" panose="020B0604020202020204" pitchFamily="34" charset="0"/>
              </a:rPr>
              <a:t>Colaboratory</a:t>
            </a:r>
            <a:r>
              <a:rPr lang="en-US" sz="1200" b="0" i="0" dirty="0">
                <a:effectLst/>
                <a:latin typeface="Arial" panose="020B0604020202020204" pitchFamily="34" charset="0"/>
                <a:cs typeface="Arial" panose="020B0604020202020204" pitchFamily="34" charset="0"/>
              </a:rPr>
              <a:t>. (n.d.). </a:t>
            </a:r>
            <a:r>
              <a:rPr lang="en-US" sz="1200" b="0" i="0" dirty="0" err="1">
                <a:effectLst/>
                <a:latin typeface="Arial" panose="020B0604020202020204" pitchFamily="34" charset="0"/>
                <a:cs typeface="Arial" panose="020B0604020202020204" pitchFamily="34" charset="0"/>
              </a:rPr>
              <a:t>Colab.research.google.com</a:t>
            </a:r>
            <a:r>
              <a:rPr lang="en-US" sz="1200" b="0" i="0" dirty="0">
                <a:effectLst/>
                <a:latin typeface="Arial" panose="020B0604020202020204" pitchFamily="34" charset="0"/>
                <a:cs typeface="Arial" panose="020B0604020202020204" pitchFamily="34" charset="0"/>
              </a:rPr>
              <a:t>. </a:t>
            </a:r>
            <a:r>
              <a:rPr lang="en-US" sz="1200" b="0" i="0"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https://colab.research.google.com/?utm_source=scs-index</a:t>
            </a:r>
            <a:endParaRPr lang="en-US" sz="1200" b="0" i="0" dirty="0">
              <a:effectLst/>
              <a:latin typeface="Arial" panose="020B0604020202020204" pitchFamily="34" charset="0"/>
              <a:cs typeface="Arial" panose="020B0604020202020204" pitchFamily="34" charset="0"/>
            </a:endParaRPr>
          </a:p>
          <a:p>
            <a:pPr marL="457200" indent="-457200"/>
            <a:r>
              <a:rPr lang="en-US" sz="1200" b="0" i="0" dirty="0">
                <a:effectLst/>
                <a:latin typeface="Arial" panose="020B0604020202020204" pitchFamily="34" charset="0"/>
                <a:cs typeface="Arial" panose="020B0604020202020204" pitchFamily="34" charset="0"/>
              </a:rPr>
              <a:t>IBM. (2023). </a:t>
            </a:r>
            <a:r>
              <a:rPr lang="en-US" sz="1200" b="0" i="1" dirty="0">
                <a:effectLst/>
                <a:latin typeface="Arial" panose="020B0604020202020204" pitchFamily="34" charset="0"/>
                <a:cs typeface="Arial" panose="020B0604020202020204" pitchFamily="34" charset="0"/>
              </a:rPr>
              <a:t>What is Natural Language Processing? | IBM</a:t>
            </a:r>
            <a:r>
              <a:rPr lang="en-US" sz="1200" b="0" i="0" dirty="0">
                <a:effectLst/>
                <a:latin typeface="Arial" panose="020B0604020202020204" pitchFamily="34" charset="0"/>
                <a:cs typeface="Arial" panose="020B0604020202020204" pitchFamily="34" charset="0"/>
              </a:rPr>
              <a:t>. IBM. https://</a:t>
            </a:r>
            <a:r>
              <a:rPr lang="en-US" sz="1200" b="0" i="0" dirty="0" err="1">
                <a:effectLst/>
                <a:latin typeface="Arial" panose="020B0604020202020204" pitchFamily="34" charset="0"/>
                <a:cs typeface="Arial" panose="020B0604020202020204" pitchFamily="34" charset="0"/>
              </a:rPr>
              <a:t>www.ibm.com</a:t>
            </a:r>
            <a:r>
              <a:rPr lang="en-US" sz="1200" b="0" i="0" dirty="0">
                <a:effectLst/>
                <a:latin typeface="Arial" panose="020B0604020202020204" pitchFamily="34" charset="0"/>
                <a:cs typeface="Arial" panose="020B0604020202020204" pitchFamily="34" charset="0"/>
              </a:rPr>
              <a:t>/topics/natural-language-processing</a:t>
            </a:r>
          </a:p>
          <a:p>
            <a:pPr marL="457200" indent="-457200"/>
            <a:r>
              <a:rPr lang="en-US" sz="1200" b="0" i="0" dirty="0">
                <a:effectLst/>
                <a:latin typeface="Arial" panose="020B0604020202020204" pitchFamily="34" charset="0"/>
                <a:cs typeface="Arial" panose="020B0604020202020204" pitchFamily="34" charset="0"/>
              </a:rPr>
              <a:t>Kudo, T. (n.d.). </a:t>
            </a:r>
            <a:r>
              <a:rPr lang="en-US" sz="1200" b="0" i="1" dirty="0" err="1">
                <a:effectLst/>
                <a:latin typeface="Arial" panose="020B0604020202020204" pitchFamily="34" charset="0"/>
                <a:cs typeface="Arial" panose="020B0604020202020204" pitchFamily="34" charset="0"/>
              </a:rPr>
              <a:t>sentencepiece</a:t>
            </a:r>
            <a:r>
              <a:rPr lang="en-US" sz="1200" b="0" i="1" dirty="0">
                <a:effectLst/>
                <a:latin typeface="Arial" panose="020B0604020202020204" pitchFamily="34" charset="0"/>
                <a:cs typeface="Arial" panose="020B0604020202020204" pitchFamily="34" charset="0"/>
              </a:rPr>
              <a:t>: </a:t>
            </a:r>
            <a:r>
              <a:rPr lang="en-US" sz="1200" b="0" i="1" dirty="0" err="1">
                <a:effectLst/>
                <a:latin typeface="Arial" panose="020B0604020202020204" pitchFamily="34" charset="0"/>
                <a:cs typeface="Arial" panose="020B0604020202020204" pitchFamily="34" charset="0"/>
              </a:rPr>
              <a:t>SentencePiece</a:t>
            </a:r>
            <a:r>
              <a:rPr lang="en-US" sz="1200" b="0" i="1" dirty="0">
                <a:effectLst/>
                <a:latin typeface="Arial" panose="020B0604020202020204" pitchFamily="34" charset="0"/>
                <a:cs typeface="Arial" panose="020B0604020202020204" pitchFamily="34" charset="0"/>
              </a:rPr>
              <a:t> python wrapper</a:t>
            </a:r>
            <a:r>
              <a:rPr lang="en-US" sz="1200" b="0" i="0" dirty="0">
                <a:effectLst/>
                <a:latin typeface="Arial" panose="020B0604020202020204" pitchFamily="34" charset="0"/>
                <a:cs typeface="Arial" panose="020B0604020202020204" pitchFamily="34" charset="0"/>
              </a:rPr>
              <a:t>. </a:t>
            </a:r>
            <a:r>
              <a:rPr lang="en-US" sz="1200" b="0" i="0" dirty="0" err="1">
                <a:effectLst/>
                <a:latin typeface="Arial" panose="020B0604020202020204" pitchFamily="34" charset="0"/>
                <a:cs typeface="Arial" panose="020B0604020202020204" pitchFamily="34" charset="0"/>
              </a:rPr>
              <a:t>PyPI</a:t>
            </a:r>
            <a:r>
              <a:rPr lang="en-US" sz="1200" b="0" i="0" dirty="0">
                <a:effectLst/>
                <a:latin typeface="Arial" panose="020B0604020202020204" pitchFamily="34" charset="0"/>
                <a:cs typeface="Arial" panose="020B0604020202020204" pitchFamily="34" charset="0"/>
              </a:rPr>
              <a:t>. https://</a:t>
            </a:r>
            <a:r>
              <a:rPr lang="en-US" sz="1200" b="0" i="0" dirty="0" err="1">
                <a:effectLst/>
                <a:latin typeface="Arial" panose="020B0604020202020204" pitchFamily="34" charset="0"/>
                <a:cs typeface="Arial" panose="020B0604020202020204" pitchFamily="34" charset="0"/>
              </a:rPr>
              <a:t>pypi.org</a:t>
            </a:r>
            <a:r>
              <a:rPr lang="en-US" sz="1200" b="0" i="0" dirty="0">
                <a:effectLst/>
                <a:latin typeface="Arial" panose="020B0604020202020204" pitchFamily="34" charset="0"/>
                <a:cs typeface="Arial" panose="020B0604020202020204" pitchFamily="34" charset="0"/>
              </a:rPr>
              <a:t>/project/</a:t>
            </a:r>
            <a:r>
              <a:rPr lang="en-US" sz="1200" b="0" i="0" dirty="0" err="1">
                <a:effectLst/>
                <a:latin typeface="Arial" panose="020B0604020202020204" pitchFamily="34" charset="0"/>
                <a:cs typeface="Arial" panose="020B0604020202020204" pitchFamily="34" charset="0"/>
              </a:rPr>
              <a:t>sentencepiece</a:t>
            </a:r>
            <a:r>
              <a:rPr lang="en-US" sz="1200" b="0" i="0" dirty="0">
                <a:effectLst/>
                <a:latin typeface="Arial" panose="020B0604020202020204" pitchFamily="34" charset="0"/>
                <a:cs typeface="Arial" panose="020B0604020202020204" pitchFamily="34" charset="0"/>
              </a:rPr>
              <a:t>/</a:t>
            </a:r>
          </a:p>
          <a:p>
            <a:pPr marL="457200" indent="-457200"/>
            <a:r>
              <a:rPr lang="en-US" sz="1200" b="0" i="0" dirty="0">
                <a:effectLst/>
                <a:latin typeface="Arial" panose="020B0604020202020204" pitchFamily="34" charset="0"/>
                <a:cs typeface="Arial" panose="020B0604020202020204" pitchFamily="34" charset="0"/>
              </a:rPr>
              <a:t>Lim, S. N. (2021, June 8). </a:t>
            </a:r>
            <a:r>
              <a:rPr lang="en-US" sz="1200" b="0" i="1" dirty="0">
                <a:effectLst/>
                <a:latin typeface="Arial" panose="020B0604020202020204" pitchFamily="34" charset="0"/>
                <a:cs typeface="Arial" panose="020B0604020202020204" pitchFamily="34" charset="0"/>
              </a:rPr>
              <a:t>2021 Translation Industry Trends and Stats</a:t>
            </a:r>
            <a:r>
              <a:rPr lang="en-US" sz="1200" b="0" i="0" dirty="0">
                <a:effectLst/>
                <a:latin typeface="Arial" panose="020B0604020202020204" pitchFamily="34" charset="0"/>
                <a:cs typeface="Arial" panose="020B0604020202020204" pitchFamily="34" charset="0"/>
              </a:rPr>
              <a:t>. </a:t>
            </a:r>
            <a:r>
              <a:rPr lang="en-US" sz="1200" b="0" i="0" dirty="0" err="1">
                <a:effectLst/>
                <a:latin typeface="Arial" panose="020B0604020202020204" pitchFamily="34" charset="0"/>
                <a:cs typeface="Arial" panose="020B0604020202020204" pitchFamily="34" charset="0"/>
              </a:rPr>
              <a:t>Redokun</a:t>
            </a:r>
            <a:r>
              <a:rPr lang="en-US" sz="1200" b="0" i="0" dirty="0">
                <a:effectLst/>
                <a:latin typeface="Arial" panose="020B0604020202020204" pitchFamily="34" charset="0"/>
                <a:cs typeface="Arial" panose="020B0604020202020204" pitchFamily="34" charset="0"/>
              </a:rPr>
              <a:t>. https://</a:t>
            </a:r>
            <a:r>
              <a:rPr lang="en-US" sz="1200" b="0" i="0" dirty="0" err="1">
                <a:effectLst/>
                <a:latin typeface="Arial" panose="020B0604020202020204" pitchFamily="34" charset="0"/>
                <a:cs typeface="Arial" panose="020B0604020202020204" pitchFamily="34" charset="0"/>
              </a:rPr>
              <a:t>redokun.com</a:t>
            </a:r>
            <a:r>
              <a:rPr lang="en-US" sz="1200" b="0" i="0" dirty="0">
                <a:effectLst/>
                <a:latin typeface="Arial" panose="020B0604020202020204" pitchFamily="34" charset="0"/>
                <a:cs typeface="Arial" panose="020B0604020202020204" pitchFamily="34" charset="0"/>
              </a:rPr>
              <a:t>/blog/translation-statistics</a:t>
            </a:r>
          </a:p>
          <a:p>
            <a:pPr marL="457200" indent="-457200"/>
            <a:r>
              <a:rPr lang="en-US" sz="1200" b="0" i="0" dirty="0">
                <a:effectLst/>
                <a:latin typeface="Arial" panose="020B0604020202020204" pitchFamily="34" charset="0"/>
                <a:cs typeface="Arial" panose="020B0604020202020204" pitchFamily="34" charset="0"/>
              </a:rPr>
              <a:t>‌</a:t>
            </a:r>
            <a:r>
              <a:rPr lang="en-US" sz="1200" b="0" i="1" dirty="0">
                <a:effectLst/>
                <a:latin typeface="Arial" panose="020B0604020202020204" pitchFamily="34" charset="0"/>
                <a:cs typeface="Arial" panose="020B0604020202020204" pitchFamily="34" charset="0"/>
              </a:rPr>
              <a:t>Pipelines</a:t>
            </a:r>
            <a:r>
              <a:rPr lang="en-US" sz="1200" b="0" i="0" dirty="0">
                <a:effectLst/>
                <a:latin typeface="Arial" panose="020B0604020202020204" pitchFamily="34" charset="0"/>
                <a:cs typeface="Arial" panose="020B0604020202020204" pitchFamily="34" charset="0"/>
              </a:rPr>
              <a:t>. (n.d.). </a:t>
            </a:r>
            <a:r>
              <a:rPr lang="en-US" sz="1200" b="0" i="0" dirty="0" err="1">
                <a:effectLst/>
                <a:latin typeface="Arial" panose="020B0604020202020204" pitchFamily="34" charset="0"/>
                <a:cs typeface="Arial" panose="020B0604020202020204" pitchFamily="34" charset="0"/>
              </a:rPr>
              <a:t>Huggingface.co</a:t>
            </a:r>
            <a:r>
              <a:rPr lang="en-US" sz="1200" b="0" i="0" dirty="0">
                <a:effectLst/>
                <a:latin typeface="Arial" panose="020B0604020202020204" pitchFamily="34" charset="0"/>
                <a:cs typeface="Arial" panose="020B0604020202020204" pitchFamily="34" charset="0"/>
              </a:rPr>
              <a:t>. https://</a:t>
            </a:r>
            <a:r>
              <a:rPr lang="en-US" sz="1200" b="0" i="0" dirty="0" err="1">
                <a:effectLst/>
                <a:latin typeface="Arial" panose="020B0604020202020204" pitchFamily="34" charset="0"/>
                <a:cs typeface="Arial" panose="020B0604020202020204" pitchFamily="34" charset="0"/>
              </a:rPr>
              <a:t>huggingface.co</a:t>
            </a:r>
            <a:r>
              <a:rPr lang="en-US" sz="1200" b="0" i="0" dirty="0">
                <a:effectLst/>
                <a:latin typeface="Arial" panose="020B0604020202020204" pitchFamily="34" charset="0"/>
                <a:cs typeface="Arial" panose="020B0604020202020204" pitchFamily="34" charset="0"/>
              </a:rPr>
              <a:t>/docs/transformers/</a:t>
            </a:r>
            <a:r>
              <a:rPr lang="en-US" sz="1200" b="0" i="0" dirty="0" err="1">
                <a:effectLst/>
                <a:latin typeface="Arial" panose="020B0604020202020204" pitchFamily="34" charset="0"/>
                <a:cs typeface="Arial" panose="020B0604020202020204" pitchFamily="34" charset="0"/>
              </a:rPr>
              <a:t>main_classes</a:t>
            </a:r>
            <a:r>
              <a:rPr lang="en-US" sz="1200" b="0" i="0" dirty="0">
                <a:effectLst/>
                <a:latin typeface="Arial" panose="020B0604020202020204" pitchFamily="34" charset="0"/>
                <a:cs typeface="Arial" panose="020B0604020202020204" pitchFamily="34" charset="0"/>
              </a:rPr>
              <a:t>/pipelines</a:t>
            </a:r>
          </a:p>
          <a:p>
            <a:pPr marL="457200" indent="-457200"/>
            <a:r>
              <a:rPr lang="en-US" sz="1200" b="0" i="0" dirty="0">
                <a:effectLst/>
                <a:latin typeface="Arial" panose="020B0604020202020204" pitchFamily="34" charset="0"/>
                <a:cs typeface="Arial" panose="020B0604020202020204" pitchFamily="34" charset="0"/>
              </a:rPr>
              <a:t>‌Python. (2019, May 29). </a:t>
            </a:r>
            <a:r>
              <a:rPr lang="en-US" sz="1200" b="0" i="1" dirty="0">
                <a:effectLst/>
                <a:latin typeface="Arial" panose="020B0604020202020204" pitchFamily="34" charset="0"/>
                <a:cs typeface="Arial" panose="020B0604020202020204" pitchFamily="34" charset="0"/>
              </a:rPr>
              <a:t>Python</a:t>
            </a:r>
            <a:r>
              <a:rPr lang="en-US" sz="1200" b="0" i="0" dirty="0">
                <a:effectLst/>
                <a:latin typeface="Arial" panose="020B0604020202020204" pitchFamily="34" charset="0"/>
                <a:cs typeface="Arial" panose="020B0604020202020204" pitchFamily="34" charset="0"/>
              </a:rPr>
              <a:t>. </a:t>
            </a:r>
            <a:r>
              <a:rPr lang="en-US" sz="1200" b="0" i="0" dirty="0" err="1">
                <a:effectLst/>
                <a:latin typeface="Arial" panose="020B0604020202020204" pitchFamily="34" charset="0"/>
                <a:cs typeface="Arial" panose="020B0604020202020204" pitchFamily="34" charset="0"/>
              </a:rPr>
              <a:t>Python.org</a:t>
            </a:r>
            <a:r>
              <a:rPr lang="en-US" sz="1200" b="0" i="0" dirty="0">
                <a:effectLst/>
                <a:latin typeface="Arial" panose="020B0604020202020204" pitchFamily="34" charset="0"/>
                <a:cs typeface="Arial" panose="020B0604020202020204" pitchFamily="34" charset="0"/>
              </a:rPr>
              <a:t>; </a:t>
            </a:r>
            <a:r>
              <a:rPr lang="en-US" sz="1200" b="0" i="0" dirty="0" err="1">
                <a:effectLst/>
                <a:latin typeface="Arial" panose="020B0604020202020204" pitchFamily="34" charset="0"/>
                <a:cs typeface="Arial" panose="020B0604020202020204" pitchFamily="34" charset="0"/>
              </a:rPr>
              <a:t>Python.org</a:t>
            </a:r>
            <a:r>
              <a:rPr lang="en-US" sz="1200" b="0" i="0" dirty="0">
                <a:effectLst/>
                <a:latin typeface="Arial" panose="020B0604020202020204" pitchFamily="34" charset="0"/>
                <a:cs typeface="Arial" panose="020B0604020202020204" pitchFamily="34" charset="0"/>
              </a:rPr>
              <a:t>. https://</a:t>
            </a:r>
            <a:r>
              <a:rPr lang="en-US" sz="1200" b="0" i="0" dirty="0" err="1">
                <a:effectLst/>
                <a:latin typeface="Arial" panose="020B0604020202020204" pitchFamily="34" charset="0"/>
                <a:cs typeface="Arial" panose="020B0604020202020204" pitchFamily="34" charset="0"/>
              </a:rPr>
              <a:t>www.python.org</a:t>
            </a:r>
            <a:r>
              <a:rPr lang="en-US" sz="1200" b="0" i="0" dirty="0">
                <a:effectLst/>
                <a:latin typeface="Arial" panose="020B0604020202020204" pitchFamily="34" charset="0"/>
                <a:cs typeface="Arial" panose="020B0604020202020204" pitchFamily="34" charset="0"/>
              </a:rPr>
              <a:t>/</a:t>
            </a:r>
          </a:p>
          <a:p>
            <a:pPr marL="457200" indent="-457200"/>
            <a:r>
              <a:rPr lang="en-US" sz="1200" b="0" i="0" dirty="0">
                <a:effectLst/>
                <a:latin typeface="Arial" panose="020B0604020202020204" pitchFamily="34" charset="0"/>
                <a:cs typeface="Arial" panose="020B0604020202020204" pitchFamily="34" charset="0"/>
              </a:rPr>
              <a:t>‌</a:t>
            </a:r>
            <a:r>
              <a:rPr lang="en-US" sz="1200" b="0" i="0" dirty="0" err="1">
                <a:effectLst/>
                <a:latin typeface="Arial" panose="020B0604020202020204" pitchFamily="34" charset="0"/>
                <a:cs typeface="Arial" panose="020B0604020202020204" pitchFamily="34" charset="0"/>
              </a:rPr>
              <a:t>PyTorch</a:t>
            </a:r>
            <a:r>
              <a:rPr lang="en-US" sz="1200" b="0" i="0" dirty="0">
                <a:effectLst/>
                <a:latin typeface="Arial" panose="020B0604020202020204" pitchFamily="34" charset="0"/>
                <a:cs typeface="Arial" panose="020B0604020202020204" pitchFamily="34" charset="0"/>
              </a:rPr>
              <a:t>. (2023). </a:t>
            </a:r>
            <a:r>
              <a:rPr lang="en-US" sz="1200" b="0" i="1" dirty="0" err="1">
                <a:effectLst/>
                <a:latin typeface="Arial" panose="020B0604020202020204" pitchFamily="34" charset="0"/>
                <a:cs typeface="Arial" panose="020B0604020202020204" pitchFamily="34" charset="0"/>
              </a:rPr>
              <a:t>PyTorch</a:t>
            </a:r>
            <a:r>
              <a:rPr lang="en-US" sz="1200" b="0" i="0" dirty="0">
                <a:effectLst/>
                <a:latin typeface="Arial" panose="020B0604020202020204" pitchFamily="34" charset="0"/>
                <a:cs typeface="Arial" panose="020B0604020202020204" pitchFamily="34" charset="0"/>
              </a:rPr>
              <a:t>. </a:t>
            </a:r>
            <a:r>
              <a:rPr lang="en-US" sz="1200" b="0" i="0" dirty="0" err="1">
                <a:effectLst/>
                <a:latin typeface="Arial" panose="020B0604020202020204" pitchFamily="34" charset="0"/>
                <a:cs typeface="Arial" panose="020B0604020202020204" pitchFamily="34" charset="0"/>
              </a:rPr>
              <a:t>Pytorch.org</a:t>
            </a:r>
            <a:r>
              <a:rPr lang="en-US" sz="1200" b="0" i="0" dirty="0">
                <a:effectLst/>
                <a:latin typeface="Arial" panose="020B0604020202020204" pitchFamily="34" charset="0"/>
                <a:cs typeface="Arial" panose="020B0604020202020204" pitchFamily="34" charset="0"/>
              </a:rPr>
              <a:t>. https://</a:t>
            </a:r>
            <a:r>
              <a:rPr lang="en-US" sz="1200" b="0" i="0" dirty="0" err="1">
                <a:effectLst/>
                <a:latin typeface="Arial" panose="020B0604020202020204" pitchFamily="34" charset="0"/>
                <a:cs typeface="Arial" panose="020B0604020202020204" pitchFamily="34" charset="0"/>
              </a:rPr>
              <a:t>pytorch.org</a:t>
            </a:r>
            <a:r>
              <a:rPr lang="en-US" sz="1200" b="0" i="0" dirty="0">
                <a:effectLst/>
                <a:latin typeface="Arial" panose="020B0604020202020204" pitchFamily="34" charset="0"/>
                <a:cs typeface="Arial" panose="020B0604020202020204" pitchFamily="34" charset="0"/>
              </a:rPr>
              <a:t>/</a:t>
            </a:r>
          </a:p>
          <a:p>
            <a:pPr marL="457200" indent="-457200"/>
            <a:r>
              <a:rPr lang="en-US" sz="1200" b="0" i="0" dirty="0">
                <a:effectLst/>
                <a:latin typeface="Arial" panose="020B0604020202020204" pitchFamily="34" charset="0"/>
                <a:cs typeface="Arial" panose="020B0604020202020204" pitchFamily="34" charset="0"/>
              </a:rPr>
              <a:t>‌ </a:t>
            </a:r>
            <a:r>
              <a:rPr lang="en-US" sz="1200" i="1" dirty="0" err="1">
                <a:latin typeface="Arial" panose="020B0604020202020204" pitchFamily="34" charset="0"/>
                <a:cs typeface="Arial" panose="020B0604020202020204" pitchFamily="34" charset="0"/>
              </a:rPr>
              <a:t>S</a:t>
            </a:r>
            <a:r>
              <a:rPr lang="en-US" sz="1200" b="0" i="1" dirty="0" err="1">
                <a:effectLst/>
                <a:latin typeface="Arial" panose="020B0604020202020204" pitchFamily="34" charset="0"/>
                <a:cs typeface="Arial" panose="020B0604020202020204" pitchFamily="34" charset="0"/>
              </a:rPr>
              <a:t>acremoses</a:t>
            </a:r>
            <a:r>
              <a:rPr lang="en-US" sz="1200" b="0" i="1" dirty="0">
                <a:effectLst/>
                <a:latin typeface="Arial" panose="020B0604020202020204" pitchFamily="34" charset="0"/>
                <a:cs typeface="Arial" panose="020B0604020202020204" pitchFamily="34" charset="0"/>
              </a:rPr>
              <a:t>: </a:t>
            </a:r>
            <a:r>
              <a:rPr lang="en-US" sz="1200" b="0" i="1" dirty="0" err="1">
                <a:effectLst/>
                <a:latin typeface="Arial" panose="020B0604020202020204" pitchFamily="34" charset="0"/>
                <a:cs typeface="Arial" panose="020B0604020202020204" pitchFamily="34" charset="0"/>
              </a:rPr>
              <a:t>SacreMoses</a:t>
            </a:r>
            <a:r>
              <a:rPr lang="en-US" sz="1200" b="0" i="0" dirty="0">
                <a:effectLst/>
                <a:latin typeface="Arial" panose="020B0604020202020204" pitchFamily="34" charset="0"/>
                <a:cs typeface="Arial" panose="020B0604020202020204" pitchFamily="34" charset="0"/>
              </a:rPr>
              <a:t>. (n.d.). </a:t>
            </a:r>
            <a:r>
              <a:rPr lang="en-US" sz="1200" b="0" i="0" dirty="0" err="1">
                <a:effectLst/>
                <a:latin typeface="Arial" panose="020B0604020202020204" pitchFamily="34" charset="0"/>
                <a:cs typeface="Arial" panose="020B0604020202020204" pitchFamily="34" charset="0"/>
              </a:rPr>
              <a:t>PyPI</a:t>
            </a:r>
            <a:r>
              <a:rPr lang="en-US" sz="1200" b="0" i="0" dirty="0">
                <a:effectLst/>
                <a:latin typeface="Arial" panose="020B0604020202020204" pitchFamily="34" charset="0"/>
                <a:cs typeface="Arial" panose="020B0604020202020204" pitchFamily="34" charset="0"/>
              </a:rPr>
              <a:t>. Retrieved December 4,          2023, from </a:t>
            </a:r>
            <a:r>
              <a:rPr lang="en-US" sz="1200" b="0" i="0"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https://pypi.org/project/sacremoses/</a:t>
            </a:r>
            <a:endParaRPr lang="en-US" sz="1200" b="0" i="0" dirty="0">
              <a:effectLst/>
              <a:latin typeface="Arial" panose="020B0604020202020204" pitchFamily="34" charset="0"/>
              <a:cs typeface="Arial" panose="020B0604020202020204" pitchFamily="34" charset="0"/>
            </a:endParaRPr>
          </a:p>
          <a:p>
            <a:pPr marL="457200" indent="-457200"/>
            <a:r>
              <a:rPr lang="en-US" sz="1200" b="0" i="0" dirty="0">
                <a:effectLst/>
                <a:latin typeface="Arial" panose="020B0604020202020204" pitchFamily="34" charset="0"/>
                <a:cs typeface="Arial" panose="020B0604020202020204" pitchFamily="34" charset="0"/>
              </a:rPr>
              <a:t>Team, G. (n.d.). </a:t>
            </a:r>
            <a:r>
              <a:rPr lang="en-US" sz="1200" b="0" i="1" dirty="0" err="1">
                <a:effectLst/>
                <a:latin typeface="Arial" panose="020B0604020202020204" pitchFamily="34" charset="0"/>
                <a:cs typeface="Arial" panose="020B0604020202020204" pitchFamily="34" charset="0"/>
              </a:rPr>
              <a:t>Quickstart</a:t>
            </a:r>
            <a:r>
              <a:rPr lang="en-US" sz="1200" b="0" i="0" dirty="0">
                <a:effectLst/>
                <a:latin typeface="Arial" panose="020B0604020202020204" pitchFamily="34" charset="0"/>
                <a:cs typeface="Arial" panose="020B0604020202020204" pitchFamily="34" charset="0"/>
              </a:rPr>
              <a:t>. </a:t>
            </a:r>
            <a:r>
              <a:rPr lang="en-US" sz="1200" b="0" i="0" dirty="0" err="1">
                <a:effectLst/>
                <a:latin typeface="Arial" panose="020B0604020202020204" pitchFamily="34" charset="0"/>
                <a:cs typeface="Arial" panose="020B0604020202020204" pitchFamily="34" charset="0"/>
              </a:rPr>
              <a:t>Gradio.app</a:t>
            </a:r>
            <a:r>
              <a:rPr lang="en-US" sz="1200" b="0" i="0" dirty="0">
                <a:effectLst/>
                <a:latin typeface="Arial" panose="020B0604020202020204" pitchFamily="34" charset="0"/>
                <a:cs typeface="Arial" panose="020B0604020202020204" pitchFamily="34" charset="0"/>
              </a:rPr>
              <a:t>. https://</a:t>
            </a:r>
            <a:r>
              <a:rPr lang="en-US" sz="1200" b="0" i="0" dirty="0" err="1">
                <a:effectLst/>
                <a:latin typeface="Arial" panose="020B0604020202020204" pitchFamily="34" charset="0"/>
                <a:cs typeface="Arial" panose="020B0604020202020204" pitchFamily="34" charset="0"/>
              </a:rPr>
              <a:t>www.gradio.app</a:t>
            </a:r>
            <a:r>
              <a:rPr lang="en-US" sz="1200" b="0" i="0" dirty="0">
                <a:effectLst/>
                <a:latin typeface="Arial" panose="020B0604020202020204" pitchFamily="34" charset="0"/>
                <a:cs typeface="Arial" panose="020B0604020202020204" pitchFamily="34" charset="0"/>
              </a:rPr>
              <a:t>/guides/</a:t>
            </a:r>
            <a:r>
              <a:rPr lang="en-US" sz="1200" b="0" i="0" dirty="0" err="1">
                <a:effectLst/>
                <a:latin typeface="Arial" panose="020B0604020202020204" pitchFamily="34" charset="0"/>
                <a:cs typeface="Arial" panose="020B0604020202020204" pitchFamily="34" charset="0"/>
              </a:rPr>
              <a:t>quickstart</a:t>
            </a:r>
            <a:r>
              <a:rPr lang="en-US" sz="1200" b="0" i="0" dirty="0">
                <a:effectLst/>
                <a:latin typeface="Arial" panose="020B0604020202020204" pitchFamily="34" charset="0"/>
                <a:cs typeface="Arial" panose="020B0604020202020204" pitchFamily="34" charset="0"/>
              </a:rPr>
              <a:t>‌</a:t>
            </a:r>
          </a:p>
          <a:p>
            <a:endParaRPr lang="en-US" sz="1200" b="0" i="0" dirty="0">
              <a:effectLst/>
              <a:latin typeface="Calibri" panose="020F0502020204030204" pitchFamily="34" charset="0"/>
            </a:endParaRPr>
          </a:p>
          <a:p>
            <a:endParaRPr lang="en-US" sz="1200" b="0" i="0" dirty="0">
              <a:effectLst/>
              <a:latin typeface="Calibri" panose="020F0502020204030204" pitchFamily="34" charset="0"/>
            </a:endParaRPr>
          </a:p>
          <a:p>
            <a:endParaRPr lang="en-US" sz="1200" b="0" i="0" dirty="0">
              <a:effectLst/>
              <a:latin typeface="Calibri" panose="020F0502020204030204" pitchFamily="34" charset="0"/>
            </a:endParaRPr>
          </a:p>
          <a:p>
            <a:endParaRPr lang="en-US" sz="1200" b="0" i="0" dirty="0">
              <a:effectLst/>
              <a:latin typeface="Calibri" panose="020F0502020204030204" pitchFamily="34" charset="0"/>
            </a:endParaRPr>
          </a:p>
          <a:p>
            <a:endParaRPr lang="en-US" sz="1200" b="0" i="0" dirty="0">
              <a:effectLst/>
              <a:latin typeface="Calibri" panose="020F0502020204030204" pitchFamily="34" charset="0"/>
            </a:endParaRPr>
          </a:p>
          <a:p>
            <a:endParaRPr lang="en-US" sz="1200" dirty="0"/>
          </a:p>
        </p:txBody>
      </p:sp>
      <p:pic>
        <p:nvPicPr>
          <p:cNvPr id="2050" name="Picture 2" descr="Python Libraries For Data Science">
            <a:extLst>
              <a:ext uri="{FF2B5EF4-FFF2-40B4-BE49-F238E27FC236}">
                <a16:creationId xmlns:a16="http://schemas.microsoft.com/office/drawing/2014/main" id="{4E0B4069-9000-D025-52EA-96DC9C22DD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636" r="27022"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58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FF090-C14B-0CD5-62C8-EE5A911F4DD4}"/>
              </a:ext>
            </a:extLst>
          </p:cNvPr>
          <p:cNvSpPr>
            <a:spLocks noGrp="1"/>
          </p:cNvSpPr>
          <p:nvPr>
            <p:ph type="title"/>
          </p:nvPr>
        </p:nvSpPr>
        <p:spPr>
          <a:xfrm>
            <a:off x="640080" y="325369"/>
            <a:ext cx="4368602" cy="1956841"/>
          </a:xfrm>
        </p:spPr>
        <p:txBody>
          <a:bodyPr anchor="b">
            <a:normAutofit/>
          </a:bodyPr>
          <a:lstStyle/>
          <a:p>
            <a:r>
              <a:rPr lang="en-US" sz="4200"/>
              <a:t>      (NLP)</a:t>
            </a:r>
            <a:br>
              <a:rPr lang="en-US" sz="4200"/>
            </a:br>
            <a:r>
              <a:rPr lang="en-US" sz="4200"/>
              <a:t>Natural language Processing</a:t>
            </a:r>
          </a:p>
        </p:txBody>
      </p:sp>
      <p:sp>
        <p:nvSpPr>
          <p:cNvPr id="208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99B8CB-79A8-E293-01A4-FC12FD7E0491}"/>
              </a:ext>
            </a:extLst>
          </p:cNvPr>
          <p:cNvSpPr>
            <a:spLocks noGrp="1"/>
          </p:cNvSpPr>
          <p:nvPr>
            <p:ph idx="1"/>
          </p:nvPr>
        </p:nvSpPr>
        <p:spPr>
          <a:xfrm>
            <a:off x="640080" y="2872899"/>
            <a:ext cx="4243589" cy="3320668"/>
          </a:xfrm>
        </p:spPr>
        <p:txBody>
          <a:bodyPr>
            <a:normAutofit/>
          </a:bodyPr>
          <a:lstStyle/>
          <a:p>
            <a:r>
              <a:rPr lang="en-US" sz="2200" b="0" i="0">
                <a:effectLst/>
                <a:latin typeface="IBM Plex Sans" panose="020B0503050203000203" pitchFamily="34" charset="0"/>
              </a:rPr>
              <a:t>Natural Language </a:t>
            </a:r>
            <a:r>
              <a:rPr lang="en-US" sz="2200">
                <a:latin typeface="IBM Plex Sans" panose="020B0503050203000203" pitchFamily="34" charset="0"/>
              </a:rPr>
              <a:t>P</a:t>
            </a:r>
            <a:r>
              <a:rPr lang="en-US" sz="2200" b="0" i="0">
                <a:effectLst/>
                <a:latin typeface="IBM Plex Sans" panose="020B0503050203000203" pitchFamily="34" charset="0"/>
              </a:rPr>
              <a:t>rocessing (NLP) refers to the branch of computer science and more specifically, the branch of (AI) Artificial Intelligence concerned with giving computers the ability to understand text and spoken words in much the same way human beings can.</a:t>
            </a:r>
            <a:endParaRPr lang="en-US" sz="2200"/>
          </a:p>
        </p:txBody>
      </p:sp>
      <p:pic>
        <p:nvPicPr>
          <p:cNvPr id="1028" name="Picture 4" descr="Applications of Natural Language Processing | Data Science Dojo">
            <a:extLst>
              <a:ext uri="{FF2B5EF4-FFF2-40B4-BE49-F238E27FC236}">
                <a16:creationId xmlns:a16="http://schemas.microsoft.com/office/drawing/2014/main" id="{835AB20D-FC13-7264-BF4E-FEF52FE7D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90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Oval 103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History? Truth vs. Perception – Sutton High News">
            <a:extLst>
              <a:ext uri="{FF2B5EF4-FFF2-40B4-BE49-F238E27FC236}">
                <a16:creationId xmlns:a16="http://schemas.microsoft.com/office/drawing/2014/main" id="{0080BFC2-4DEB-2ADF-4360-049514230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73" r="21076" b="-2"/>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104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044"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DD269A36-1926-F991-EA62-16E13757AE86}"/>
              </a:ext>
            </a:extLst>
          </p:cNvPr>
          <p:cNvSpPr txBox="1"/>
          <p:nvPr/>
        </p:nvSpPr>
        <p:spPr>
          <a:xfrm>
            <a:off x="6247607" y="525779"/>
            <a:ext cx="5338542" cy="6332221"/>
          </a:xfrm>
          <a:prstGeom prst="rect">
            <a:avLst/>
          </a:prstGeom>
        </p:spPr>
        <p:txBody>
          <a:bodyPr vert="horz" lIns="91440" tIns="45720" rIns="91440" bIns="45720" rtlCol="0" anchor="t">
            <a:normAutofit fontScale="25000" lnSpcReduction="20000"/>
          </a:bodyPr>
          <a:lstStyle/>
          <a:p>
            <a:pPr>
              <a:lnSpc>
                <a:spcPct val="90000"/>
              </a:lnSpc>
              <a:spcBef>
                <a:spcPts val="1000"/>
              </a:spcBef>
              <a:spcAft>
                <a:spcPts val="0"/>
              </a:spcAft>
            </a:pPr>
            <a:r>
              <a:rPr lang="en-US" sz="5200" b="0" i="0" u="none" strike="noStrike" dirty="0">
                <a:solidFill>
                  <a:schemeClr val="tx1">
                    <a:alpha val="80000"/>
                  </a:schemeClr>
                </a:solidFill>
                <a:effectLst/>
              </a:rPr>
              <a:t>1911- Professor Ferdinand de </a:t>
            </a:r>
            <a:r>
              <a:rPr lang="en-US" sz="5200" b="0" i="0" u="none" strike="noStrike" dirty="0" err="1">
                <a:solidFill>
                  <a:schemeClr val="tx1">
                    <a:alpha val="80000"/>
                  </a:schemeClr>
                </a:solidFill>
                <a:effectLst/>
              </a:rPr>
              <a:t>Saussere</a:t>
            </a:r>
            <a:r>
              <a:rPr lang="en-US" sz="5200" b="0" i="0" u="none" strike="noStrike" dirty="0">
                <a:solidFill>
                  <a:schemeClr val="tx1">
                    <a:alpha val="80000"/>
                  </a:schemeClr>
                </a:solidFill>
                <a:effectLst/>
              </a:rPr>
              <a:t> developed an approach describing languages as systems where a sound represents a concept. This laid the foundation for the seeing language through the structuralist approach.</a:t>
            </a:r>
            <a:endParaRPr lang="en-US" sz="5200" b="0" dirty="0">
              <a:solidFill>
                <a:schemeClr val="tx1">
                  <a:alpha val="80000"/>
                </a:schemeClr>
              </a:solidFill>
              <a:effectLst/>
            </a:endParaRPr>
          </a:p>
          <a:p>
            <a:pPr>
              <a:lnSpc>
                <a:spcPct val="90000"/>
              </a:lnSpc>
              <a:spcBef>
                <a:spcPts val="1000"/>
              </a:spcBef>
              <a:spcAft>
                <a:spcPts val="0"/>
              </a:spcAft>
            </a:pPr>
            <a:r>
              <a:rPr lang="en-US" sz="5200" b="0" i="0" u="none" strike="noStrike" dirty="0">
                <a:solidFill>
                  <a:schemeClr val="tx1">
                    <a:alpha val="80000"/>
                  </a:schemeClr>
                </a:solidFill>
                <a:effectLst/>
              </a:rPr>
              <a:t>1950- Alan Turing and a test for a “thinking” machine, if a machine could be part of a conversation</a:t>
            </a:r>
            <a:endParaRPr lang="en-US" sz="5200" b="0" dirty="0">
              <a:solidFill>
                <a:schemeClr val="tx1">
                  <a:alpha val="80000"/>
                </a:schemeClr>
              </a:solidFill>
              <a:effectLst/>
            </a:endParaRPr>
          </a:p>
          <a:p>
            <a:pPr>
              <a:lnSpc>
                <a:spcPct val="90000"/>
              </a:lnSpc>
              <a:spcBef>
                <a:spcPts val="1000"/>
              </a:spcBef>
              <a:spcAft>
                <a:spcPts val="0"/>
              </a:spcAft>
            </a:pPr>
            <a:r>
              <a:rPr lang="en-US" sz="5200" b="0" i="0" u="none" strike="noStrike" dirty="0">
                <a:solidFill>
                  <a:schemeClr val="tx1">
                    <a:alpha val="80000"/>
                  </a:schemeClr>
                </a:solidFill>
                <a:effectLst/>
              </a:rPr>
              <a:t>1952 - Hodgkin-Huxley model showed how brain uses neurons to form an electrical network </a:t>
            </a:r>
            <a:endParaRPr lang="en-US" sz="5200" b="0" dirty="0">
              <a:solidFill>
                <a:schemeClr val="tx1">
                  <a:alpha val="80000"/>
                </a:schemeClr>
              </a:solidFill>
              <a:effectLst/>
            </a:endParaRPr>
          </a:p>
          <a:p>
            <a:pPr>
              <a:lnSpc>
                <a:spcPct val="90000"/>
              </a:lnSpc>
              <a:spcBef>
                <a:spcPts val="1000"/>
              </a:spcBef>
              <a:spcAft>
                <a:spcPts val="0"/>
              </a:spcAft>
            </a:pPr>
            <a:r>
              <a:rPr lang="en-US" sz="5200" b="0" i="0" u="none" strike="noStrike" dirty="0">
                <a:solidFill>
                  <a:schemeClr val="tx1">
                    <a:alpha val="80000"/>
                  </a:schemeClr>
                </a:solidFill>
                <a:effectLst/>
              </a:rPr>
              <a:t>1957- </a:t>
            </a:r>
            <a:r>
              <a:rPr lang="en-US" sz="5200" b="0" i="0" u="none" strike="noStrike" dirty="0" err="1">
                <a:solidFill>
                  <a:schemeClr val="tx1">
                    <a:alpha val="80000"/>
                  </a:schemeClr>
                </a:solidFill>
                <a:effectLst/>
              </a:rPr>
              <a:t>Naom</a:t>
            </a:r>
            <a:r>
              <a:rPr lang="en-US" sz="5200" b="0" i="0" u="none" strike="noStrike" dirty="0">
                <a:solidFill>
                  <a:schemeClr val="tx1">
                    <a:alpha val="80000"/>
                  </a:schemeClr>
                </a:solidFill>
                <a:effectLst/>
              </a:rPr>
              <a:t> Chomsky concluded that for a computer to understand a language, the sentence structure has to be changed. He created Phase-Structure grammar </a:t>
            </a:r>
            <a:endParaRPr lang="en-US" sz="5200" b="0" dirty="0">
              <a:solidFill>
                <a:schemeClr val="tx1">
                  <a:alpha val="80000"/>
                </a:schemeClr>
              </a:solidFill>
              <a:effectLst/>
            </a:endParaRPr>
          </a:p>
          <a:p>
            <a:pPr>
              <a:lnSpc>
                <a:spcPct val="90000"/>
              </a:lnSpc>
              <a:spcBef>
                <a:spcPts val="1000"/>
              </a:spcBef>
              <a:spcAft>
                <a:spcPts val="0"/>
              </a:spcAft>
            </a:pPr>
            <a:br>
              <a:rPr lang="en-US" sz="5200" dirty="0">
                <a:solidFill>
                  <a:schemeClr val="tx1">
                    <a:alpha val="80000"/>
                  </a:schemeClr>
                </a:solidFill>
              </a:rPr>
            </a:br>
            <a:r>
              <a:rPr lang="en-US" sz="5200" b="0" i="0" u="none" strike="noStrike" dirty="0">
                <a:solidFill>
                  <a:schemeClr val="tx1">
                    <a:alpha val="80000"/>
                  </a:schemeClr>
                </a:solidFill>
                <a:effectLst/>
              </a:rPr>
              <a:t>1964- ELIZA was created to imitate a psychiatrist. </a:t>
            </a:r>
            <a:endParaRPr lang="en-US" sz="5200" b="0" dirty="0">
              <a:solidFill>
                <a:schemeClr val="tx1">
                  <a:alpha val="80000"/>
                </a:schemeClr>
              </a:solidFill>
              <a:effectLst/>
            </a:endParaRPr>
          </a:p>
          <a:p>
            <a:pPr>
              <a:lnSpc>
                <a:spcPct val="90000"/>
              </a:lnSpc>
              <a:spcBef>
                <a:spcPts val="1000"/>
              </a:spcBef>
              <a:spcAft>
                <a:spcPts val="0"/>
              </a:spcAft>
            </a:pPr>
            <a:r>
              <a:rPr lang="en-US" sz="5200" b="0" i="0" u="none" strike="noStrike" dirty="0">
                <a:solidFill>
                  <a:schemeClr val="tx1">
                    <a:alpha val="80000"/>
                  </a:schemeClr>
                </a:solidFill>
                <a:effectLst/>
              </a:rPr>
              <a:t>1964 - US. National Research Council (NRC) created Automatic Language Processing Advisory Committee (ALPAC) to evaluate </a:t>
            </a:r>
            <a:r>
              <a:rPr lang="en-US" sz="5200" dirty="0">
                <a:solidFill>
                  <a:schemeClr val="tx1">
                    <a:alpha val="80000"/>
                  </a:schemeClr>
                </a:solidFill>
              </a:rPr>
              <a:t>progress</a:t>
            </a:r>
            <a:r>
              <a:rPr lang="en-US" sz="5200" b="0" i="0" u="none" strike="noStrike" dirty="0">
                <a:solidFill>
                  <a:schemeClr val="tx1">
                    <a:alpha val="80000"/>
                  </a:schemeClr>
                </a:solidFill>
                <a:effectLst/>
              </a:rPr>
              <a:t> of NLP research</a:t>
            </a:r>
            <a:endParaRPr lang="en-US" sz="5200" b="0" dirty="0">
              <a:solidFill>
                <a:schemeClr val="tx1">
                  <a:alpha val="80000"/>
                </a:schemeClr>
              </a:solidFill>
              <a:effectLst/>
            </a:endParaRPr>
          </a:p>
          <a:p>
            <a:pPr>
              <a:lnSpc>
                <a:spcPct val="90000"/>
              </a:lnSpc>
              <a:spcBef>
                <a:spcPts val="1000"/>
              </a:spcBef>
              <a:spcAft>
                <a:spcPts val="0"/>
              </a:spcAft>
            </a:pPr>
            <a:r>
              <a:rPr lang="en-US" sz="5200" b="0" i="0" u="none" strike="noStrike" dirty="0">
                <a:solidFill>
                  <a:schemeClr val="tx1">
                    <a:alpha val="80000"/>
                  </a:schemeClr>
                </a:solidFill>
                <a:effectLst/>
              </a:rPr>
              <a:t>1966- NRC and ALPAC halted the funding of research on NLP/machine translation; it was too expensive and getting nowhere. Many thought that this was the end of AI and NLP research. Was it?!</a:t>
            </a:r>
          </a:p>
          <a:p>
            <a:pPr rtl="0">
              <a:spcBef>
                <a:spcPts val="1000"/>
              </a:spcBef>
              <a:spcAft>
                <a:spcPts val="0"/>
              </a:spcAft>
            </a:pPr>
            <a:r>
              <a:rPr lang="en-US" sz="5200" b="0" i="0" u="none" strike="noStrike" dirty="0">
                <a:solidFill>
                  <a:srgbClr val="000000"/>
                </a:solidFill>
                <a:effectLst/>
                <a:latin typeface="Calibri" panose="020F0502020204030204" pitchFamily="34" charset="0"/>
              </a:rPr>
              <a:t>1980- Machine learning algorithms were developed…</a:t>
            </a:r>
            <a:endParaRPr lang="en-US" sz="5200" b="0" dirty="0">
              <a:effectLst/>
            </a:endParaRPr>
          </a:p>
          <a:p>
            <a:pPr rtl="0">
              <a:spcBef>
                <a:spcPts val="1000"/>
              </a:spcBef>
              <a:spcAft>
                <a:spcPts val="0"/>
              </a:spcAft>
            </a:pPr>
            <a:r>
              <a:rPr lang="en-US" sz="5200" b="0" i="0" u="none" strike="noStrike" dirty="0">
                <a:solidFill>
                  <a:srgbClr val="000000"/>
                </a:solidFill>
                <a:effectLst/>
                <a:latin typeface="Calibri" panose="020F0502020204030204" pitchFamily="34" charset="0"/>
              </a:rPr>
              <a:t>1990s - Statistical models were used a lot for natural language processes analyses. (N-grams)</a:t>
            </a:r>
            <a:endParaRPr lang="en-US" sz="5200" b="0" dirty="0">
              <a:effectLst/>
            </a:endParaRPr>
          </a:p>
          <a:p>
            <a:pPr rtl="0">
              <a:spcBef>
                <a:spcPts val="1000"/>
              </a:spcBef>
              <a:spcAft>
                <a:spcPts val="0"/>
              </a:spcAft>
            </a:pPr>
            <a:r>
              <a:rPr lang="en-US" sz="5200" b="0" i="0" u="none" strike="noStrike" dirty="0">
                <a:solidFill>
                  <a:srgbClr val="000000"/>
                </a:solidFill>
                <a:effectLst/>
                <a:latin typeface="Calibri" panose="020F0502020204030204" pitchFamily="34" charset="0"/>
              </a:rPr>
              <a:t>1992- The first public machine translation was created (English to German)</a:t>
            </a:r>
            <a:endParaRPr lang="en-US" sz="5200" b="0" dirty="0">
              <a:effectLst/>
            </a:endParaRPr>
          </a:p>
          <a:p>
            <a:pPr rtl="0">
              <a:spcBef>
                <a:spcPts val="1000"/>
              </a:spcBef>
              <a:spcAft>
                <a:spcPts val="0"/>
              </a:spcAft>
            </a:pPr>
            <a:r>
              <a:rPr lang="en-US" sz="5200" b="0" i="0" u="none" strike="noStrike" dirty="0">
                <a:solidFill>
                  <a:srgbClr val="000000"/>
                </a:solidFill>
                <a:effectLst/>
                <a:latin typeface="Calibri" panose="020F0502020204030204" pitchFamily="34" charset="0"/>
              </a:rPr>
              <a:t>1995- An online, free program that could automatically translate text into several languages was introduced. (Babel Fish Altavista)</a:t>
            </a:r>
            <a:endParaRPr lang="en-US" sz="5200" b="0" dirty="0">
              <a:effectLst/>
            </a:endParaRPr>
          </a:p>
          <a:p>
            <a:pPr rtl="0">
              <a:spcBef>
                <a:spcPts val="1000"/>
              </a:spcBef>
              <a:spcAft>
                <a:spcPts val="0"/>
              </a:spcAft>
            </a:pPr>
            <a:r>
              <a:rPr lang="en-US" sz="5200" b="0" i="0" u="none" strike="noStrike" dirty="0">
                <a:solidFill>
                  <a:srgbClr val="000000"/>
                </a:solidFill>
                <a:effectLst/>
                <a:latin typeface="Calibri" panose="020F0502020204030204" pitchFamily="34" charset="0"/>
              </a:rPr>
              <a:t>1997- Recurrent Neural Net (RNN) models used for first time</a:t>
            </a:r>
            <a:endParaRPr lang="en-US" sz="5200" b="0" dirty="0">
              <a:effectLst/>
            </a:endParaRPr>
          </a:p>
          <a:p>
            <a:pPr rtl="0">
              <a:spcBef>
                <a:spcPts val="1000"/>
              </a:spcBef>
              <a:spcAft>
                <a:spcPts val="0"/>
              </a:spcAft>
            </a:pPr>
            <a:r>
              <a:rPr lang="en-US" sz="5200" b="0" i="0" u="none" strike="noStrike" dirty="0">
                <a:solidFill>
                  <a:srgbClr val="000000"/>
                </a:solidFill>
                <a:effectLst/>
                <a:latin typeface="Calibri" panose="020F0502020204030204" pitchFamily="34" charset="0"/>
              </a:rPr>
              <a:t>2001 - First Neural “language” model using feed-forward neural network </a:t>
            </a:r>
            <a:endParaRPr lang="en-US" sz="5200" b="0" dirty="0">
              <a:effectLst/>
            </a:endParaRPr>
          </a:p>
          <a:p>
            <a:pPr rtl="0">
              <a:spcBef>
                <a:spcPts val="1000"/>
              </a:spcBef>
              <a:spcAft>
                <a:spcPts val="0"/>
              </a:spcAft>
            </a:pPr>
            <a:r>
              <a:rPr lang="en-US" sz="5200" b="0" i="0" u="none" strike="noStrike" dirty="0">
                <a:solidFill>
                  <a:srgbClr val="000000"/>
                </a:solidFill>
                <a:effectLst/>
                <a:latin typeface="Calibri" panose="020F0502020204030204" pitchFamily="34" charset="0"/>
              </a:rPr>
              <a:t>2011- “Siri” from Apple was one of the world’s first successful NLP/AI assistants.</a:t>
            </a:r>
            <a:endParaRPr lang="en-US" sz="5200" b="0" dirty="0">
              <a:effectLst/>
            </a:endParaRPr>
          </a:p>
          <a:p>
            <a:pPr rtl="0">
              <a:spcBef>
                <a:spcPts val="1000"/>
              </a:spcBef>
              <a:spcAft>
                <a:spcPts val="0"/>
              </a:spcAft>
            </a:pPr>
            <a:r>
              <a:rPr lang="en-US" sz="5200" b="0" i="0" u="none" strike="noStrike" dirty="0">
                <a:solidFill>
                  <a:srgbClr val="000000"/>
                </a:solidFill>
                <a:effectLst/>
                <a:latin typeface="Calibri" panose="020F0502020204030204" pitchFamily="34" charset="0"/>
              </a:rPr>
              <a:t>2010s, 2020s… - It’s been growing ever since! </a:t>
            </a:r>
            <a:endParaRPr lang="en-US" sz="5200" b="0" dirty="0">
              <a:effectLst/>
            </a:endParaRPr>
          </a:p>
          <a:p>
            <a:pPr indent="-228600">
              <a:lnSpc>
                <a:spcPct val="90000"/>
              </a:lnSpc>
              <a:spcBef>
                <a:spcPts val="1000"/>
              </a:spcBef>
              <a:spcAft>
                <a:spcPts val="0"/>
              </a:spcAft>
              <a:buFont typeface="Arial" panose="020B0604020202020204" pitchFamily="34" charset="0"/>
              <a:buChar char="•"/>
            </a:pPr>
            <a:endParaRPr lang="en-US" sz="4800" b="0" dirty="0">
              <a:solidFill>
                <a:schemeClr val="tx1">
                  <a:alpha val="80000"/>
                </a:schemeClr>
              </a:solidFill>
              <a:effectLst/>
            </a:endParaRPr>
          </a:p>
          <a:p>
            <a:br>
              <a:rPr lang="en-US" sz="800" dirty="0"/>
            </a:br>
            <a:br>
              <a:rPr lang="en-US" sz="800" dirty="0">
                <a:solidFill>
                  <a:schemeClr val="tx1">
                    <a:alpha val="80000"/>
                  </a:schemeClr>
                </a:solidFill>
              </a:rPr>
            </a:br>
            <a:endParaRPr lang="en-US" sz="800" dirty="0">
              <a:solidFill>
                <a:schemeClr val="tx1">
                  <a:alpha val="80000"/>
                </a:schemeClr>
              </a:solidFill>
            </a:endParaRPr>
          </a:p>
        </p:txBody>
      </p:sp>
      <p:sp>
        <p:nvSpPr>
          <p:cNvPr id="104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04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0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statistics-graph-illustration – Kosmos Publishers">
            <a:extLst>
              <a:ext uri="{FF2B5EF4-FFF2-40B4-BE49-F238E27FC236}">
                <a16:creationId xmlns:a16="http://schemas.microsoft.com/office/drawing/2014/main" id="{08F5BE97-AB52-44F1-4C83-C17505F24BFF}"/>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0" y="365125"/>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CEF771-EA8D-42FF-A67F-D13C7BB171C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000" dirty="0">
                <a:solidFill>
                  <a:srgbClr val="FFFFFF"/>
                </a:solidFill>
              </a:rPr>
              <a:t>IMPORTANCE OF LANGUAGE AND TRANSLATION </a:t>
            </a:r>
          </a:p>
        </p:txBody>
      </p:sp>
      <p:sp>
        <p:nvSpPr>
          <p:cNvPr id="7" name="TextBox 6">
            <a:extLst>
              <a:ext uri="{FF2B5EF4-FFF2-40B4-BE49-F238E27FC236}">
                <a16:creationId xmlns:a16="http://schemas.microsoft.com/office/drawing/2014/main" id="{CBBDB6B4-B110-8E07-2514-1143C6F98C39}"/>
              </a:ext>
            </a:extLst>
          </p:cNvPr>
          <p:cNvSpPr txBox="1"/>
          <p:nvPr/>
        </p:nvSpPr>
        <p:spPr>
          <a:xfrm>
            <a:off x="838200" y="1825625"/>
            <a:ext cx="10515600" cy="4351338"/>
          </a:xfrm>
          <a:prstGeom prst="rect">
            <a:avLst/>
          </a:prstGeom>
        </p:spPr>
        <p:txBody>
          <a:bodyPr vert="horz" lIns="91440" tIns="45720" rIns="91440" bIns="45720" rtlCol="0">
            <a:normAutofit lnSpcReduction="10000"/>
          </a:bodyPr>
          <a:lstStyle/>
          <a:p>
            <a:pPr indent="-228600" fontAlgn="base">
              <a:lnSpc>
                <a:spcPct val="90000"/>
              </a:lnSpc>
              <a:spcBef>
                <a:spcPts val="1000"/>
              </a:spcBef>
              <a:spcAft>
                <a:spcPts val="0"/>
              </a:spcAft>
              <a:buFont typeface="Arial" panose="020B0604020202020204" pitchFamily="34" charset="0"/>
              <a:buChar char="•"/>
            </a:pPr>
            <a:r>
              <a:rPr lang="en-US" sz="1700" b="0" i="0" u="none" strike="noStrike" dirty="0">
                <a:solidFill>
                  <a:srgbClr val="FFFFFF"/>
                </a:solidFill>
                <a:effectLst/>
              </a:rPr>
              <a:t>Translati</a:t>
            </a:r>
            <a:r>
              <a:rPr lang="en-US" sz="1700" b="0" i="0" u="none" strike="noStrike" dirty="0">
                <a:effectLst/>
              </a:rPr>
              <a:t>ng your website for these 4 countries is estimated to give you access to 50% of worldwide sales potential: United States, China, Japan, and Germany.</a:t>
            </a:r>
          </a:p>
          <a:p>
            <a:pPr indent="-228600" fontAlgn="base">
              <a:lnSpc>
                <a:spcPct val="90000"/>
              </a:lnSpc>
              <a:spcBef>
                <a:spcPts val="1000"/>
              </a:spcBef>
              <a:spcAft>
                <a:spcPts val="0"/>
              </a:spcAft>
              <a:buFont typeface="Arial" panose="020B0604020202020204" pitchFamily="34" charset="0"/>
              <a:buChar char="•"/>
            </a:pPr>
            <a:endParaRPr lang="en-US" sz="1700" b="0" i="0" u="none" strike="noStrike" dirty="0">
              <a:effectLst/>
            </a:endParaRPr>
          </a:p>
          <a:p>
            <a:pPr indent="-228600" fontAlgn="base">
              <a:lnSpc>
                <a:spcPct val="90000"/>
              </a:lnSpc>
              <a:spcBef>
                <a:spcPts val="0"/>
              </a:spcBef>
              <a:spcAft>
                <a:spcPts val="0"/>
              </a:spcAft>
              <a:buFont typeface="Arial" panose="020B0604020202020204" pitchFamily="34" charset="0"/>
              <a:buChar char="•"/>
            </a:pPr>
            <a:r>
              <a:rPr lang="en-US" sz="1700" b="0" i="0" u="none" strike="noStrike" dirty="0">
                <a:effectLst/>
              </a:rPr>
              <a:t>Translating your website to the following languages enables you reach 80% of the online purchasing power globally: English, Chinese, Japanese, Spanish, German, French, Portuguese, Italian. </a:t>
            </a:r>
          </a:p>
          <a:p>
            <a:pPr indent="-228600" fontAlgn="base">
              <a:lnSpc>
                <a:spcPct val="90000"/>
              </a:lnSpc>
              <a:spcBef>
                <a:spcPts val="0"/>
              </a:spcBef>
              <a:spcAft>
                <a:spcPts val="0"/>
              </a:spcAft>
              <a:buFont typeface="Arial" panose="020B0604020202020204" pitchFamily="34" charset="0"/>
              <a:buChar char="•"/>
            </a:pPr>
            <a:endParaRPr lang="en-US" sz="1700" b="0" i="0" u="none" strike="noStrike" dirty="0">
              <a:effectLst/>
            </a:endParaRPr>
          </a:p>
          <a:p>
            <a:pPr indent="-228600" fontAlgn="base">
              <a:lnSpc>
                <a:spcPct val="90000"/>
              </a:lnSpc>
              <a:spcBef>
                <a:spcPts val="0"/>
              </a:spcBef>
              <a:spcAft>
                <a:spcPts val="0"/>
              </a:spcAft>
              <a:buFont typeface="Arial" panose="020B0604020202020204" pitchFamily="34" charset="0"/>
              <a:buChar char="•"/>
            </a:pPr>
            <a:r>
              <a:rPr lang="en-US" sz="1700" b="0" i="0" u="none" strike="noStrike" dirty="0">
                <a:effectLst/>
              </a:rPr>
              <a:t>Around 40% of internet users said they will never buy from websites that are not in their native language. 65% of non-native English speakers prefer content in their native tongue, even though they are highly proficient in English.</a:t>
            </a:r>
          </a:p>
          <a:p>
            <a:pPr indent="-228600" fontAlgn="base">
              <a:lnSpc>
                <a:spcPct val="90000"/>
              </a:lnSpc>
              <a:spcBef>
                <a:spcPts val="1000"/>
              </a:spcBef>
              <a:spcAft>
                <a:spcPts val="0"/>
              </a:spcAft>
              <a:buFont typeface="Arial" panose="020B0604020202020204" pitchFamily="34" charset="0"/>
              <a:buChar char="•"/>
            </a:pPr>
            <a:r>
              <a:rPr lang="en-US" sz="1700" b="0" i="0" u="none" strike="noStrike" dirty="0">
                <a:effectLst/>
              </a:rPr>
              <a:t>Fortune 500 companies were reported to be 2.04 times more likely to improve profits and 1.27 times more likely to generate more earnings per share when they invested in translation. </a:t>
            </a:r>
          </a:p>
          <a:p>
            <a:pPr indent="-228600" fontAlgn="base">
              <a:lnSpc>
                <a:spcPct val="90000"/>
              </a:lnSpc>
              <a:spcBef>
                <a:spcPts val="1000"/>
              </a:spcBef>
              <a:buFont typeface="Arial" panose="020B0604020202020204" pitchFamily="34" charset="0"/>
              <a:buChar char="•"/>
            </a:pPr>
            <a:r>
              <a:rPr lang="en-US" sz="1700" b="0" i="0" u="none" strike="noStrike" dirty="0">
                <a:effectLst/>
              </a:rPr>
              <a:t>The machine translation market alone was valued at USD 650 million in 2020 and is expected to reach USD 3 billion by 2027. In 2020, the demand for translation in healthcare increased by 49% due to the need to dispense COVID-19 healthcare information</a:t>
            </a:r>
          </a:p>
          <a:p>
            <a:pPr indent="-228600" fontAlgn="base">
              <a:lnSpc>
                <a:spcPct val="90000"/>
              </a:lnSpc>
              <a:spcBef>
                <a:spcPts val="1000"/>
              </a:spcBef>
              <a:buFont typeface="Arial" panose="020B0604020202020204" pitchFamily="34" charset="0"/>
              <a:buChar char="•"/>
            </a:pPr>
            <a:r>
              <a:rPr lang="en-US" sz="1700" b="0" i="0" u="none" strike="noStrike" dirty="0">
                <a:effectLst/>
                <a:latin typeface="Calibri" panose="020F0502020204030204" pitchFamily="34" charset="0"/>
              </a:rPr>
              <a:t>Among those who use translation software, the 3 main areas of expertise were reportedly Tech/Engineering (34%), Business/Financial (15%), and Marketing (12%)</a:t>
            </a:r>
            <a:endParaRPr lang="en-US" sz="1700" b="0" i="0" u="none" strike="noStrike" dirty="0">
              <a:effectLst/>
              <a:latin typeface="Arial" panose="020B0604020202020204" pitchFamily="34" charset="0"/>
            </a:endParaRPr>
          </a:p>
          <a:p>
            <a:pPr indent="-228600" fontAlgn="base">
              <a:lnSpc>
                <a:spcPct val="90000"/>
              </a:lnSpc>
              <a:spcBef>
                <a:spcPts val="1000"/>
              </a:spcBef>
              <a:buFont typeface="Arial" panose="020B0604020202020204" pitchFamily="34" charset="0"/>
              <a:buChar char="•"/>
            </a:pPr>
            <a:r>
              <a:rPr lang="en-US" sz="1700" b="0" i="0" u="none" strike="noStrike" dirty="0">
                <a:effectLst/>
                <a:latin typeface="Calibri" panose="020F0502020204030204" pitchFamily="34" charset="0"/>
              </a:rPr>
              <a:t>Google Translate has over 500 million users daily</a:t>
            </a:r>
            <a:endParaRPr lang="en-US" sz="1700" b="0" i="0" u="none" strike="noStrike" dirty="0">
              <a:effectLst/>
              <a:latin typeface="Arial" panose="020B0604020202020204" pitchFamily="34" charset="0"/>
            </a:endParaRPr>
          </a:p>
          <a:p>
            <a:pPr indent="-228600" fontAlgn="base">
              <a:lnSpc>
                <a:spcPct val="90000"/>
              </a:lnSpc>
              <a:spcBef>
                <a:spcPts val="1000"/>
              </a:spcBef>
              <a:buFont typeface="Arial" panose="020B0604020202020204" pitchFamily="34" charset="0"/>
              <a:buChar char="•"/>
            </a:pPr>
            <a:endParaRPr lang="en-US" b="0" i="0" u="none" strike="noStrike" dirty="0">
              <a:effectLst/>
            </a:endParaRPr>
          </a:p>
          <a:p>
            <a:pPr indent="-228600" fontAlgn="base">
              <a:lnSpc>
                <a:spcPct val="90000"/>
              </a:lnSpc>
              <a:spcBef>
                <a:spcPts val="1000"/>
              </a:spcBef>
              <a:buFont typeface="Arial" panose="020B0604020202020204" pitchFamily="34" charset="0"/>
              <a:buChar char="•"/>
            </a:pPr>
            <a:endParaRPr lang="en-US" b="0" i="0" u="none" strike="noStrike" dirty="0">
              <a:solidFill>
                <a:srgbClr val="FFFFFF"/>
              </a:solidFill>
              <a:effectLst/>
            </a:endParaRPr>
          </a:p>
          <a:p>
            <a:pPr indent="-228600" fontAlgn="base">
              <a:lnSpc>
                <a:spcPct val="90000"/>
              </a:lnSpc>
              <a:spcBef>
                <a:spcPts val="1000"/>
              </a:spcBef>
              <a:buFont typeface="Arial" panose="020B0604020202020204" pitchFamily="34" charset="0"/>
              <a:buChar char="•"/>
            </a:pPr>
            <a:endParaRPr lang="en-US" sz="1500" b="0" i="0" u="none" strike="noStrike" dirty="0">
              <a:solidFill>
                <a:srgbClr val="FFFFFF"/>
              </a:solidFill>
              <a:effectLst/>
            </a:endParaRPr>
          </a:p>
          <a:p>
            <a:pPr indent="-228600" fontAlgn="base">
              <a:lnSpc>
                <a:spcPct val="90000"/>
              </a:lnSpc>
              <a:spcBef>
                <a:spcPts val="1000"/>
              </a:spcBef>
              <a:spcAft>
                <a:spcPts val="0"/>
              </a:spcAft>
              <a:buFont typeface="Arial" panose="020B0604020202020204" pitchFamily="34" charset="0"/>
              <a:buChar char="•"/>
            </a:pPr>
            <a:endParaRPr lang="en-US" sz="1500" b="0" i="0" u="none" strike="noStrike" dirty="0">
              <a:solidFill>
                <a:srgbClr val="FFFFFF"/>
              </a:solidFill>
              <a:effectLst/>
            </a:endParaRPr>
          </a:p>
          <a:p>
            <a:pPr indent="-228600" fontAlgn="base">
              <a:lnSpc>
                <a:spcPct val="90000"/>
              </a:lnSpc>
              <a:spcBef>
                <a:spcPts val="1000"/>
              </a:spcBef>
              <a:spcAft>
                <a:spcPts val="0"/>
              </a:spcAft>
              <a:buFont typeface="Arial" panose="020B0604020202020204" pitchFamily="34" charset="0"/>
              <a:buChar char="•"/>
            </a:pPr>
            <a:endParaRPr lang="en-US" sz="1500" b="0" i="0" u="none" strike="noStrike" dirty="0">
              <a:solidFill>
                <a:srgbClr val="FFFFFF"/>
              </a:solidFill>
              <a:effectLst/>
            </a:endParaRPr>
          </a:p>
        </p:txBody>
      </p:sp>
    </p:spTree>
    <p:extLst>
      <p:ext uri="{BB962C8B-B14F-4D97-AF65-F5344CB8AC3E}">
        <p14:creationId xmlns:p14="http://schemas.microsoft.com/office/powerpoint/2010/main" val="39413904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Python - Wikiversity">
            <a:extLst>
              <a:ext uri="{FF2B5EF4-FFF2-40B4-BE49-F238E27FC236}">
                <a16:creationId xmlns:a16="http://schemas.microsoft.com/office/drawing/2014/main" id="{793094B8-A39E-B68A-5AFC-9601B1A25A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312678" y="501986"/>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a:noFill/>
          <a:extLst>
            <a:ext uri="{909E8E84-426E-40DD-AFC4-6F175D3DCCD1}">
              <a14:hiddenFill xmlns:a14="http://schemas.microsoft.com/office/drawing/2010/main">
                <a:solidFill>
                  <a:srgbClr val="FFFFFF"/>
                </a:solidFill>
              </a14:hiddenFill>
            </a:ext>
          </a:extLst>
        </p:spPr>
      </p:pic>
      <p:pic>
        <p:nvPicPr>
          <p:cNvPr id="2054" name="Picture 6" descr="Brand assets - Hugging Face">
            <a:extLst>
              <a:ext uri="{FF2B5EF4-FFF2-40B4-BE49-F238E27FC236}">
                <a16:creationId xmlns:a16="http://schemas.microsoft.com/office/drawing/2014/main" id="{E1B34EA3-E54F-E439-D188-C12A766752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3" r="71617" b="1"/>
          <a:stretch/>
        </p:blipFill>
        <p:spPr bwMode="auto">
          <a:xfrm>
            <a:off x="3276002" y="501987"/>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8F04F4-640E-37A2-8506-C598532B450D}"/>
              </a:ext>
            </a:extLst>
          </p:cNvPr>
          <p:cNvPicPr>
            <a:picLocks noChangeAspect="1"/>
          </p:cNvPicPr>
          <p:nvPr/>
        </p:nvPicPr>
        <p:blipFill rotWithShape="1">
          <a:blip r:embed="rId4"/>
          <a:srcRect l="2791" r="62459" b="1"/>
          <a:stretch/>
        </p:blipFill>
        <p:spPr>
          <a:xfrm>
            <a:off x="312774"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058" name="Picture 10">
            <a:extLst>
              <a:ext uri="{FF2B5EF4-FFF2-40B4-BE49-F238E27FC236}">
                <a16:creationId xmlns:a16="http://schemas.microsoft.com/office/drawing/2014/main" id="{E6021227-1311-8C32-B878-8173A6D33C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074" r="19426" b="-1"/>
          <a:stretch/>
        </p:blipFill>
        <p:spPr bwMode="auto">
          <a:xfrm>
            <a:off x="3276003" y="3428994"/>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a:noFill/>
          <a:extLst>
            <a:ext uri="{909E8E84-426E-40DD-AFC4-6F175D3DCCD1}">
              <a14:hiddenFill xmlns:a14="http://schemas.microsoft.com/office/drawing/2010/main">
                <a:solidFill>
                  <a:srgbClr val="FFFFFF"/>
                </a:solidFill>
              </a14:hiddenFill>
            </a:ext>
          </a:extLst>
        </p:spPr>
      </p:pic>
      <p:sp>
        <p:nvSpPr>
          <p:cNvPr id="2065" name="Arc 206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87FAF96F-C276-A208-A7E1-B20031D9BA68}"/>
              </a:ext>
            </a:extLst>
          </p:cNvPr>
          <p:cNvSpPr>
            <a:spLocks noGrp="1"/>
          </p:cNvSpPr>
          <p:nvPr>
            <p:ph type="title"/>
          </p:nvPr>
        </p:nvSpPr>
        <p:spPr>
          <a:xfrm>
            <a:off x="6532728" y="486184"/>
            <a:ext cx="5015804" cy="1325563"/>
          </a:xfrm>
        </p:spPr>
        <p:txBody>
          <a:bodyPr>
            <a:normAutofit/>
          </a:bodyPr>
          <a:lstStyle/>
          <a:p>
            <a:r>
              <a:rPr lang="en-US" dirty="0"/>
              <a:t>Our Application </a:t>
            </a:r>
          </a:p>
        </p:txBody>
      </p:sp>
      <p:sp>
        <p:nvSpPr>
          <p:cNvPr id="3" name="Content Placeholder 2">
            <a:extLst>
              <a:ext uri="{FF2B5EF4-FFF2-40B4-BE49-F238E27FC236}">
                <a16:creationId xmlns:a16="http://schemas.microsoft.com/office/drawing/2014/main" id="{B1D847C8-E989-D7F9-BC48-04E0D7D81353}"/>
              </a:ext>
            </a:extLst>
          </p:cNvPr>
          <p:cNvSpPr>
            <a:spLocks noGrp="1"/>
          </p:cNvSpPr>
          <p:nvPr>
            <p:ph idx="1"/>
          </p:nvPr>
        </p:nvSpPr>
        <p:spPr>
          <a:xfrm>
            <a:off x="6532728" y="1946684"/>
            <a:ext cx="5015804" cy="4774790"/>
          </a:xfrm>
        </p:spPr>
        <p:txBody>
          <a:bodyPr>
            <a:normAutofit fontScale="92500" lnSpcReduction="10000"/>
          </a:bodyPr>
          <a:lstStyle/>
          <a:p>
            <a:r>
              <a:rPr lang="en-US" sz="2200" b="0" i="0" dirty="0">
                <a:effectLst/>
                <a:latin typeface="Söhne"/>
              </a:rPr>
              <a:t>Is a language translation tool that utilizes state-of-the-art transformer models from the Hugging Face's transformers library. </a:t>
            </a:r>
          </a:p>
          <a:p>
            <a:r>
              <a:rPr lang="en-US" sz="2200" b="0" i="0" dirty="0">
                <a:effectLst/>
                <a:latin typeface="Söhne"/>
              </a:rPr>
              <a:t>It employs the </a:t>
            </a:r>
            <a:r>
              <a:rPr lang="en-US" sz="2200" b="0" i="0" dirty="0" err="1">
                <a:effectLst/>
                <a:latin typeface="Söhne"/>
              </a:rPr>
              <a:t>Gradio</a:t>
            </a:r>
            <a:r>
              <a:rPr lang="en-US" sz="2200" b="0" i="0" dirty="0">
                <a:effectLst/>
                <a:latin typeface="Söhne"/>
              </a:rPr>
              <a:t> library to create a user-friendly interface. Users can input English text into a textbox, choose their desired target language from a dropdown menu (German, French, or Romanian), and receive the translated text in real-time. </a:t>
            </a:r>
          </a:p>
          <a:p>
            <a:r>
              <a:rPr lang="en-US" sz="2200" b="0" i="0" dirty="0">
                <a:effectLst/>
                <a:latin typeface="Söhne"/>
              </a:rPr>
              <a:t>The application streamlines the translation process, making it accessible and interactive through a web-based interface. </a:t>
            </a:r>
          </a:p>
          <a:p>
            <a:r>
              <a:rPr lang="en-US" sz="2200" b="0" i="0" dirty="0">
                <a:effectLst/>
                <a:latin typeface="Söhne"/>
              </a:rPr>
              <a:t>Also, to mention that we chose google collab as our environment to work since it’s very easy to share between us and wor</a:t>
            </a:r>
            <a:r>
              <a:rPr lang="en-US" sz="2200" dirty="0">
                <a:latin typeface="Söhne"/>
              </a:rPr>
              <a:t>k at the same time!</a:t>
            </a:r>
            <a:endParaRPr lang="en-US" sz="2200" dirty="0"/>
          </a:p>
        </p:txBody>
      </p:sp>
    </p:spTree>
    <p:extLst>
      <p:ext uri="{BB962C8B-B14F-4D97-AF65-F5344CB8AC3E}">
        <p14:creationId xmlns:p14="http://schemas.microsoft.com/office/powerpoint/2010/main" val="85609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right ladder against dull ladders">
            <a:extLst>
              <a:ext uri="{FF2B5EF4-FFF2-40B4-BE49-F238E27FC236}">
                <a16:creationId xmlns:a16="http://schemas.microsoft.com/office/drawing/2014/main" id="{0CFB7D10-DA24-C5F4-B4A5-413651880B79}"/>
              </a:ext>
            </a:extLst>
          </p:cNvPr>
          <p:cNvPicPr>
            <a:picLocks noChangeAspect="1"/>
          </p:cNvPicPr>
          <p:nvPr/>
        </p:nvPicPr>
        <p:blipFill rotWithShape="1">
          <a:blip r:embed="rId2"/>
          <a:srcRect l="12958" t="9091" r="860"/>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D87317-B628-295C-77F0-E5816CE0718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STEPS TO BUILD OUR APPLICATION !</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02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6" name="Rectangle 2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670A326-B8C4-BDC3-B53A-E492BA0EF1C9}"/>
              </a:ext>
            </a:extLst>
          </p:cNvPr>
          <p:cNvSpPr>
            <a:spLocks noGrp="1"/>
          </p:cNvSpPr>
          <p:nvPr>
            <p:ph type="title"/>
          </p:nvPr>
        </p:nvSpPr>
        <p:spPr>
          <a:xfrm>
            <a:off x="720807" y="1019536"/>
            <a:ext cx="5864352" cy="699877"/>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1. Install dependencies</a:t>
            </a:r>
          </a:p>
        </p:txBody>
      </p:sp>
      <p:pic>
        <p:nvPicPr>
          <p:cNvPr id="15" name="Picture 14">
            <a:extLst>
              <a:ext uri="{FF2B5EF4-FFF2-40B4-BE49-F238E27FC236}">
                <a16:creationId xmlns:a16="http://schemas.microsoft.com/office/drawing/2014/main" id="{C4E61FC1-1474-8436-AB7C-DBDC7B334120}"/>
              </a:ext>
            </a:extLst>
          </p:cNvPr>
          <p:cNvPicPr>
            <a:picLocks noChangeAspect="1"/>
          </p:cNvPicPr>
          <p:nvPr/>
        </p:nvPicPr>
        <p:blipFill>
          <a:blip r:embed="rId3"/>
          <a:stretch>
            <a:fillRect/>
          </a:stretch>
        </p:blipFill>
        <p:spPr>
          <a:xfrm>
            <a:off x="720807" y="2098649"/>
            <a:ext cx="5468347" cy="2651942"/>
          </a:xfrm>
          <a:prstGeom prst="rect">
            <a:avLst/>
          </a:prstGeom>
        </p:spPr>
      </p:pic>
      <p:sp>
        <p:nvSpPr>
          <p:cNvPr id="4" name="TextBox 3">
            <a:extLst>
              <a:ext uri="{FF2B5EF4-FFF2-40B4-BE49-F238E27FC236}">
                <a16:creationId xmlns:a16="http://schemas.microsoft.com/office/drawing/2014/main" id="{BB5F0D43-ED72-8317-513E-BBB27B641F87}"/>
              </a:ext>
            </a:extLst>
          </p:cNvPr>
          <p:cNvSpPr txBox="1"/>
          <p:nvPr/>
        </p:nvSpPr>
        <p:spPr>
          <a:xfrm>
            <a:off x="6317367" y="552882"/>
            <a:ext cx="5192313" cy="5632311"/>
          </a:xfrm>
          <a:prstGeom prst="rect">
            <a:avLst/>
          </a:prstGeom>
          <a:noFill/>
        </p:spPr>
        <p:txBody>
          <a:bodyPr wrap="square">
            <a:spAutoFit/>
          </a:bodyPr>
          <a:lstStyle/>
          <a:p>
            <a:pPr algn="l"/>
            <a:br>
              <a:rPr lang="en-US" b="0" i="0" dirty="0">
                <a:solidFill>
                  <a:srgbClr val="D1D5DB"/>
                </a:solidFill>
                <a:effectLst/>
                <a:latin typeface="Söhne"/>
              </a:rPr>
            </a:br>
            <a:r>
              <a:rPr lang="en-US" b="0" i="0" dirty="0">
                <a:effectLst/>
                <a:latin typeface="Söhne"/>
              </a:rPr>
              <a:t>This code installs several Python packages using the pip package manager:</a:t>
            </a:r>
          </a:p>
          <a:p>
            <a:pPr algn="l"/>
            <a:endParaRPr lang="en-US" b="0" i="0" dirty="0">
              <a:effectLst/>
              <a:latin typeface="Söhne"/>
            </a:endParaRPr>
          </a:p>
          <a:p>
            <a:pPr algn="l">
              <a:buFont typeface="+mj-lt"/>
              <a:buAutoNum type="arabicPeriod"/>
            </a:pPr>
            <a:r>
              <a:rPr lang="en-US" b="0" i="0" dirty="0">
                <a:effectLst/>
                <a:latin typeface="Söhne"/>
              </a:rPr>
              <a:t>torch, </a:t>
            </a:r>
            <a:r>
              <a:rPr lang="en-US" b="0" i="0" dirty="0" err="1">
                <a:effectLst/>
                <a:latin typeface="Söhne"/>
              </a:rPr>
              <a:t>torchvision</a:t>
            </a:r>
            <a:r>
              <a:rPr lang="en-US" b="0" i="0" dirty="0">
                <a:effectLst/>
                <a:latin typeface="Söhne"/>
              </a:rPr>
              <a:t>, </a:t>
            </a:r>
            <a:r>
              <a:rPr lang="en-US" b="0" i="0" dirty="0" err="1">
                <a:effectLst/>
                <a:latin typeface="Söhne"/>
              </a:rPr>
              <a:t>torchaudio</a:t>
            </a:r>
            <a:r>
              <a:rPr lang="en-US" b="0" i="0" dirty="0">
                <a:effectLst/>
                <a:latin typeface="Söhne"/>
              </a:rPr>
              <a:t>: Installs the </a:t>
            </a:r>
            <a:r>
              <a:rPr lang="en-US" b="0" i="0" dirty="0" err="1">
                <a:effectLst/>
                <a:latin typeface="Söhne"/>
              </a:rPr>
              <a:t>PyTorch</a:t>
            </a:r>
            <a:r>
              <a:rPr lang="en-US" b="0" i="0" dirty="0">
                <a:effectLst/>
                <a:latin typeface="Söhne"/>
              </a:rPr>
              <a:t> deep learning framework along with its vision and audio libraries.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transformers, </a:t>
            </a:r>
            <a:r>
              <a:rPr lang="en-US" b="0" i="0" dirty="0" err="1">
                <a:effectLst/>
                <a:latin typeface="Söhne"/>
              </a:rPr>
              <a:t>ipywidgets</a:t>
            </a:r>
            <a:r>
              <a:rPr lang="en-US" b="0" i="0" dirty="0">
                <a:effectLst/>
                <a:latin typeface="Söhne"/>
              </a:rPr>
              <a:t>, </a:t>
            </a:r>
            <a:r>
              <a:rPr lang="en-US" b="0" i="0" dirty="0" err="1">
                <a:effectLst/>
                <a:latin typeface="Söhne"/>
              </a:rPr>
              <a:t>gradio</a:t>
            </a:r>
            <a:r>
              <a:rPr lang="en-US" b="0" i="0" dirty="0">
                <a:effectLst/>
                <a:latin typeface="Söhne"/>
              </a:rPr>
              <a:t>: Installs the transformers library for natural language processing, </a:t>
            </a:r>
            <a:r>
              <a:rPr lang="en-US" b="0" i="0" dirty="0" err="1">
                <a:effectLst/>
                <a:latin typeface="Söhne"/>
              </a:rPr>
              <a:t>ipywidgets</a:t>
            </a:r>
            <a:r>
              <a:rPr lang="en-US" b="0" i="0" dirty="0">
                <a:effectLst/>
                <a:latin typeface="Söhne"/>
              </a:rPr>
              <a:t> for interactive widgets, and </a:t>
            </a:r>
            <a:r>
              <a:rPr lang="en-US" b="0" i="0" dirty="0" err="1">
                <a:effectLst/>
                <a:latin typeface="Söhne"/>
              </a:rPr>
              <a:t>Gradio</a:t>
            </a:r>
            <a:r>
              <a:rPr lang="en-US" b="0" i="0" dirty="0">
                <a:effectLst/>
                <a:latin typeface="Söhne"/>
              </a:rPr>
              <a:t> for creating UIs for machine learning models. The --upgrade flag ensures that the packages are updated to the latest versions.</a:t>
            </a:r>
          </a:p>
          <a:p>
            <a:pPr algn="l">
              <a:buFont typeface="+mj-lt"/>
              <a:buAutoNum type="arabicPeriod"/>
            </a:pPr>
            <a:endParaRPr lang="en-US" b="0" i="0" dirty="0">
              <a:effectLst/>
              <a:latin typeface="Söhne"/>
            </a:endParaRPr>
          </a:p>
          <a:p>
            <a:pPr algn="l">
              <a:buFont typeface="+mj-lt"/>
              <a:buAutoNum type="arabicPeriod"/>
            </a:pPr>
            <a:r>
              <a:rPr lang="en-US" b="0" i="0" dirty="0" err="1">
                <a:effectLst/>
                <a:latin typeface="Söhne"/>
              </a:rPr>
              <a:t>sentencepiece</a:t>
            </a:r>
            <a:r>
              <a:rPr lang="en-US" b="0" i="0" dirty="0">
                <a:effectLst/>
                <a:latin typeface="Söhne"/>
              </a:rPr>
              <a:t>: Installs </a:t>
            </a:r>
            <a:r>
              <a:rPr lang="en-US" b="0" i="0" dirty="0" err="1">
                <a:effectLst/>
                <a:latin typeface="Söhne"/>
              </a:rPr>
              <a:t>SentencePiece</a:t>
            </a:r>
            <a:r>
              <a:rPr lang="en-US" b="0" i="0" dirty="0">
                <a:effectLst/>
                <a:latin typeface="Söhne"/>
              </a:rPr>
              <a:t>, a library for text tokenization.</a:t>
            </a:r>
          </a:p>
          <a:p>
            <a:pPr algn="l">
              <a:buFont typeface="+mj-lt"/>
              <a:buAutoNum type="arabicPeriod"/>
            </a:pPr>
            <a:endParaRPr lang="en-US" b="0" i="0" dirty="0">
              <a:effectLst/>
              <a:latin typeface="Söhne"/>
            </a:endParaRPr>
          </a:p>
          <a:p>
            <a:pPr algn="l">
              <a:buFont typeface="+mj-lt"/>
              <a:buAutoNum type="arabicPeriod"/>
            </a:pPr>
            <a:r>
              <a:rPr lang="en-US" b="0" i="0" dirty="0" err="1">
                <a:effectLst/>
                <a:latin typeface="Söhne"/>
              </a:rPr>
              <a:t>sacremoses</a:t>
            </a:r>
            <a:r>
              <a:rPr lang="en-US" b="0" i="0" dirty="0">
                <a:effectLst/>
                <a:latin typeface="Söhne"/>
              </a:rPr>
              <a:t>: Installs </a:t>
            </a:r>
            <a:r>
              <a:rPr lang="en-US" b="0" i="0" dirty="0" err="1">
                <a:effectLst/>
                <a:latin typeface="Söhne"/>
              </a:rPr>
              <a:t>SacreMoses</a:t>
            </a:r>
            <a:r>
              <a:rPr lang="en-US" b="0" i="0" dirty="0">
                <a:effectLst/>
                <a:latin typeface="Söhne"/>
              </a:rPr>
              <a:t>, a library for processing and tokenizing multilingual text.</a:t>
            </a:r>
          </a:p>
        </p:txBody>
      </p:sp>
    </p:spTree>
    <p:extLst>
      <p:ext uri="{BB962C8B-B14F-4D97-AF65-F5344CB8AC3E}">
        <p14:creationId xmlns:p14="http://schemas.microsoft.com/office/powerpoint/2010/main" val="218052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BA44B-7739-1DAA-9CAC-10B2947540A5}"/>
              </a:ext>
            </a:extLst>
          </p:cNvPr>
          <p:cNvSpPr>
            <a:spLocks noGrp="1"/>
          </p:cNvSpPr>
          <p:nvPr>
            <p:ph type="title"/>
          </p:nvPr>
        </p:nvSpPr>
        <p:spPr>
          <a:xfrm>
            <a:off x="144017" y="516851"/>
            <a:ext cx="4208526" cy="1554479"/>
          </a:xfrm>
        </p:spPr>
        <p:txBody>
          <a:bodyPr vert="horz" lIns="91440" tIns="45720" rIns="91440" bIns="45720" rtlCol="0" anchor="ctr">
            <a:noAutofit/>
          </a:bodyPr>
          <a:lstStyle/>
          <a:p>
            <a:r>
              <a:rPr lang="en-US" sz="4000" kern="1200" dirty="0">
                <a:solidFill>
                  <a:schemeClr val="tx1"/>
                </a:solidFill>
                <a:latin typeface="+mj-lt"/>
                <a:ea typeface="+mj-ea"/>
                <a:cs typeface="+mj-cs"/>
              </a:rPr>
              <a:t>2. Load translation models and define functions </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9392BE5-8F37-657A-BDAD-DCCE715099D0}"/>
              </a:ext>
            </a:extLst>
          </p:cNvPr>
          <p:cNvPicPr>
            <a:picLocks noChangeAspect="1"/>
          </p:cNvPicPr>
          <p:nvPr/>
        </p:nvPicPr>
        <p:blipFill>
          <a:blip r:embed="rId2"/>
          <a:stretch>
            <a:fillRect/>
          </a:stretch>
        </p:blipFill>
        <p:spPr>
          <a:xfrm>
            <a:off x="4745737" y="84323"/>
            <a:ext cx="7118316" cy="2277861"/>
          </a:xfrm>
          <a:prstGeom prst="rect">
            <a:avLst/>
          </a:prstGeom>
        </p:spPr>
      </p:pic>
      <p:sp>
        <p:nvSpPr>
          <p:cNvPr id="4" name="TextBox 3">
            <a:extLst>
              <a:ext uri="{FF2B5EF4-FFF2-40B4-BE49-F238E27FC236}">
                <a16:creationId xmlns:a16="http://schemas.microsoft.com/office/drawing/2014/main" id="{116B1AC0-EF44-B2C7-E6D4-5F9CB8DB253D}"/>
              </a:ext>
            </a:extLst>
          </p:cNvPr>
          <p:cNvSpPr txBox="1"/>
          <p:nvPr/>
        </p:nvSpPr>
        <p:spPr>
          <a:xfrm>
            <a:off x="630936" y="2588180"/>
            <a:ext cx="11233117" cy="3693319"/>
          </a:xfrm>
          <a:prstGeom prst="rect">
            <a:avLst/>
          </a:prstGeom>
          <a:noFill/>
        </p:spPr>
        <p:txBody>
          <a:bodyPr wrap="square">
            <a:spAutoFit/>
          </a:bodyPr>
          <a:lstStyle/>
          <a:p>
            <a:pPr algn="l"/>
            <a:r>
              <a:rPr lang="en-US" dirty="0">
                <a:latin typeface="Söhne"/>
              </a:rPr>
              <a:t>In the second step, we use </a:t>
            </a:r>
            <a:r>
              <a:rPr lang="en-US" b="0" i="0" dirty="0">
                <a:effectLst/>
                <a:latin typeface="Söhne"/>
              </a:rPr>
              <a:t>the </a:t>
            </a:r>
            <a:r>
              <a:rPr lang="en-US" b="0" i="0" dirty="0" err="1">
                <a:effectLst/>
                <a:latin typeface="Söhne"/>
              </a:rPr>
              <a:t>Gradio</a:t>
            </a:r>
            <a:r>
              <a:rPr lang="en-US" b="0" i="0" dirty="0">
                <a:effectLst/>
                <a:latin typeface="Söhne"/>
              </a:rPr>
              <a:t> library and the Transformers library to create translation pipelines for three languages: German, French, and Romanian. Here's a breakdown:</a:t>
            </a:r>
          </a:p>
          <a:p>
            <a:pPr algn="l"/>
            <a:endParaRPr lang="en-US" b="0" i="0" dirty="0">
              <a:effectLst/>
              <a:latin typeface="Söhne"/>
            </a:endParaRPr>
          </a:p>
          <a:p>
            <a:pPr algn="l">
              <a:buFont typeface="+mj-lt"/>
              <a:buAutoNum type="arabicPeriod"/>
            </a:pPr>
            <a:r>
              <a:rPr lang="en-US" b="1" i="0" dirty="0">
                <a:effectLst/>
                <a:latin typeface="Söhne"/>
              </a:rPr>
              <a:t>Import Libraries:</a:t>
            </a:r>
            <a:endParaRPr lang="en-US" b="0" i="0" dirty="0">
              <a:effectLst/>
              <a:latin typeface="Söhne"/>
            </a:endParaRPr>
          </a:p>
          <a:p>
            <a:pPr marL="742950" lvl="1" indent="-285750" algn="l">
              <a:buFont typeface="+mj-lt"/>
              <a:buAutoNum type="arabicPeriod"/>
            </a:pPr>
            <a:r>
              <a:rPr lang="en-US" b="0" i="0" dirty="0">
                <a:effectLst/>
                <a:latin typeface="Söhne"/>
              </a:rPr>
              <a:t>gr: This imports the </a:t>
            </a:r>
            <a:r>
              <a:rPr lang="en-US" b="0" i="0" dirty="0" err="1">
                <a:effectLst/>
                <a:latin typeface="Söhne"/>
              </a:rPr>
              <a:t>Gradio</a:t>
            </a:r>
            <a:r>
              <a:rPr lang="en-US" b="0" i="0" dirty="0">
                <a:effectLst/>
                <a:latin typeface="Söhne"/>
              </a:rPr>
              <a:t> library, which is used for creating user interfaces for machine learning models.</a:t>
            </a:r>
          </a:p>
          <a:p>
            <a:pPr marL="742950" lvl="1" indent="-285750" algn="l">
              <a:buFont typeface="+mj-lt"/>
              <a:buAutoNum type="arabicPeriod"/>
            </a:pPr>
            <a:r>
              <a:rPr lang="en-US" b="0" i="0" dirty="0">
                <a:effectLst/>
                <a:latin typeface="Söhne"/>
              </a:rPr>
              <a:t>pipeline from transformers: This imports a generic function from the transformers library that makes it easy to use pre-trained models for various natural language processing tasks.</a:t>
            </a:r>
          </a:p>
          <a:p>
            <a:pPr algn="l">
              <a:buFont typeface="+mj-lt"/>
              <a:buAutoNum type="arabicPeriod"/>
            </a:pPr>
            <a:r>
              <a:rPr lang="en-US" b="1" i="0" dirty="0">
                <a:effectLst/>
                <a:latin typeface="Söhne"/>
              </a:rPr>
              <a:t>Translation Pipelines:</a:t>
            </a:r>
            <a:endParaRPr lang="en-US" b="0" i="0" dirty="0">
              <a:effectLst/>
              <a:latin typeface="Söhne"/>
            </a:endParaRPr>
          </a:p>
          <a:p>
            <a:pPr marL="742950" lvl="1" indent="-285750" algn="l">
              <a:buFont typeface="+mj-lt"/>
              <a:buAutoNum type="arabicPeriod"/>
            </a:pPr>
            <a:r>
              <a:rPr lang="en-US" b="0" i="0" dirty="0">
                <a:effectLst/>
                <a:latin typeface="Söhne"/>
              </a:rPr>
              <a:t>Three translation pipelines are created for different languages using the pipeline function.</a:t>
            </a:r>
          </a:p>
          <a:p>
            <a:pPr marL="742950" lvl="1" indent="-285750" algn="l">
              <a:buFont typeface="+mj-lt"/>
              <a:buAutoNum type="arabicPeriod"/>
            </a:pPr>
            <a:r>
              <a:rPr lang="en-US" b="0" i="0" dirty="0">
                <a:effectLst/>
                <a:latin typeface="Söhne"/>
              </a:rPr>
              <a:t>The specified translation models are from the Helsinki NLP model hub and are trained for English to German, English to French, and English to Romanian translation.</a:t>
            </a:r>
          </a:p>
          <a:p>
            <a:pPr marL="742950" lvl="1" indent="-285750" algn="l">
              <a:buFont typeface="+mj-lt"/>
              <a:buAutoNum type="arabicPeriod"/>
            </a:pPr>
            <a:r>
              <a:rPr lang="en-US" b="0" i="0" dirty="0">
                <a:effectLst/>
                <a:latin typeface="Söhne"/>
              </a:rPr>
              <a:t>The pipelines are stored in a dictionary named translation pipelines, where the keys are the target languages ("German," "French," "Romanian").</a:t>
            </a:r>
          </a:p>
        </p:txBody>
      </p:sp>
    </p:spTree>
    <p:extLst>
      <p:ext uri="{BB962C8B-B14F-4D97-AF65-F5344CB8AC3E}">
        <p14:creationId xmlns:p14="http://schemas.microsoft.com/office/powerpoint/2010/main" val="114254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58FD01-3D3F-09AC-C79C-50EAF89376A3}"/>
              </a:ext>
            </a:extLst>
          </p:cNvPr>
          <p:cNvPicPr>
            <a:picLocks noChangeAspect="1"/>
          </p:cNvPicPr>
          <p:nvPr/>
        </p:nvPicPr>
        <p:blipFill>
          <a:blip r:embed="rId2"/>
          <a:stretch>
            <a:fillRect/>
          </a:stretch>
        </p:blipFill>
        <p:spPr>
          <a:xfrm>
            <a:off x="127000" y="617756"/>
            <a:ext cx="6108104" cy="5497294"/>
          </a:xfrm>
          <a:prstGeom prst="rect">
            <a:avLst/>
          </a:prstGeom>
        </p:spPr>
      </p:pic>
      <p:sp>
        <p:nvSpPr>
          <p:cNvPr id="3" name="TextBox 2">
            <a:extLst>
              <a:ext uri="{FF2B5EF4-FFF2-40B4-BE49-F238E27FC236}">
                <a16:creationId xmlns:a16="http://schemas.microsoft.com/office/drawing/2014/main" id="{4CD0BD1D-0910-B7D7-ED98-6679CBB9C1F8}"/>
              </a:ext>
            </a:extLst>
          </p:cNvPr>
          <p:cNvSpPr txBox="1"/>
          <p:nvPr/>
        </p:nvSpPr>
        <p:spPr>
          <a:xfrm>
            <a:off x="6343650" y="171450"/>
            <a:ext cx="5586412" cy="6463308"/>
          </a:xfrm>
          <a:prstGeom prst="rect">
            <a:avLst/>
          </a:prstGeom>
          <a:noFill/>
        </p:spPr>
        <p:txBody>
          <a:bodyPr wrap="square">
            <a:spAutoFit/>
          </a:bodyPr>
          <a:lstStyle/>
          <a:p>
            <a:pPr algn="l"/>
            <a:br>
              <a:rPr lang="en-US" b="0" i="0" dirty="0">
                <a:solidFill>
                  <a:srgbClr val="D1D5DB"/>
                </a:solidFill>
                <a:effectLst/>
                <a:latin typeface="Söhne"/>
              </a:rPr>
            </a:br>
            <a:r>
              <a:rPr lang="en-US" b="0" i="0" dirty="0">
                <a:effectLst/>
                <a:latin typeface="Söhne"/>
              </a:rPr>
              <a:t>This code defines four functions for translating text using pre-trained translation models from the </a:t>
            </a:r>
            <a:r>
              <a:rPr lang="en-US" b="1" i="0" dirty="0">
                <a:effectLst/>
                <a:latin typeface="Söhne"/>
              </a:rPr>
              <a:t>transformers</a:t>
            </a:r>
            <a:r>
              <a:rPr lang="en-US" b="0" i="0" dirty="0">
                <a:effectLst/>
                <a:latin typeface="Söhne"/>
              </a:rPr>
              <a:t> library. Here's a brief explanation:</a:t>
            </a:r>
          </a:p>
          <a:p>
            <a:pPr algn="l"/>
            <a:endParaRPr lang="en-US" b="0" i="0" dirty="0">
              <a:effectLst/>
              <a:latin typeface="Söhne"/>
            </a:endParaRPr>
          </a:p>
          <a:p>
            <a:pPr algn="l">
              <a:buFont typeface="+mj-lt"/>
              <a:buAutoNum type="arabicPeriod"/>
            </a:pPr>
            <a:r>
              <a:rPr lang="en-US" b="1" i="0" dirty="0" err="1">
                <a:effectLst/>
                <a:latin typeface="Söhne"/>
              </a:rPr>
              <a:t>translate_to_german</a:t>
            </a:r>
            <a:r>
              <a:rPr lang="en-US" b="1" i="0" dirty="0">
                <a:effectLst/>
                <a:latin typeface="Söhne"/>
              </a:rPr>
              <a:t>(text)</a:t>
            </a:r>
            <a:r>
              <a:rPr lang="en-US" b="0" i="0" dirty="0">
                <a:effectLst/>
                <a:latin typeface="Söhne"/>
              </a:rPr>
              <a:t>: Translates the input text to German using the translation pipeline for the German language. If an error occurs during translation, it catches the exception and returns an error message.</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I</a:t>
            </a:r>
            <a:r>
              <a:rPr lang="en-US" i="0" dirty="0">
                <a:effectLst/>
                <a:latin typeface="Söhne"/>
              </a:rPr>
              <a:t>t does the exact </a:t>
            </a:r>
            <a:r>
              <a:rPr lang="en-US" b="1" i="0" dirty="0">
                <a:effectLst/>
                <a:latin typeface="Söhne"/>
              </a:rPr>
              <a:t>same thing</a:t>
            </a:r>
            <a:r>
              <a:rPr lang="en-US" i="0" dirty="0">
                <a:effectLst/>
                <a:latin typeface="Söhne"/>
              </a:rPr>
              <a:t> with the </a:t>
            </a:r>
            <a:r>
              <a:rPr lang="en-US" b="1" i="0" dirty="0">
                <a:effectLst/>
                <a:latin typeface="Söhne"/>
              </a:rPr>
              <a:t>French</a:t>
            </a:r>
            <a:r>
              <a:rPr lang="en-US" i="0" dirty="0">
                <a:effectLst/>
                <a:latin typeface="Söhne"/>
              </a:rPr>
              <a:t> and </a:t>
            </a:r>
            <a:r>
              <a:rPr lang="en-US" b="1" i="0" dirty="0">
                <a:effectLst/>
                <a:latin typeface="Söhne"/>
              </a:rPr>
              <a:t>Romanian</a:t>
            </a:r>
            <a:r>
              <a:rPr lang="en-US" i="0" dirty="0">
                <a:effectLst/>
                <a:latin typeface="Söhne"/>
              </a:rPr>
              <a:t>.</a:t>
            </a:r>
          </a:p>
          <a:p>
            <a:pPr algn="l">
              <a:buFont typeface="+mj-lt"/>
              <a:buAutoNum type="arabicPeriod"/>
            </a:pPr>
            <a:endParaRPr lang="en-US" b="1" dirty="0">
              <a:latin typeface="Söhne"/>
            </a:endParaRPr>
          </a:p>
          <a:p>
            <a:pPr algn="l">
              <a:buFont typeface="+mj-lt"/>
              <a:buAutoNum type="arabicPeriod"/>
            </a:pPr>
            <a:r>
              <a:rPr lang="en-US" b="1" i="0" dirty="0" err="1">
                <a:effectLst/>
                <a:latin typeface="Söhne"/>
              </a:rPr>
              <a:t>translate_transformers</a:t>
            </a:r>
            <a:r>
              <a:rPr lang="en-US" b="1" i="0" dirty="0">
                <a:effectLst/>
                <a:latin typeface="Söhne"/>
              </a:rPr>
              <a:t>(text, </a:t>
            </a:r>
            <a:r>
              <a:rPr lang="en-US" b="1" i="0" dirty="0" err="1">
                <a:effectLst/>
                <a:latin typeface="Söhne"/>
              </a:rPr>
              <a:t>target_language</a:t>
            </a:r>
            <a:r>
              <a:rPr lang="en-US" b="1" i="0" dirty="0">
                <a:effectLst/>
                <a:latin typeface="Söhne"/>
              </a:rPr>
              <a:t>)</a:t>
            </a:r>
            <a:r>
              <a:rPr lang="en-US" b="0" i="0" dirty="0">
                <a:effectLst/>
                <a:latin typeface="Söhne"/>
              </a:rPr>
              <a:t>: This function serves as a wrapper for the previous three functions. It takes the input text and a target language as parameters. Depending on the specified target language, it calls the corresponding translation function (</a:t>
            </a:r>
            <a:r>
              <a:rPr lang="en-US" b="0" i="0" dirty="0" err="1">
                <a:effectLst/>
                <a:latin typeface="Söhne"/>
              </a:rPr>
              <a:t>translate_to_german</a:t>
            </a:r>
            <a:r>
              <a:rPr lang="en-US" b="0" i="0" dirty="0">
                <a:effectLst/>
                <a:latin typeface="Söhne"/>
              </a:rPr>
              <a:t>, </a:t>
            </a:r>
            <a:r>
              <a:rPr lang="en-US" b="0" i="0" dirty="0" err="1">
                <a:effectLst/>
                <a:latin typeface="Söhne"/>
              </a:rPr>
              <a:t>translate_to_french</a:t>
            </a:r>
            <a:r>
              <a:rPr lang="en-US" b="0" i="0" dirty="0">
                <a:effectLst/>
                <a:latin typeface="Söhne"/>
              </a:rPr>
              <a:t>, or </a:t>
            </a:r>
            <a:r>
              <a:rPr lang="en-US" b="0" i="0" dirty="0" err="1">
                <a:effectLst/>
                <a:latin typeface="Söhne"/>
              </a:rPr>
              <a:t>translate_to_romanian</a:t>
            </a:r>
            <a:r>
              <a:rPr lang="en-US" b="0" i="0" dirty="0">
                <a:effectLst/>
                <a:latin typeface="Söhne"/>
              </a:rPr>
              <a:t>). </a:t>
            </a:r>
          </a:p>
          <a:p>
            <a:pPr algn="l">
              <a:buFont typeface="+mj-lt"/>
              <a:buAutoNum type="arabicPeriod"/>
            </a:pPr>
            <a:endParaRPr lang="en-US" dirty="0">
              <a:latin typeface="Söhne"/>
            </a:endParaRPr>
          </a:p>
          <a:p>
            <a:pPr algn="l"/>
            <a:r>
              <a:rPr lang="en-US" b="0" i="0" dirty="0">
                <a:effectLst/>
                <a:latin typeface="Söhne"/>
              </a:rPr>
              <a:t>If the </a:t>
            </a:r>
            <a:r>
              <a:rPr lang="en-US" b="1" i="0" dirty="0">
                <a:effectLst/>
                <a:latin typeface="Söhne"/>
              </a:rPr>
              <a:t>target language </a:t>
            </a:r>
            <a:r>
              <a:rPr lang="en-US" b="0" i="0" dirty="0">
                <a:effectLst/>
                <a:latin typeface="Söhne"/>
              </a:rPr>
              <a:t>is not one of the specified options, it returns an "Invalid target language" message.</a:t>
            </a:r>
          </a:p>
        </p:txBody>
      </p:sp>
    </p:spTree>
    <p:extLst>
      <p:ext uri="{BB962C8B-B14F-4D97-AF65-F5344CB8AC3E}">
        <p14:creationId xmlns:p14="http://schemas.microsoft.com/office/powerpoint/2010/main" val="3787340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1774</Words>
  <Application>Microsoft Macintosh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IBM Plex Sans</vt:lpstr>
      <vt:lpstr>Söhne</vt:lpstr>
      <vt:lpstr>Office Theme</vt:lpstr>
      <vt:lpstr>Language Translator App</vt:lpstr>
      <vt:lpstr>      (NLP) Natural language Processing</vt:lpstr>
      <vt:lpstr>PowerPoint Presentation</vt:lpstr>
      <vt:lpstr>IMPORTANCE OF LANGUAGE AND TRANSLATION </vt:lpstr>
      <vt:lpstr>Our Application </vt:lpstr>
      <vt:lpstr>STEPS TO BUILD OUR APPLICATION !</vt:lpstr>
      <vt:lpstr>1. Install dependencies</vt:lpstr>
      <vt:lpstr>2. Load translation models and define functions </vt:lpstr>
      <vt:lpstr>PowerPoint Presentation</vt:lpstr>
      <vt:lpstr>3. Create Gradio function and interface</vt:lpstr>
      <vt:lpstr>PowerPoint Presentation</vt:lpstr>
      <vt:lpstr>PowerPoint Presentation</vt:lpstr>
      <vt:lpstr>PowerPoint Presentation</vt:lpstr>
      <vt:lpstr>PowerPoint Presentation</vt:lpstr>
      <vt:lpstr>SUMMARY</vt:lpstr>
      <vt:lpstr>Now, let’s have some fun!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 App</dc:title>
  <dc:creator>Galca Mitran, Andrei Cristian</dc:creator>
  <cp:lastModifiedBy>Galca Mitran, Andrei Cristian</cp:lastModifiedBy>
  <cp:revision>31</cp:revision>
  <dcterms:created xsi:type="dcterms:W3CDTF">2023-12-03T21:45:40Z</dcterms:created>
  <dcterms:modified xsi:type="dcterms:W3CDTF">2023-12-04T16:05:09Z</dcterms:modified>
</cp:coreProperties>
</file>