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6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1016290f9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1016290f9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1016290f93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1016290f9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016290f9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016290f9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016290f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016290f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1016290f9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1016290f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1016290f9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1016290f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016290f9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016290f9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016290f9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016290f9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09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016290f9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1016290f9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1016290f9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1016290f9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016290f93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1016290f9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Design Specification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By: Team 4D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59125" y="963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URLS</a:t>
            </a:r>
            <a:endParaRPr u="sng"/>
          </a:p>
        </p:txBody>
      </p:sp>
      <p:sp>
        <p:nvSpPr>
          <p:cNvPr id="105" name="Google Shape;105;p21"/>
          <p:cNvSpPr txBox="1">
            <a:spLocks noGrp="1"/>
          </p:cNvSpPr>
          <p:nvPr>
            <p:ph type="body" idx="1"/>
          </p:nvPr>
        </p:nvSpPr>
        <p:spPr>
          <a:xfrm>
            <a:off x="0" y="607600"/>
            <a:ext cx="9054790" cy="4535900"/>
          </a:xfrm>
          <a:prstGeom prst="rect">
            <a:avLst/>
          </a:prstGeom>
        </p:spPr>
        <p:txBody>
          <a:bodyPr spcFirstLastPara="1" wrap="square" lIns="91425" tIns="91425" rIns="91425" bIns="91425" anchor="t" anchorCtr="0">
            <a:noAutofit/>
          </a:bodyPr>
          <a:lstStyle/>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-/Home</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-/Home/Cars</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-/Home/Cars/New/</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 /Home/Cars/Used/</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-/Home/Sell-Cars            	</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-/Home/Sell-Cars/Car-Upload</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-/Home/Electric</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-/Home/Cars/Car-Details</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-/Home/Cars/Car-Brand</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-/Home/Login</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-/Home/Register</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-/Home/Contact-Us</a:t>
            </a:r>
            <a:endParaRPr sz="125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URLS continued</a:t>
            </a:r>
            <a:endParaRPr u="sng"/>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Bef>
                <a:spcPts val="1200"/>
              </a:spcBef>
              <a:buClr>
                <a:schemeClr val="dk1"/>
              </a:buClr>
              <a:buSzPts val="1100"/>
              <a:buNone/>
            </a:pPr>
            <a:r>
              <a:rPr lang="en-GB" sz="1400" dirty="0">
                <a:solidFill>
                  <a:schemeClr val="dk1"/>
                </a:solidFill>
              </a:rPr>
              <a:t>-/Home/About-Us</a:t>
            </a:r>
          </a:p>
          <a:p>
            <a:pPr marL="0" lvl="0" indent="0" algn="l" rtl="0">
              <a:spcBef>
                <a:spcPts val="1200"/>
              </a:spcBef>
              <a:spcAft>
                <a:spcPts val="0"/>
              </a:spcAft>
              <a:buClr>
                <a:schemeClr val="dk1"/>
              </a:buClr>
              <a:buSzPts val="1100"/>
              <a:buFont typeface="Arial"/>
              <a:buNone/>
            </a:pPr>
            <a:r>
              <a:rPr lang="en-GB" sz="1400" dirty="0">
                <a:solidFill>
                  <a:schemeClr val="dk1"/>
                </a:solidFill>
              </a:rPr>
              <a:t>-/Home/Saved</a:t>
            </a:r>
            <a:endParaRPr sz="1400" dirty="0">
              <a:solidFill>
                <a:schemeClr val="dk1"/>
              </a:solidFill>
            </a:endParaRPr>
          </a:p>
          <a:p>
            <a:pPr marL="0" lvl="0" indent="0" algn="l" rtl="0">
              <a:spcBef>
                <a:spcPts val="1200"/>
              </a:spcBef>
              <a:spcAft>
                <a:spcPts val="0"/>
              </a:spcAft>
              <a:buNone/>
            </a:pPr>
            <a:r>
              <a:rPr lang="en-GB" sz="1400" dirty="0">
                <a:solidFill>
                  <a:schemeClr val="dk1"/>
                </a:solidFill>
              </a:rPr>
              <a:t>-/Home/MyAccount</a:t>
            </a:r>
            <a:endParaRPr sz="1400" dirty="0">
              <a:solidFill>
                <a:schemeClr val="dk1"/>
              </a:solidFill>
            </a:endParaRPr>
          </a:p>
          <a:p>
            <a:pPr marL="0" lvl="0" indent="0" algn="l" rtl="0">
              <a:spcBef>
                <a:spcPts val="1200"/>
              </a:spcBef>
              <a:spcAft>
                <a:spcPts val="0"/>
              </a:spcAft>
              <a:buClr>
                <a:schemeClr val="dk1"/>
              </a:buClr>
              <a:buSzPts val="1100"/>
              <a:buFont typeface="Arial"/>
              <a:buNone/>
            </a:pPr>
            <a:r>
              <a:rPr lang="en-GB" sz="1400" dirty="0">
                <a:solidFill>
                  <a:schemeClr val="dk1"/>
                </a:solidFill>
              </a:rPr>
              <a:t>-/Home/Message-Seller    </a:t>
            </a:r>
            <a:endParaRPr sz="1400" dirty="0">
              <a:solidFill>
                <a:schemeClr val="dk1"/>
              </a:solidFill>
            </a:endParaRPr>
          </a:p>
          <a:p>
            <a:pPr marL="0" lvl="0" indent="0" algn="l" rtl="0">
              <a:spcBef>
                <a:spcPts val="120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Wireframes</a:t>
            </a:r>
            <a:endParaRPr u="sng"/>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dirty="0"/>
              <a:t>Team 4D - Car Marketplace </a:t>
            </a:r>
            <a:endParaRPr u="sng" dirty="0"/>
          </a:p>
        </p:txBody>
      </p:sp>
      <p:sp>
        <p:nvSpPr>
          <p:cNvPr id="61" name="Google Shape;61;p14"/>
          <p:cNvSpPr txBox="1">
            <a:spLocks noGrp="1"/>
          </p:cNvSpPr>
          <p:nvPr>
            <p:ph type="body" idx="1"/>
          </p:nvPr>
        </p:nvSpPr>
        <p:spPr>
          <a:xfrm>
            <a:off x="311700" y="1141575"/>
            <a:ext cx="8735100" cy="3899400"/>
          </a:xfrm>
          <a:prstGeom prst="rect">
            <a:avLst/>
          </a:prstGeom>
        </p:spPr>
        <p:txBody>
          <a:bodyPr spcFirstLastPara="1" wrap="square" lIns="91425" tIns="91425" rIns="91425" bIns="91425" anchor="t" anchorCtr="0">
            <a:normAutofit/>
          </a:bodyPr>
          <a:lstStyle/>
          <a:p>
            <a:pPr marL="285750" indent="-285750">
              <a:spcAft>
                <a:spcPts val="1200"/>
              </a:spcAft>
            </a:pPr>
            <a:r>
              <a:rPr lang="en-GB" dirty="0">
                <a:solidFill>
                  <a:schemeClr val="tx1"/>
                </a:solidFill>
                <a:latin typeface="+mn-lt"/>
              </a:rPr>
              <a:t>Goal: building an intuitive yet extensive marketplace to aid car sales for the right prices and help people make their dream purchase.</a:t>
            </a:r>
          </a:p>
          <a:p>
            <a:pPr marL="285750" indent="-285750">
              <a:spcAft>
                <a:spcPts val="1200"/>
              </a:spcAft>
            </a:pPr>
            <a:r>
              <a:rPr lang="en-GB" dirty="0">
                <a:solidFill>
                  <a:schemeClr val="tx1"/>
                </a:solidFill>
                <a:latin typeface="+mn-lt"/>
              </a:rPr>
              <a:t>Target audience: This is a virtual garage sale accessible to everyone, whether a major reseller or your neighbour from across the street. The show-off car enthusiast, or the mum of 3 trying to make ends meet. </a:t>
            </a:r>
          </a:p>
          <a:p>
            <a:pPr marL="285750" indent="-285750">
              <a:spcAft>
                <a:spcPts val="1200"/>
              </a:spcAft>
            </a:pPr>
            <a:r>
              <a:rPr lang="en-GB" dirty="0">
                <a:solidFill>
                  <a:schemeClr val="tx1"/>
                </a:solidFill>
                <a:latin typeface="+mn-lt"/>
              </a:rPr>
              <a:t>Functionality: Each car has its own specific details and reviews. Cars can also be filtered by brand, quality of use and more. This allow users to pick their future car carefully. </a:t>
            </a:r>
          </a:p>
          <a:p>
            <a:pPr marL="285750" indent="-285750">
              <a:spcAft>
                <a:spcPts val="1200"/>
              </a:spcAft>
            </a:pPr>
            <a:endParaRPr dirty="0">
              <a:solidFill>
                <a:schemeClr val="tx1"/>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Requirements</a:t>
            </a:r>
            <a:endParaRPr u="sng"/>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spcAft>
                <a:spcPts val="1200"/>
              </a:spcAft>
            </a:pPr>
            <a:r>
              <a:rPr lang="en-GB" sz="1400" b="0" i="0" dirty="0">
                <a:solidFill>
                  <a:schemeClr val="tx1"/>
                </a:solidFill>
                <a:effectLst/>
                <a:latin typeface="+mn-lt"/>
              </a:rPr>
              <a:t>User registration and authentication (</a:t>
            </a:r>
            <a:r>
              <a:rPr lang="en-US" sz="1400" dirty="0">
                <a:solidFill>
                  <a:schemeClr val="tx1"/>
                </a:solidFill>
                <a:latin typeface="+mn-lt"/>
              </a:rPr>
              <a:t>u</a:t>
            </a:r>
            <a:r>
              <a:rPr lang="en-US" sz="1400" b="0" i="0" dirty="0">
                <a:solidFill>
                  <a:schemeClr val="tx1"/>
                </a:solidFill>
                <a:effectLst/>
                <a:latin typeface="+mn-lt"/>
              </a:rPr>
              <a:t>sers should be able to create an account and log in to the platform)</a:t>
            </a:r>
            <a:endParaRPr lang="en-GB" sz="1400" b="0" i="0" dirty="0">
              <a:solidFill>
                <a:schemeClr val="tx1"/>
              </a:solidFill>
              <a:effectLst/>
              <a:latin typeface="+mn-lt"/>
            </a:endParaRPr>
          </a:p>
          <a:p>
            <a:pPr marL="285750" indent="-285750">
              <a:spcAft>
                <a:spcPts val="1200"/>
              </a:spcAft>
            </a:pPr>
            <a:r>
              <a:rPr lang="en-GB" sz="1400" b="0" i="0" dirty="0">
                <a:solidFill>
                  <a:schemeClr val="tx1"/>
                </a:solidFill>
                <a:effectLst/>
                <a:latin typeface="+mn-lt"/>
              </a:rPr>
              <a:t>Vehicle listings and search (</a:t>
            </a:r>
            <a:r>
              <a:rPr lang="en-US" sz="1400" dirty="0">
                <a:solidFill>
                  <a:schemeClr val="tx1"/>
                </a:solidFill>
                <a:latin typeface="+mn-lt"/>
              </a:rPr>
              <a:t>u</a:t>
            </a:r>
            <a:r>
              <a:rPr lang="en-US" sz="1400" b="0" i="0" dirty="0">
                <a:solidFill>
                  <a:schemeClr val="tx1"/>
                </a:solidFill>
                <a:effectLst/>
                <a:latin typeface="+mn-lt"/>
              </a:rPr>
              <a:t>sers should be able to search for vehicles based on various criteria, such as make, model, year, price range, location, etc. They should be able to sort based on various criteria too. Sellers should be able to list their vehicles for sale, including uploading photos and providing detailed descriptions)</a:t>
            </a:r>
            <a:endParaRPr lang="en-GB" sz="1400" dirty="0">
              <a:solidFill>
                <a:schemeClr val="tx1"/>
              </a:solidFill>
              <a:latin typeface="+mn-lt"/>
            </a:endParaRPr>
          </a:p>
          <a:p>
            <a:pPr marL="285750" indent="-285750">
              <a:spcAft>
                <a:spcPts val="1200"/>
              </a:spcAft>
            </a:pPr>
            <a:r>
              <a:rPr lang="en-US" sz="1400" b="0" i="0" dirty="0">
                <a:solidFill>
                  <a:schemeClr val="tx1"/>
                </a:solidFill>
                <a:effectLst/>
                <a:latin typeface="+mn-lt"/>
              </a:rPr>
              <a:t>Detailed vehicle information and photos (sellers should be able to upload photos and post the required details about the car)</a:t>
            </a:r>
          </a:p>
          <a:p>
            <a:pPr marL="285750" indent="-285750">
              <a:spcAft>
                <a:spcPts val="1200"/>
              </a:spcAft>
            </a:pPr>
            <a:r>
              <a:rPr lang="en-US" sz="1400" b="0" i="0" dirty="0">
                <a:solidFill>
                  <a:schemeClr val="tx1"/>
                </a:solidFill>
                <a:effectLst/>
                <a:latin typeface="+mn-lt"/>
              </a:rPr>
              <a:t>Contact and communication between buyers and sellers ( buyers should be able to message the sellers for further details)</a:t>
            </a:r>
          </a:p>
          <a:p>
            <a:pPr marL="228600" indent="-228600">
              <a:spcAft>
                <a:spcPts val="1200"/>
              </a:spcAft>
              <a:buFont typeface="Arial"/>
              <a:buAutoNum type="arabicPeriod"/>
            </a:pPr>
            <a:endParaRPr lang="en-GB" sz="1200" b="0" i="0" dirty="0">
              <a:solidFill>
                <a:srgbClr val="D1D5DB"/>
              </a:solidFill>
              <a:effectLst/>
              <a:latin typeface="Söhne"/>
            </a:endParaRPr>
          </a:p>
          <a:p>
            <a:pPr marL="228600" indent="-228600">
              <a:spcAft>
                <a:spcPts val="1200"/>
              </a:spcAft>
              <a:buAutoNum type="arabicPeriod"/>
            </a:pPr>
            <a:endParaRPr lang="en-GB" sz="1200" b="0" i="0" dirty="0">
              <a:solidFill>
                <a:srgbClr val="D1D5DB"/>
              </a:solidFill>
              <a:effectLst/>
              <a:latin typeface="+mj-lt"/>
            </a:endParaRPr>
          </a:p>
          <a:p>
            <a:pPr marL="228600" indent="-228600">
              <a:spcAft>
                <a:spcPts val="1200"/>
              </a:spcAft>
              <a:buAutoNum type="arabicPeriod"/>
            </a:pPr>
            <a:endParaRPr lang="en-GB" sz="1200" b="0" i="0" dirty="0">
              <a:solidFill>
                <a:srgbClr val="D1D5DB"/>
              </a:solidFill>
              <a:effectLst/>
              <a:latin typeface="+mj-lt"/>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51111"/>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dirty="0"/>
              <a:t>Persona One </a:t>
            </a:r>
            <a:endParaRPr u="sng" dirty="0"/>
          </a:p>
        </p:txBody>
      </p:sp>
      <p:sp>
        <p:nvSpPr>
          <p:cNvPr id="73" name="Google Shape;73;p16"/>
          <p:cNvSpPr txBox="1">
            <a:spLocks noGrp="1"/>
          </p:cNvSpPr>
          <p:nvPr>
            <p:ph type="body" idx="1"/>
          </p:nvPr>
        </p:nvSpPr>
        <p:spPr>
          <a:xfrm>
            <a:off x="560642" y="890858"/>
            <a:ext cx="8325843" cy="3021771"/>
          </a:xfrm>
          <a:prstGeom prst="rect">
            <a:avLst/>
          </a:prstGeom>
        </p:spPr>
        <p:txBody>
          <a:bodyPr spcFirstLastPara="1" wrap="square" lIns="91425" tIns="91425" rIns="91425" bIns="91425" anchor="t" anchorCtr="0">
            <a:normAutofit/>
          </a:bodyPr>
          <a:lstStyle/>
          <a:p>
            <a:pPr marL="285750" lvl="0" indent="-285750">
              <a:spcAft>
                <a:spcPts val="1200"/>
              </a:spcAft>
            </a:pPr>
            <a:r>
              <a:rPr lang="en-GB" sz="1600" dirty="0">
                <a:solidFill>
                  <a:schemeClr val="tx1"/>
                </a:solidFill>
                <a:latin typeface="+mn-lt"/>
              </a:rPr>
              <a:t>Warm welcome to Sin, 28. He managed to make a lot of money through questionable routes, but nevertheless he arrives to our virtual marketplace hungry. He already owns 5 luxury cars, but what's stopping him from acquiring (and </a:t>
            </a:r>
            <a:r>
              <a:rPr lang="en-GB" sz="1600" dirty="0" err="1">
                <a:solidFill>
                  <a:schemeClr val="tx1"/>
                </a:solidFill>
                <a:latin typeface="+mn-lt"/>
              </a:rPr>
              <a:t>modding</a:t>
            </a:r>
            <a:r>
              <a:rPr lang="en-GB" sz="1600" dirty="0">
                <a:solidFill>
                  <a:schemeClr val="tx1"/>
                </a:solidFill>
                <a:latin typeface="+mn-lt"/>
              </a:rPr>
              <a:t>) a new one? Not us! Sin is looking for the shiniest and fastest models of the market. Likely to be sorting by price descending despite having to scroll a bit.</a:t>
            </a:r>
          </a:p>
          <a:p>
            <a:pPr marL="0" lvl="0" indent="0" algn="l" rtl="0">
              <a:spcBef>
                <a:spcPts val="0"/>
              </a:spcBef>
              <a:spcAft>
                <a:spcPts val="1200"/>
              </a:spcAft>
              <a:buNone/>
            </a:pPr>
            <a:r>
              <a:rPr lang="en-GB" dirty="0"/>
              <a:t> </a:t>
            </a:r>
            <a:endParaRPr dirty="0"/>
          </a:p>
        </p:txBody>
      </p:sp>
      <p:pic>
        <p:nvPicPr>
          <p:cNvPr id="1026" name="Picture 2">
            <a:extLst>
              <a:ext uri="{FF2B5EF4-FFF2-40B4-BE49-F238E27FC236}">
                <a16:creationId xmlns:a16="http://schemas.microsoft.com/office/drawing/2014/main" id="{345937A8-E4CB-6438-0A2C-E3E9C3EA6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748" y="2741756"/>
            <a:ext cx="3420834" cy="20084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208261"/>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dirty="0"/>
              <a:t>Persona Two</a:t>
            </a:r>
            <a:endParaRPr u="sng" dirty="0"/>
          </a:p>
        </p:txBody>
      </p:sp>
      <p:sp>
        <p:nvSpPr>
          <p:cNvPr id="79" name="Google Shape;79;p17"/>
          <p:cNvSpPr txBox="1">
            <a:spLocks noGrp="1"/>
          </p:cNvSpPr>
          <p:nvPr>
            <p:ph type="body" idx="1"/>
          </p:nvPr>
        </p:nvSpPr>
        <p:spPr>
          <a:xfrm>
            <a:off x="537238" y="780961"/>
            <a:ext cx="8295062" cy="1884640"/>
          </a:xfrm>
          <a:prstGeom prst="rect">
            <a:avLst/>
          </a:prstGeom>
        </p:spPr>
        <p:txBody>
          <a:bodyPr spcFirstLastPara="1" wrap="square" lIns="91425" tIns="91425" rIns="91425" bIns="91425" anchor="t" anchorCtr="0">
            <a:normAutofit/>
          </a:bodyPr>
          <a:lstStyle/>
          <a:p>
            <a:pPr marL="285750" indent="-285750">
              <a:lnSpc>
                <a:spcPct val="125000"/>
              </a:lnSpc>
              <a:spcAft>
                <a:spcPts val="1200"/>
              </a:spcAft>
            </a:pPr>
            <a:r>
              <a:rPr lang="en-GB" sz="1600" dirty="0">
                <a:solidFill>
                  <a:schemeClr val="tx1"/>
                </a:solidFill>
                <a:latin typeface="+mn-lt"/>
              </a:rPr>
              <a:t>This is Lizzy, 37. She does not have too much going for her financially, but she's never giving up. Lizzy is not looking for something pricey, she will have a quick look at the used section, as she needs something to just ride her 2 kids to lessons with, and call it a day. Value for money is of outermost importance for her!</a:t>
            </a:r>
          </a:p>
          <a:p>
            <a:pPr marL="0" lvl="0" indent="0" algn="l" rtl="0">
              <a:spcBef>
                <a:spcPts val="0"/>
              </a:spcBef>
              <a:spcAft>
                <a:spcPts val="1200"/>
              </a:spcAft>
              <a:buNone/>
            </a:pPr>
            <a:endParaRPr lang="en-GB" dirty="0"/>
          </a:p>
        </p:txBody>
      </p:sp>
      <p:pic>
        <p:nvPicPr>
          <p:cNvPr id="2050" name="Picture 2">
            <a:extLst>
              <a:ext uri="{FF2B5EF4-FFF2-40B4-BE49-F238E27FC236}">
                <a16:creationId xmlns:a16="http://schemas.microsoft.com/office/drawing/2014/main" id="{BE700471-6598-29B2-FCD9-68C26F734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108" y="2220685"/>
            <a:ext cx="2764462" cy="25954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2138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dirty="0"/>
              <a:t>Persona Three</a:t>
            </a:r>
            <a:endParaRPr u="sng" dirty="0"/>
          </a:p>
        </p:txBody>
      </p:sp>
      <p:sp>
        <p:nvSpPr>
          <p:cNvPr id="79" name="Google Shape;79;p17"/>
          <p:cNvSpPr txBox="1">
            <a:spLocks noGrp="1"/>
          </p:cNvSpPr>
          <p:nvPr>
            <p:ph type="body" idx="1"/>
          </p:nvPr>
        </p:nvSpPr>
        <p:spPr>
          <a:xfrm>
            <a:off x="393343" y="8635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tx1"/>
                </a:solidFill>
                <a:latin typeface="+mn-lt"/>
              </a:rPr>
              <a:t>Finally, Tanya, 43. Despite being “more of a horse girl”, she's working as an agent representing a major automobile resale firm, and she's working on commission. She'll do her absolute best to maximize her company's profits by supplying with attractive pictures and descriptions of the car's she's managing. She will be responding to clients’ enquiries whenever her busy schedule allows for that and hope for the best.</a:t>
            </a:r>
            <a:endParaRPr sz="1600" dirty="0">
              <a:solidFill>
                <a:schemeClr val="tx1"/>
              </a:solidFill>
              <a:latin typeface="+mn-lt"/>
            </a:endParaRPr>
          </a:p>
        </p:txBody>
      </p:sp>
      <p:pic>
        <p:nvPicPr>
          <p:cNvPr id="3074" name="Picture 2">
            <a:extLst>
              <a:ext uri="{FF2B5EF4-FFF2-40B4-BE49-F238E27FC236}">
                <a16:creationId xmlns:a16="http://schemas.microsoft.com/office/drawing/2014/main" id="{31DFCE8E-D362-1A56-697D-7CAC9362E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048" y="2571750"/>
            <a:ext cx="3564504" cy="23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81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System Architecture</a:t>
            </a:r>
            <a:endParaRPr u="sng"/>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Site Map</a:t>
            </a:r>
            <a:endParaRPr u="sng"/>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6" name="Picture 5" descr="A screenshot of the site map&#10;">
            <a:extLst>
              <a:ext uri="{FF2B5EF4-FFF2-40B4-BE49-F238E27FC236}">
                <a16:creationId xmlns:a16="http://schemas.microsoft.com/office/drawing/2014/main" id="{D586E028-FAEE-1ACA-6B1E-18ECA4255CB7}"/>
              </a:ext>
            </a:extLst>
          </p:cNvPr>
          <p:cNvPicPr>
            <a:picLocks noChangeAspect="1"/>
          </p:cNvPicPr>
          <p:nvPr/>
        </p:nvPicPr>
        <p:blipFill>
          <a:blip r:embed="rId3"/>
          <a:stretch>
            <a:fillRect/>
          </a:stretch>
        </p:blipFill>
        <p:spPr>
          <a:xfrm>
            <a:off x="257640" y="1152475"/>
            <a:ext cx="8574660" cy="3416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235400" y="1072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ER diagram</a:t>
            </a:r>
            <a:endParaRPr u="sng"/>
          </a:p>
        </p:txBody>
      </p:sp>
      <p:sp>
        <p:nvSpPr>
          <p:cNvPr id="97" name="Google Shape;97;p20"/>
          <p:cNvSpPr txBox="1">
            <a:spLocks noGrp="1"/>
          </p:cNvSpPr>
          <p:nvPr>
            <p:ph type="body" idx="1"/>
          </p:nvPr>
        </p:nvSpPr>
        <p:spPr>
          <a:xfrm>
            <a:off x="235400" y="10653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8" name="Google Shape;98;p20"/>
          <p:cNvPicPr preferRelativeResize="0"/>
          <p:nvPr/>
        </p:nvPicPr>
        <p:blipFill>
          <a:blip r:embed="rId3">
            <a:alphaModFix/>
          </a:blip>
          <a:stretch>
            <a:fillRect/>
          </a:stretch>
        </p:blipFill>
        <p:spPr>
          <a:xfrm>
            <a:off x="235400" y="603175"/>
            <a:ext cx="4882824" cy="2700801"/>
          </a:xfrm>
          <a:prstGeom prst="rect">
            <a:avLst/>
          </a:prstGeom>
          <a:noFill/>
          <a:ln>
            <a:noFill/>
          </a:ln>
        </p:spPr>
      </p:pic>
      <p:pic>
        <p:nvPicPr>
          <p:cNvPr id="99" name="Google Shape;99;p20"/>
          <p:cNvPicPr preferRelativeResize="0"/>
          <p:nvPr/>
        </p:nvPicPr>
        <p:blipFill>
          <a:blip r:embed="rId4">
            <a:alphaModFix/>
          </a:blip>
          <a:stretch>
            <a:fillRect/>
          </a:stretch>
        </p:blipFill>
        <p:spPr>
          <a:xfrm>
            <a:off x="235400" y="3303973"/>
            <a:ext cx="6370500" cy="18395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586</Words>
  <Application>Microsoft Office PowerPoint</Application>
  <PresentationFormat>On-screen Show (16:9)</PresentationFormat>
  <Paragraphs>42</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Söhne</vt:lpstr>
      <vt:lpstr>Simple Light</vt:lpstr>
      <vt:lpstr>Design Specification</vt:lpstr>
      <vt:lpstr>Team 4D - Car Marketplace </vt:lpstr>
      <vt:lpstr>Requirements</vt:lpstr>
      <vt:lpstr>Persona One </vt:lpstr>
      <vt:lpstr>Persona Two</vt:lpstr>
      <vt:lpstr>Persona Three</vt:lpstr>
      <vt:lpstr>System Architecture</vt:lpstr>
      <vt:lpstr>Site Map</vt:lpstr>
      <vt:lpstr>ER diagram</vt:lpstr>
      <vt:lpstr>URLS</vt:lpstr>
      <vt:lpstr>URLS continued</vt:lpstr>
      <vt:lpstr>Wireframes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Specification</dc:title>
  <cp:lastModifiedBy>Antonis Liles (student)</cp:lastModifiedBy>
  <cp:revision>8</cp:revision>
  <dcterms:modified xsi:type="dcterms:W3CDTF">2023-02-23T23:22:42Z</dcterms:modified>
</cp:coreProperties>
</file>