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5"/>
    <p:sldMasterId id="2147483661" r:id="rId6"/>
    <p:sldMasterId id="2147483666" r:id="rId7"/>
    <p:sldMasterId id="2147483675" r:id="rId8"/>
    <p:sldMasterId id="2147483671" r:id="rId9"/>
  </p:sldMasterIdLst>
  <p:handoutMasterIdLst>
    <p:handoutMasterId r:id="rId39"/>
  </p:handoutMasterIdLst>
  <p:sldIdLst>
    <p:sldId id="298" r:id="rId10"/>
    <p:sldId id="300" r:id="rId11"/>
    <p:sldId id="306" r:id="rId12"/>
    <p:sldId id="308" r:id="rId13"/>
    <p:sldId id="307" r:id="rId14"/>
    <p:sldId id="309" r:id="rId15"/>
    <p:sldId id="310" r:id="rId16"/>
    <p:sldId id="312" r:id="rId17"/>
    <p:sldId id="315" r:id="rId18"/>
    <p:sldId id="314" r:id="rId19"/>
    <p:sldId id="313" r:id="rId20"/>
    <p:sldId id="316" r:id="rId21"/>
    <p:sldId id="311" r:id="rId22"/>
    <p:sldId id="318" r:id="rId23"/>
    <p:sldId id="333" r:id="rId24"/>
    <p:sldId id="327" r:id="rId25"/>
    <p:sldId id="329" r:id="rId26"/>
    <p:sldId id="319" r:id="rId27"/>
    <p:sldId id="320" r:id="rId28"/>
    <p:sldId id="321" r:id="rId29"/>
    <p:sldId id="328" r:id="rId30"/>
    <p:sldId id="322" r:id="rId31"/>
    <p:sldId id="323" r:id="rId32"/>
    <p:sldId id="324" r:id="rId33"/>
    <p:sldId id="334" r:id="rId34"/>
    <p:sldId id="330" r:id="rId35"/>
    <p:sldId id="317" r:id="rId36"/>
    <p:sldId id="331" r:id="rId37"/>
    <p:sldId id="33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pos="3334"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47"/>
    <a:srgbClr val="AEB7C0"/>
    <a:srgbClr val="000000"/>
    <a:srgbClr val="E30613"/>
    <a:srgbClr val="80B9E0"/>
    <a:srgbClr val="2FC2BA"/>
    <a:srgbClr val="F5F5F5"/>
    <a:srgbClr val="4D4D4D"/>
    <a:srgbClr val="B5EDEA"/>
    <a:srgbClr val="FDB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showGuides="1">
      <p:cViewPr varScale="1">
        <p:scale>
          <a:sx n="118" d="100"/>
          <a:sy n="118" d="100"/>
        </p:scale>
        <p:origin x="1440" y="96"/>
      </p:cViewPr>
      <p:guideLst>
        <p:guide pos="2880"/>
        <p:guide pos="3334"/>
        <p:guide orient="horz" pos="2160"/>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14F1-3600-4EB2-8435-6177CF27CB85}" type="datetimeFigureOut">
              <a:rPr lang="en-GB" smtClean="0"/>
              <a:t>15/08/2017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0F4BB-630C-40EF-9607-FBF07236C8F5}" type="slidenum">
              <a:rPr lang="en-GB" smtClean="0"/>
              <a:t>‹#›</a:t>
            </a:fld>
            <a:endParaRPr lang="en-GB"/>
          </a:p>
        </p:txBody>
      </p:sp>
    </p:spTree>
    <p:extLst>
      <p:ext uri="{BB962C8B-B14F-4D97-AF65-F5344CB8AC3E}">
        <p14:creationId xmlns:p14="http://schemas.microsoft.com/office/powerpoint/2010/main" val="16308180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80B9E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80B9E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28601455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AEB7C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4323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64456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840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002F4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AEB7C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422701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002F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09689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50360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132944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990"/>
            <a:ext cx="1296110" cy="358685"/>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rgbClr val="000000"/>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295466"/>
          </a:xfrm>
          <a:solidFill>
            <a:schemeClr val="bg1"/>
          </a:solidFill>
        </p:spPr>
        <p:txBody>
          <a:bodyPr wrap="square" lIns="0" tIns="0" rIns="0" bIns="0">
            <a:spAutoFit/>
          </a:bodyPr>
          <a:lstStyle>
            <a:lvl1pPr algn="ctr">
              <a:defRPr sz="1600" b="1" baseline="0">
                <a:solidFill>
                  <a:schemeClr val="tx1"/>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24886619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990"/>
            <a:ext cx="1296110" cy="35868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202444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80B9E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54919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17893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42494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E3061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E30613"/>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14739436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E3061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02917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9079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87003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AEB7C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AEB7C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336182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884757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60064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78338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597127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8253369"/>
      </p:ext>
    </p:extLst>
  </p:cSld>
  <p:clrMap bg1="lt1" tx1="dk1" bg2="lt2" tx2="dk2" accent1="accent1" accent2="accent2" accent3="accent3" accent4="accent4" accent5="accent5" accent6="accent6" hlink="hlink" folHlink="folHlink"/>
  <p:sldLayoutIdLst>
    <p:sldLayoutId id="2147483672" r:id="rId1"/>
    <p:sldLayoutId id="2147483674" r:id="rId2"/>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mt210448.aspx" TargetMode="External"/><Relationship Id="rId7" Type="http://schemas.openxmlformats.org/officeDocument/2006/relationships/hyperlink" Target="http://www.red-gate.com/products/dotnet-development/ants-performance-profiler/" TargetMode="External"/><Relationship Id="rId2" Type="http://schemas.openxmlformats.org/officeDocument/2006/relationships/hyperlink" Target="https://msdn.microsoft.com/en-us/library/ms182372.aspx" TargetMode="External"/><Relationship Id="rId1" Type="http://schemas.openxmlformats.org/officeDocument/2006/relationships/slideLayout" Target="../slideLayouts/slideLayout15.xml"/><Relationship Id="rId6" Type="http://schemas.openxmlformats.org/officeDocument/2006/relationships/hyperlink" Target="https://www.jetbrains.com/profiler/documentation/documentation.html" TargetMode="External"/><Relationship Id="rId5" Type="http://schemas.openxmlformats.org/officeDocument/2006/relationships/hyperlink" Target="https://channel9.msdn.com/Shows/Visual-Studio-Toolbox/Visual-Studio-Toolbox-Performance-Profiling" TargetMode="External"/><Relationship Id="rId4" Type="http://schemas.openxmlformats.org/officeDocument/2006/relationships/hyperlink" Target="https://docs.microsoft.com/en-us/visualstudio/profiling/profiling-feature-tour"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file:///\\su\store\Training-and-development\Seminars\Pluralsight\web-debug" TargetMode="External"/><Relationship Id="rId2" Type="http://schemas.openxmlformats.org/officeDocument/2006/relationships/hyperlink" Target="file:///\\su\store\Training-and-development\Seminars\Pluralsight\vs-intro-dbg" TargetMode="External"/><Relationship Id="rId1" Type="http://schemas.openxmlformats.org/officeDocument/2006/relationships/slideLayout" Target="../slideLayouts/slideLayout15.xml"/><Relationship Id="rId5" Type="http://schemas.openxmlformats.org/officeDocument/2006/relationships/hyperlink" Target="https://www.pluralsight.com/courses/dotnet-performance-optimization-profiling-jetbrains-dottrace" TargetMode="External"/><Relationship Id="rId4" Type="http://schemas.openxmlformats.org/officeDocument/2006/relationships/hyperlink" Target="https://www.pluralsight.com/courses/measuring-dotnet-performanc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msdn.microsoft.com/en-us/library/ms973839.aspx" TargetMode="External"/><Relationship Id="rId3" Type="http://schemas.openxmlformats.org/officeDocument/2006/relationships/hyperlink" Target="http://www.apress.com/us/book/9781430244585" TargetMode="External"/><Relationship Id="rId7" Type="http://schemas.openxmlformats.org/officeDocument/2006/relationships/hyperlink" Target="https://www.pluralsight.com/courses/dotnet-internals-adv-debug" TargetMode="External"/><Relationship Id="rId2" Type="http://schemas.openxmlformats.org/officeDocument/2006/relationships/hyperlink" Target="https://www.red-gate.com/library/net-performance-testing-and-optimization-the-complete-guide" TargetMode="External"/><Relationship Id="rId1" Type="http://schemas.openxmlformats.org/officeDocument/2006/relationships/slideLayout" Target="../slideLayouts/slideLayout15.xml"/><Relationship Id="rId6" Type="http://schemas.openxmlformats.org/officeDocument/2006/relationships/hyperlink" Target="https://www.amazon.ca/Net-Internals-Advanced-Debugging-Techniques/dp/0321934717" TargetMode="External"/><Relationship Id="rId5" Type="http://schemas.openxmlformats.org/officeDocument/2006/relationships/hyperlink" Target="http://advanceddotnetdebugging.com/" TargetMode="External"/><Relationship Id="rId10" Type="http://schemas.openxmlformats.org/officeDocument/2006/relationships/hyperlink" Target="https://www.dotnetperls.com/optimization" TargetMode="External"/><Relationship Id="rId4" Type="http://schemas.openxmlformats.org/officeDocument/2006/relationships/hyperlink" Target="http://www.writinghighperf.net/" TargetMode="External"/><Relationship Id="rId9" Type="http://schemas.openxmlformats.org/officeDocument/2006/relationships/hyperlink" Target="https://www.red-gate.com/library/52-tips-tricks-to-boost-net-performanc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hannel9.msdn.com/Shows/Visual-Studio-Toolbox/Visual-Studio-2015-Diagnostic-Tools" TargetMode="External"/><Relationship Id="rId2" Type="http://schemas.openxmlformats.org/officeDocument/2006/relationships/hyperlink" Target="https://channel9.msdn.com/Shows/Visual-Studio-Toolbox/Managed-Memory-Analysis-in-Visual-Studio-2013" TargetMode="External"/><Relationship Id="rId1" Type="http://schemas.openxmlformats.org/officeDocument/2006/relationships/slideLayout" Target="../slideLayouts/slideLayout15.xml"/><Relationship Id="rId6" Type="http://schemas.openxmlformats.org/officeDocument/2006/relationships/hyperlink" Target="https://memprofiler.com/" TargetMode="External"/><Relationship Id="rId5" Type="http://schemas.openxmlformats.org/officeDocument/2006/relationships/hyperlink" Target="http://www.red-gate.com/products/dotnet-development/ants-memory-profiler/" TargetMode="External"/><Relationship Id="rId4" Type="http://schemas.openxmlformats.org/officeDocument/2006/relationships/hyperlink" Target="https://www.jetbrains.com/profiler/documentation/documentation.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file:///\\su\store\Training-and-development\Seminars\Pluralsight\making-dotnet-applications-even-faster" TargetMode="External"/><Relationship Id="rId2" Type="http://schemas.openxmlformats.org/officeDocument/2006/relationships/hyperlink" Target="file:///\\su\store\Training-and-development\Seminars\Pluralsight\idisposable-best-practices-csharp-developers" TargetMode="External"/><Relationship Id="rId1" Type="http://schemas.openxmlformats.org/officeDocument/2006/relationships/slideLayout" Target="../slideLayouts/slideLayout15.xml"/><Relationship Id="rId4" Type="http://schemas.openxmlformats.org/officeDocument/2006/relationships/hyperlink" Target="https://www.amazon.com/Under-Hood-NET-Memory-Management/dp/190643475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channel9.msdn.com/Shows/Visual-Studio-Toolbox/Visual-Studio-2015-Diagnostic-Tools" TargetMode="External"/><Relationship Id="rId2" Type="http://schemas.openxmlformats.org/officeDocument/2006/relationships/hyperlink" Target="https://channel9.msdn.com/Shows/Visual-Studio-Toolbox/Managed-Memory-Analysis-in-Visual-Studio-2013" TargetMode="External"/><Relationship Id="rId1" Type="http://schemas.openxmlformats.org/officeDocument/2006/relationships/slideLayout" Target="../slideLayouts/slideLayout15.xml"/><Relationship Id="rId5" Type="http://schemas.openxmlformats.org/officeDocument/2006/relationships/hyperlink" Target="https://www.sentryone.com/plan-explorer" TargetMode="External"/><Relationship Id="rId4" Type="http://schemas.openxmlformats.org/officeDocument/2006/relationships/hyperlink" Target="http://www.red-gate.com/products/dba/sql-monitor/"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file:///\\su\store\Training-and-development\Seminars\Pluralsight\sqlserver-query-plan-analysis" TargetMode="External"/><Relationship Id="rId2" Type="http://schemas.openxmlformats.org/officeDocument/2006/relationships/hyperlink" Target="file:///\\su\store\Training-and-development\Seminars\Pluralsight\sqlserver-sqltrace" TargetMode="External"/><Relationship Id="rId1" Type="http://schemas.openxmlformats.org/officeDocument/2006/relationships/slideLayout" Target="../slideLayouts/slideLayout15.xml"/><Relationship Id="rId5" Type="http://schemas.openxmlformats.org/officeDocument/2006/relationships/hyperlink" Target="http://download.red-gate.com/ebooks/SQL/sql-server-execution-plans.pdf" TargetMode="External"/><Relationship Id="rId4" Type="http://schemas.openxmlformats.org/officeDocument/2006/relationships/hyperlink" Target="https://www.mssqltips.com/sql-server-tip-category/9/performance-tuning/"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www.telerik.com/fiddler" TargetMode="External"/><Relationship Id="rId3" Type="http://schemas.openxmlformats.org/officeDocument/2006/relationships/hyperlink" Target="https://www.udacity.com/course/website-performance-optimization--ud884" TargetMode="External"/><Relationship Id="rId7" Type="http://schemas.openxmlformats.org/officeDocument/2006/relationships/hyperlink" Target="https://medium.com/airbnb-engineering/performance-tuning-e10ac94916df" TargetMode="External"/><Relationship Id="rId2" Type="http://schemas.openxmlformats.org/officeDocument/2006/relationships/hyperlink" Target="file:///\\su\store\Training-and-development\Seminars\Pluralsight\web-performance" TargetMode="External"/><Relationship Id="rId1" Type="http://schemas.openxmlformats.org/officeDocument/2006/relationships/slideLayout" Target="../slideLayouts/slideLayout15.xml"/><Relationship Id="rId6" Type="http://schemas.openxmlformats.org/officeDocument/2006/relationships/hyperlink" Target="https://www.keycdn.com/blog/website-performance-optimization/" TargetMode="External"/><Relationship Id="rId5" Type="http://schemas.openxmlformats.org/officeDocument/2006/relationships/hyperlink" Target="https://dou.ua/lenta/digests/wpo-digest-0/" TargetMode="External"/><Relationship Id="rId10" Type="http://schemas.openxmlformats.org/officeDocument/2006/relationships/hyperlink" Target="http://www.softwaretestinghelp.com/performance-testing-tools-load-testing-tools/" TargetMode="External"/><Relationship Id="rId4" Type="http://schemas.openxmlformats.org/officeDocument/2006/relationships/hyperlink" Target="https://developers.google.com/web/fundamentals/performance/" TargetMode="External"/><Relationship Id="rId9" Type="http://schemas.openxmlformats.org/officeDocument/2006/relationships/hyperlink" Target="https://www.keycdn.com/blog/website-speed-test-tool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87" y="2908821"/>
            <a:ext cx="6459355" cy="1409425"/>
          </a:xfrm>
        </p:spPr>
        <p:txBody>
          <a:bodyPr/>
          <a:lstStyle/>
          <a:p>
            <a:r>
              <a:rPr lang="en-US" dirty="0" smtClean="0"/>
              <a:t>Performance Optimization</a:t>
            </a:r>
            <a:endParaRPr lang="en-US" dirty="0"/>
          </a:p>
        </p:txBody>
      </p:sp>
    </p:spTree>
    <p:extLst>
      <p:ext uri="{BB962C8B-B14F-4D97-AF65-F5344CB8AC3E}">
        <p14:creationId xmlns:p14="http://schemas.microsoft.com/office/powerpoint/2010/main" val="365349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6" name="Picture 5"/>
          <p:cNvPicPr>
            <a:picLocks noChangeAspect="1"/>
          </p:cNvPicPr>
          <p:nvPr/>
        </p:nvPicPr>
        <p:blipFill rotWithShape="1">
          <a:blip r:embed="rId2"/>
          <a:srcRect l="50831" t="20674" r="23612" b="16122"/>
          <a:stretch/>
        </p:blipFill>
        <p:spPr>
          <a:xfrm>
            <a:off x="817296" y="1294726"/>
            <a:ext cx="6716110" cy="4671632"/>
          </a:xfrm>
          <a:prstGeom prst="rect">
            <a:avLst/>
          </a:prstGeom>
        </p:spPr>
      </p:pic>
    </p:spTree>
    <p:extLst>
      <p:ext uri="{BB962C8B-B14F-4D97-AF65-F5344CB8AC3E}">
        <p14:creationId xmlns:p14="http://schemas.microsoft.com/office/powerpoint/2010/main" val="3461302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3" name="Picture 2"/>
          <p:cNvPicPr>
            <a:picLocks noChangeAspect="1"/>
          </p:cNvPicPr>
          <p:nvPr/>
        </p:nvPicPr>
        <p:blipFill>
          <a:blip r:embed="rId2"/>
          <a:stretch>
            <a:fillRect/>
          </a:stretch>
        </p:blipFill>
        <p:spPr>
          <a:xfrm>
            <a:off x="1278286" y="1129839"/>
            <a:ext cx="5891255" cy="4848435"/>
          </a:xfrm>
          <a:prstGeom prst="rect">
            <a:avLst/>
          </a:prstGeom>
        </p:spPr>
      </p:pic>
    </p:spTree>
    <p:extLst>
      <p:ext uri="{BB962C8B-B14F-4D97-AF65-F5344CB8AC3E}">
        <p14:creationId xmlns:p14="http://schemas.microsoft.com/office/powerpoint/2010/main" val="313083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TOOLS</a:t>
            </a:r>
            <a:endParaRPr lang="en-US" dirty="0"/>
          </a:p>
        </p:txBody>
      </p:sp>
      <p:sp>
        <p:nvSpPr>
          <p:cNvPr id="5" name="Content Placeholder 2"/>
          <p:cNvSpPr>
            <a:spLocks noGrp="1"/>
          </p:cNvSpPr>
          <p:nvPr>
            <p:ph sz="quarter" idx="10"/>
          </p:nvPr>
        </p:nvSpPr>
        <p:spPr>
          <a:xfrm>
            <a:off x="611188" y="1628775"/>
            <a:ext cx="7921625" cy="4321175"/>
          </a:xfrm>
        </p:spPr>
        <p:txBody>
          <a:bodyPr>
            <a:normAutofit lnSpcReduction="10000"/>
          </a:bodyPr>
          <a:lstStyle/>
          <a:p>
            <a:pPr marL="285750" indent="-285750">
              <a:buClr>
                <a:srgbClr val="002F47"/>
              </a:buClr>
              <a:buSzPct val="125000"/>
              <a:buFont typeface="Wingdings" panose="05000000000000000000" pitchFamily="2" charset="2"/>
              <a:buChar char="§"/>
            </a:pPr>
            <a:r>
              <a:rPr lang="en-US" sz="1800" b="1" dirty="0" smtClean="0"/>
              <a:t>Visual </a:t>
            </a:r>
            <a:r>
              <a:rPr lang="en-US" sz="1800" b="1" dirty="0"/>
              <a:t>Studio Performance Profiler</a:t>
            </a:r>
          </a:p>
          <a:p>
            <a:pPr marL="971550" lvl="1" indent="-285750">
              <a:buClr>
                <a:srgbClr val="002F47"/>
              </a:buClr>
              <a:buSzPct val="125000"/>
            </a:pPr>
            <a:r>
              <a:rPr lang="en-US" sz="1500" b="1" dirty="0">
                <a:hlinkClick r:id="rId2"/>
              </a:rPr>
              <a:t>https://msdn.microsoft.com/en-us/library/ms182372.aspx</a:t>
            </a:r>
            <a:endParaRPr lang="en-US" sz="1500" b="1" dirty="0"/>
          </a:p>
          <a:p>
            <a:pPr marL="971550" lvl="1" indent="-285750">
              <a:buClr>
                <a:srgbClr val="002F47"/>
              </a:buClr>
              <a:buSzPct val="125000"/>
            </a:pPr>
            <a:r>
              <a:rPr lang="en-US" sz="1500" b="1" dirty="0">
                <a:hlinkClick r:id="rId3"/>
              </a:rPr>
              <a:t>https://</a:t>
            </a:r>
            <a:r>
              <a:rPr lang="en-US" sz="1500" b="1" dirty="0" smtClean="0">
                <a:hlinkClick r:id="rId3"/>
              </a:rPr>
              <a:t>msdn.microsoft.com/en-us/library/mt210448.aspx</a:t>
            </a:r>
            <a:endParaRPr lang="en-US" sz="1500" b="1" dirty="0" smtClean="0"/>
          </a:p>
          <a:p>
            <a:pPr marL="971550" lvl="1" indent="-285750">
              <a:buClr>
                <a:srgbClr val="002F47"/>
              </a:buClr>
              <a:buSzPct val="125000"/>
            </a:pPr>
            <a:r>
              <a:rPr lang="en-US" sz="1500" b="1" dirty="0">
                <a:hlinkClick r:id="rId4"/>
              </a:rPr>
              <a:t>https://</a:t>
            </a:r>
            <a:r>
              <a:rPr lang="en-US" sz="1500" b="1" dirty="0" smtClean="0">
                <a:hlinkClick r:id="rId4"/>
              </a:rPr>
              <a:t>docs.microsoft.com/en-us/visualstudio/profiling/profiling-feature-tour</a:t>
            </a:r>
            <a:endParaRPr lang="en-US" sz="1500" b="1" dirty="0" smtClean="0"/>
          </a:p>
          <a:p>
            <a:pPr marL="971550" lvl="1" indent="-285750">
              <a:buClr>
                <a:srgbClr val="002F47"/>
              </a:buClr>
              <a:buSzPct val="125000"/>
            </a:pPr>
            <a:r>
              <a:rPr lang="en-US" sz="1500" b="1" dirty="0" smtClean="0">
                <a:hlinkClick r:id="rId5"/>
              </a:rPr>
              <a:t>https</a:t>
            </a:r>
            <a:r>
              <a:rPr lang="en-US" sz="1500" b="1" dirty="0">
                <a:hlinkClick r:id="rId5"/>
              </a:rPr>
              <a:t>://channel9.msdn.com/Shows/Visual-Studio-Toolbox/Visual-Studio-Toolbox-Performance-Profiling</a:t>
            </a:r>
            <a:endParaRPr lang="en-US" sz="1500" b="1" dirty="0"/>
          </a:p>
          <a:p>
            <a:pPr marL="285750" lvl="1" indent="-285750">
              <a:buClr>
                <a:srgbClr val="002F47"/>
              </a:buClr>
              <a:buSzPct val="125000"/>
            </a:pPr>
            <a:r>
              <a:rPr lang="en-US" sz="1800" b="1" dirty="0" err="1"/>
              <a:t>JetBrains</a:t>
            </a:r>
            <a:r>
              <a:rPr lang="en-US" sz="1800" b="1" dirty="0"/>
              <a:t> </a:t>
            </a:r>
            <a:r>
              <a:rPr lang="en-US" sz="1800" b="1" dirty="0" err="1"/>
              <a:t>dotTrace</a:t>
            </a:r>
            <a:endParaRPr lang="en-US" sz="1800" b="1" dirty="0"/>
          </a:p>
          <a:p>
            <a:pPr marL="971550" lvl="1" indent="-285750">
              <a:buClr>
                <a:srgbClr val="002F47"/>
              </a:buClr>
              <a:buSzPct val="125000"/>
            </a:pPr>
            <a:r>
              <a:rPr lang="en-US" sz="1500" b="1" dirty="0">
                <a:hlinkClick r:id="rId6"/>
              </a:rPr>
              <a:t>https://</a:t>
            </a:r>
            <a:r>
              <a:rPr lang="en-US" sz="1500" b="1" dirty="0" smtClean="0">
                <a:hlinkClick r:id="rId6"/>
              </a:rPr>
              <a:t>www.jetbrains.com/profiler/documentation/documentation.html</a:t>
            </a:r>
            <a:endParaRPr lang="en-US" sz="1500" b="1" dirty="0" smtClean="0"/>
          </a:p>
          <a:p>
            <a:pPr marL="285750" lvl="1" indent="-285750">
              <a:buClr>
                <a:srgbClr val="002F47"/>
              </a:buClr>
              <a:buSzPct val="125000"/>
            </a:pPr>
            <a:r>
              <a:rPr lang="en-US" sz="1800" b="1" dirty="0" err="1"/>
              <a:t>Redgate</a:t>
            </a:r>
            <a:r>
              <a:rPr lang="en-US" sz="1800" b="1" dirty="0"/>
              <a:t> ANTS</a:t>
            </a:r>
          </a:p>
          <a:p>
            <a:pPr marL="971550" lvl="1" indent="-285750">
              <a:buClr>
                <a:srgbClr val="002F47"/>
              </a:buClr>
              <a:buSzPct val="125000"/>
            </a:pPr>
            <a:r>
              <a:rPr lang="en-US" sz="1500" b="1" dirty="0">
                <a:hlinkClick r:id="rId7"/>
              </a:rPr>
              <a:t>http://www.red-gate.com/products/dotnet-development/ants-performance-profiler/</a:t>
            </a:r>
            <a:endParaRPr lang="en-US" sz="1500" b="1" dirty="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07292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TOOLS</a:t>
            </a:r>
            <a:endParaRPr lang="en-US" dirty="0"/>
          </a:p>
        </p:txBody>
      </p:sp>
      <p:pic>
        <p:nvPicPr>
          <p:cNvPr id="1028" name="Picture 4" descr="Картинки по запросу visual studio performance prof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986" y="1266895"/>
            <a:ext cx="6609368" cy="463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154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TIPS AND TRICKS</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92500" lnSpcReduction="10000"/>
          </a:bodyPr>
          <a:lstStyle/>
          <a:p>
            <a:pPr marL="342900" lvl="1" indent="-342900">
              <a:buClr>
                <a:srgbClr val="002F47"/>
              </a:buClr>
              <a:buSzPct val="125000"/>
              <a:buFont typeface="+mj-lt"/>
              <a:buAutoNum type="arabicPeriod"/>
            </a:pPr>
            <a:r>
              <a:rPr lang="en-US" sz="1800" b="1" dirty="0" smtClean="0"/>
              <a:t>Logical Problems / Not optimal code</a:t>
            </a:r>
            <a:endParaRPr lang="en-US" sz="1800" b="1" dirty="0"/>
          </a:p>
          <a:p>
            <a:pPr marL="342900" lvl="1" indent="-342900">
              <a:buClr>
                <a:srgbClr val="002F47"/>
              </a:buClr>
              <a:buSzPct val="125000"/>
              <a:buFont typeface="+mj-lt"/>
              <a:buAutoNum type="arabicPeriod"/>
            </a:pPr>
            <a:r>
              <a:rPr lang="en-US" sz="1800" b="1" dirty="0" smtClean="0"/>
              <a:t>Data Structure misuse – </a:t>
            </a:r>
            <a:r>
              <a:rPr lang="en-US" sz="1800" b="1" dirty="0" err="1"/>
              <a:t>IEnumerable</a:t>
            </a:r>
            <a:r>
              <a:rPr lang="en-US" sz="1800" b="1" dirty="0"/>
              <a:t>, List, </a:t>
            </a:r>
            <a:r>
              <a:rPr lang="en-US" sz="1800" b="1" dirty="0" smtClean="0"/>
              <a:t>Array, Dictionary, </a:t>
            </a:r>
            <a:r>
              <a:rPr lang="en-US" sz="1800" b="1" dirty="0" err="1" smtClean="0"/>
              <a:t>HashSet</a:t>
            </a:r>
            <a:endParaRPr lang="en-US" sz="1800" b="1" dirty="0"/>
          </a:p>
          <a:p>
            <a:pPr marL="342900" lvl="1" indent="-342900">
              <a:buClr>
                <a:srgbClr val="002F47"/>
              </a:buClr>
              <a:buSzPct val="125000"/>
              <a:buFont typeface="+mj-lt"/>
              <a:buAutoNum type="arabicPeriod"/>
            </a:pPr>
            <a:r>
              <a:rPr lang="en-US" sz="1800" b="1" dirty="0" smtClean="0"/>
              <a:t>Cache – </a:t>
            </a:r>
            <a:r>
              <a:rPr lang="en-US" sz="1800" b="1" dirty="0"/>
              <a:t>c</a:t>
            </a:r>
            <a:r>
              <a:rPr lang="en-US" sz="1800" b="1" dirty="0" smtClean="0"/>
              <a:t>ached repositories, </a:t>
            </a:r>
            <a:r>
              <a:rPr lang="en-US" sz="1800" b="1" dirty="0"/>
              <a:t>e</a:t>
            </a:r>
            <a:r>
              <a:rPr lang="en-US" sz="1800" b="1" dirty="0" smtClean="0"/>
              <a:t>tc.</a:t>
            </a:r>
          </a:p>
          <a:p>
            <a:pPr marL="342900" lvl="1" indent="-342900">
              <a:buClr>
                <a:srgbClr val="002F47"/>
              </a:buClr>
              <a:buSzPct val="125000"/>
              <a:buFont typeface="+mj-lt"/>
              <a:buAutoNum type="arabicPeriod"/>
            </a:pPr>
            <a:r>
              <a:rPr lang="en-US" sz="1800" b="1" dirty="0" smtClean="0"/>
              <a:t>Concurrent or Asynchronous code – </a:t>
            </a:r>
            <a:r>
              <a:rPr lang="en-US" sz="1800" b="1" dirty="0" err="1" smtClean="0"/>
              <a:t>async</a:t>
            </a:r>
            <a:r>
              <a:rPr lang="en-US" sz="1800" b="1" dirty="0" smtClean="0"/>
              <a:t>/await, TPL, </a:t>
            </a:r>
            <a:r>
              <a:rPr lang="en-US" sz="1800" b="1" dirty="0" err="1" smtClean="0"/>
              <a:t>Parallel.For</a:t>
            </a:r>
            <a:r>
              <a:rPr lang="en-US" sz="1800" b="1" dirty="0" smtClean="0"/>
              <a:t>, Rx</a:t>
            </a:r>
            <a:endParaRPr lang="en-US" sz="1800" b="1" dirty="0"/>
          </a:p>
          <a:p>
            <a:pPr marL="342900" lvl="1" indent="-342900">
              <a:buClr>
                <a:srgbClr val="002F47"/>
              </a:buClr>
              <a:buSzPct val="125000"/>
              <a:buFont typeface="+mj-lt"/>
              <a:buAutoNum type="arabicPeriod"/>
            </a:pPr>
            <a:r>
              <a:rPr lang="en-US" sz="1800" b="1" dirty="0" smtClean="0"/>
              <a:t>Use </a:t>
            </a:r>
            <a:r>
              <a:rPr lang="en-US" sz="1800" b="1" dirty="0" err="1" smtClean="0"/>
              <a:t>StringBuilder</a:t>
            </a:r>
            <a:endParaRPr lang="en-US" sz="1800" b="1" dirty="0" smtClean="0"/>
          </a:p>
          <a:p>
            <a:pPr marL="342900" lvl="1" indent="-342900">
              <a:buClr>
                <a:srgbClr val="002F47"/>
              </a:buClr>
              <a:buSzPct val="125000"/>
              <a:buFont typeface="+mj-lt"/>
              <a:buAutoNum type="arabicPeriod"/>
            </a:pPr>
            <a:r>
              <a:rPr lang="en-US" sz="1800" b="1" dirty="0" smtClean="0"/>
              <a:t>Avoid Exceptions – defensive programming</a:t>
            </a:r>
          </a:p>
          <a:p>
            <a:pPr marL="342900" lvl="1" indent="-342900">
              <a:buClr>
                <a:srgbClr val="002F47"/>
              </a:buClr>
              <a:buSzPct val="125000"/>
              <a:buFont typeface="+mj-lt"/>
              <a:buAutoNum type="arabicPeriod"/>
            </a:pPr>
            <a:r>
              <a:rPr lang="en-US" sz="1800" b="1" dirty="0" smtClean="0"/>
              <a:t>Use String Split/Join/</a:t>
            </a:r>
            <a:r>
              <a:rPr lang="en-US" sz="1800" b="1" dirty="0" err="1" smtClean="0"/>
              <a:t>Concat</a:t>
            </a:r>
            <a:r>
              <a:rPr lang="en-US" sz="1800" b="1" dirty="0" smtClean="0"/>
              <a:t> instead of LINQ and </a:t>
            </a:r>
            <a:r>
              <a:rPr lang="en-US" sz="1800" b="1" dirty="0" err="1" smtClean="0"/>
              <a:t>RegEx</a:t>
            </a:r>
            <a:endParaRPr lang="en-US" sz="1800" b="1" dirty="0" smtClean="0"/>
          </a:p>
          <a:p>
            <a:pPr marL="342900" lvl="1" indent="-342900">
              <a:buClr>
                <a:srgbClr val="002F47"/>
              </a:buClr>
              <a:buSzPct val="125000"/>
              <a:buFont typeface="+mj-lt"/>
              <a:buAutoNum type="arabicPeriod"/>
            </a:pPr>
            <a:r>
              <a:rPr lang="en-US" sz="1800" b="1" dirty="0" smtClean="0"/>
              <a:t>Use XML Readers instead of LINQ to XML</a:t>
            </a:r>
          </a:p>
          <a:p>
            <a:pPr marL="342900" lvl="1" indent="-342900">
              <a:buClr>
                <a:srgbClr val="002F47"/>
              </a:buClr>
              <a:buSzPct val="125000"/>
              <a:buFont typeface="+mj-lt"/>
              <a:buAutoNum type="arabicPeriod"/>
            </a:pPr>
            <a:r>
              <a:rPr lang="en-US" sz="1800" b="1" dirty="0"/>
              <a:t>Prefer </a:t>
            </a:r>
            <a:r>
              <a:rPr lang="en-US" sz="1800" b="1" dirty="0" smtClean="0"/>
              <a:t>for/</a:t>
            </a:r>
            <a:r>
              <a:rPr lang="en-US" sz="1800" b="1" dirty="0" err="1" smtClean="0"/>
              <a:t>foreach</a:t>
            </a:r>
            <a:r>
              <a:rPr lang="en-US" sz="1800" b="1" dirty="0" smtClean="0"/>
              <a:t> </a:t>
            </a:r>
            <a:r>
              <a:rPr lang="en-US" sz="1800" b="1" dirty="0"/>
              <a:t>loops over </a:t>
            </a:r>
            <a:r>
              <a:rPr lang="en-US" sz="1800" b="1" dirty="0" smtClean="0"/>
              <a:t>lambdas</a:t>
            </a:r>
          </a:p>
          <a:p>
            <a:pPr marL="342900" lvl="1" indent="-342900">
              <a:buClr>
                <a:srgbClr val="002F47"/>
              </a:buClr>
              <a:buSzPct val="125000"/>
              <a:buFont typeface="+mj-lt"/>
              <a:buAutoNum type="arabicPeriod"/>
            </a:pPr>
            <a:r>
              <a:rPr lang="en-US" sz="1800" b="1" dirty="0" smtClean="0"/>
              <a:t> Avoid Reflection/dynamic</a:t>
            </a:r>
            <a:endParaRPr lang="en-US" sz="1800" b="1" dirty="0"/>
          </a:p>
          <a:p>
            <a:pPr marL="342900" lvl="1" indent="-342900">
              <a:buClr>
                <a:srgbClr val="002F47"/>
              </a:buClr>
              <a:buSzPct val="125000"/>
              <a:buFont typeface="+mj-lt"/>
              <a:buAutoNum type="arabicPeriod"/>
            </a:pPr>
            <a:endParaRPr lang="en-US" sz="1800" b="1" dirty="0"/>
          </a:p>
          <a:p>
            <a:pPr marL="342900" lvl="1" indent="-342900">
              <a:buClr>
                <a:srgbClr val="002F47"/>
              </a:buClr>
              <a:buSzPct val="125000"/>
              <a:buFont typeface="+mj-lt"/>
              <a:buAutoNum type="arabicPeriod"/>
            </a:pP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847899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TIPS AND TRICKS</a:t>
            </a:r>
            <a:endParaRPr lang="en-US" dirty="0"/>
          </a:p>
        </p:txBody>
      </p:sp>
      <p:sp>
        <p:nvSpPr>
          <p:cNvPr id="5" name="Content Placeholder 2"/>
          <p:cNvSpPr>
            <a:spLocks noGrp="1"/>
          </p:cNvSpPr>
          <p:nvPr>
            <p:ph sz="quarter" idx="10"/>
          </p:nvPr>
        </p:nvSpPr>
        <p:spPr>
          <a:xfrm>
            <a:off x="611188" y="1628775"/>
            <a:ext cx="7921625" cy="4683013"/>
          </a:xfrm>
        </p:spPr>
        <p:txBody>
          <a:bodyPr>
            <a:normAutofit lnSpcReduction="10000"/>
          </a:bodyPr>
          <a:lstStyle/>
          <a:p>
            <a:pPr marL="342900" lvl="1" indent="-342900">
              <a:lnSpc>
                <a:spcPct val="130000"/>
              </a:lnSpc>
              <a:buClr>
                <a:srgbClr val="002F47"/>
              </a:buClr>
              <a:buSzPct val="125000"/>
              <a:buFont typeface="+mj-lt"/>
              <a:buAutoNum type="arabicPeriod" startAt="11"/>
            </a:pPr>
            <a:r>
              <a:rPr lang="en-US" sz="1800" b="1" dirty="0"/>
              <a:t> Use </a:t>
            </a:r>
            <a:r>
              <a:rPr lang="en-US" sz="1800" b="1" dirty="0" err="1"/>
              <a:t>memoization</a:t>
            </a:r>
            <a:r>
              <a:rPr lang="en-US" sz="1800" b="1" dirty="0"/>
              <a:t> – </a:t>
            </a:r>
            <a:r>
              <a:rPr lang="en-US" sz="1700" b="1" dirty="0">
                <a:solidFill>
                  <a:schemeClr val="accent1">
                    <a:lumMod val="75000"/>
                  </a:schemeClr>
                </a:solidFill>
              </a:rPr>
              <a:t>if(</a:t>
            </a:r>
            <a:r>
              <a:rPr lang="en-US" sz="1700" b="1" dirty="0" err="1">
                <a:solidFill>
                  <a:schemeClr val="accent1">
                    <a:lumMod val="75000"/>
                  </a:schemeClr>
                </a:solidFill>
              </a:rPr>
              <a:t>lookup.TryGetValue</a:t>
            </a:r>
            <a:r>
              <a:rPr lang="en-US" sz="1700" b="1" dirty="0">
                <a:solidFill>
                  <a:schemeClr val="accent1">
                    <a:lumMod val="75000"/>
                  </a:schemeClr>
                </a:solidFill>
              </a:rPr>
              <a:t>(key, out value)) return value; lookup[key] = </a:t>
            </a:r>
            <a:r>
              <a:rPr lang="en-US" sz="1700" b="1" dirty="0" err="1">
                <a:solidFill>
                  <a:schemeClr val="accent1">
                    <a:lumMod val="75000"/>
                  </a:schemeClr>
                </a:solidFill>
              </a:rPr>
              <a:t>value.ToLower</a:t>
            </a:r>
            <a:r>
              <a:rPr lang="en-US" sz="1700" b="1" dirty="0">
                <a:solidFill>
                  <a:schemeClr val="accent1">
                    <a:lumMod val="75000"/>
                  </a:schemeClr>
                </a:solidFill>
              </a:rPr>
              <a:t>();</a:t>
            </a:r>
          </a:p>
          <a:p>
            <a:pPr marL="342900" lvl="1" indent="-342900">
              <a:lnSpc>
                <a:spcPct val="130000"/>
              </a:lnSpc>
              <a:buClr>
                <a:srgbClr val="002F47"/>
              </a:buClr>
              <a:buSzPct val="125000"/>
              <a:buFont typeface="+mj-lt"/>
              <a:buAutoNum type="arabicPeriod" startAt="11"/>
            </a:pPr>
            <a:r>
              <a:rPr lang="en-US" sz="1800" b="1" dirty="0"/>
              <a:t> Use </a:t>
            </a:r>
            <a:r>
              <a:rPr lang="en-US" sz="1800" b="1" dirty="0">
                <a:solidFill>
                  <a:schemeClr val="accent1">
                    <a:lumMod val="75000"/>
                  </a:schemeClr>
                </a:solidFill>
              </a:rPr>
              <a:t>as</a:t>
            </a:r>
            <a:r>
              <a:rPr lang="en-US" sz="1800" b="1" dirty="0"/>
              <a:t> operator instead of </a:t>
            </a:r>
            <a:r>
              <a:rPr lang="en-US" sz="1800" b="1" dirty="0">
                <a:solidFill>
                  <a:schemeClr val="accent1">
                    <a:lumMod val="75000"/>
                  </a:schemeClr>
                </a:solidFill>
              </a:rPr>
              <a:t>is</a:t>
            </a:r>
            <a:r>
              <a:rPr lang="en-US" sz="1800" b="1" dirty="0"/>
              <a:t> for type checking</a:t>
            </a:r>
          </a:p>
          <a:p>
            <a:pPr marL="342900" lvl="1" indent="-342900">
              <a:lnSpc>
                <a:spcPct val="130000"/>
              </a:lnSpc>
              <a:buClr>
                <a:srgbClr val="002F47"/>
              </a:buClr>
              <a:buSzPct val="125000"/>
              <a:buFont typeface="+mj-lt"/>
              <a:buAutoNum type="arabicPeriod" startAt="11"/>
            </a:pPr>
            <a:r>
              <a:rPr lang="en-US" sz="1800" b="1" dirty="0"/>
              <a:t> Do not use </a:t>
            </a:r>
            <a:r>
              <a:rPr lang="en-US" sz="1800" b="1" dirty="0">
                <a:solidFill>
                  <a:schemeClr val="accent1">
                    <a:lumMod val="75000"/>
                  </a:schemeClr>
                </a:solidFill>
              </a:rPr>
              <a:t>ref</a:t>
            </a:r>
            <a:r>
              <a:rPr lang="en-US" sz="1800" b="1" dirty="0"/>
              <a:t> and </a:t>
            </a:r>
            <a:r>
              <a:rPr lang="en-US" sz="1800" b="1" dirty="0">
                <a:solidFill>
                  <a:schemeClr val="accent1">
                    <a:lumMod val="75000"/>
                  </a:schemeClr>
                </a:solidFill>
              </a:rPr>
              <a:t>out</a:t>
            </a:r>
            <a:r>
              <a:rPr lang="en-US" sz="1800" b="1" dirty="0"/>
              <a:t> parameters</a:t>
            </a:r>
          </a:p>
          <a:p>
            <a:pPr marL="342900" lvl="1" indent="-342900">
              <a:lnSpc>
                <a:spcPct val="130000"/>
              </a:lnSpc>
              <a:buClr>
                <a:srgbClr val="002F47"/>
              </a:buClr>
              <a:buSzPct val="125000"/>
              <a:buFont typeface="+mj-lt"/>
              <a:buAutoNum type="arabicPeriod" startAt="11"/>
            </a:pPr>
            <a:r>
              <a:rPr lang="en-US" sz="1800" b="1" dirty="0"/>
              <a:t> Reduce methods size</a:t>
            </a:r>
          </a:p>
          <a:p>
            <a:pPr marL="342900" lvl="1" indent="-342900">
              <a:lnSpc>
                <a:spcPct val="130000"/>
              </a:lnSpc>
              <a:buClr>
                <a:srgbClr val="002F47"/>
              </a:buClr>
              <a:buSzPct val="125000"/>
              <a:buFont typeface="+mj-lt"/>
              <a:buAutoNum type="arabicPeriod" startAt="11"/>
            </a:pPr>
            <a:r>
              <a:rPr lang="en-US" sz="1800" b="1" dirty="0"/>
              <a:t> Prefer local variables over fields</a:t>
            </a:r>
          </a:p>
          <a:p>
            <a:pPr marL="342900" lvl="1" indent="-342900">
              <a:lnSpc>
                <a:spcPct val="130000"/>
              </a:lnSpc>
              <a:buClr>
                <a:srgbClr val="002F47"/>
              </a:buClr>
              <a:buSzPct val="125000"/>
              <a:buFont typeface="+mj-lt"/>
              <a:buAutoNum type="arabicPeriod" startAt="11"/>
            </a:pPr>
            <a:r>
              <a:rPr lang="en-US" sz="1800" b="1" dirty="0"/>
              <a:t> Use static </a:t>
            </a:r>
            <a:r>
              <a:rPr lang="en-US" sz="1800" b="1" dirty="0" err="1"/>
              <a:t>readonly</a:t>
            </a:r>
            <a:r>
              <a:rPr lang="en-US" sz="1800" b="1" dirty="0"/>
              <a:t> fields and </a:t>
            </a:r>
            <a:r>
              <a:rPr lang="en-US" sz="1800" b="1" dirty="0" smtClean="0"/>
              <a:t>constants</a:t>
            </a:r>
          </a:p>
          <a:p>
            <a:pPr marL="342900" lvl="1" indent="-342900">
              <a:lnSpc>
                <a:spcPct val="130000"/>
              </a:lnSpc>
              <a:buClr>
                <a:srgbClr val="002F47"/>
              </a:buClr>
              <a:buSzPct val="125000"/>
              <a:buFont typeface="+mj-lt"/>
              <a:buAutoNum type="arabicPeriod" startAt="11"/>
            </a:pPr>
            <a:r>
              <a:rPr lang="en-US" sz="1800" b="1" dirty="0" smtClean="0"/>
              <a:t> Use </a:t>
            </a:r>
            <a:r>
              <a:rPr lang="en-US" sz="1800" b="1" dirty="0"/>
              <a:t>static methods and fields</a:t>
            </a:r>
          </a:p>
          <a:p>
            <a:pPr marL="342900" lvl="1" indent="-342900">
              <a:lnSpc>
                <a:spcPct val="130000"/>
              </a:lnSpc>
              <a:buClr>
                <a:srgbClr val="002F47"/>
              </a:buClr>
              <a:buSzPct val="125000"/>
              <a:buFont typeface="+mj-lt"/>
              <a:buAutoNum type="arabicPeriod" startAt="11"/>
            </a:pPr>
            <a:r>
              <a:rPr lang="en-US" sz="1800" b="1" dirty="0" smtClean="0"/>
              <a:t> </a:t>
            </a:r>
            <a:r>
              <a:rPr lang="en-US" sz="1800" b="1" dirty="0"/>
              <a:t>Dictionary order, </a:t>
            </a:r>
            <a:r>
              <a:rPr lang="en-US" sz="1800" b="1" dirty="0" err="1"/>
              <a:t>SortedDictionary</a:t>
            </a:r>
            <a:endParaRPr lang="en-US" sz="1800" b="1" dirty="0"/>
          </a:p>
          <a:p>
            <a:pPr marL="342900" lvl="1" indent="-342900">
              <a:lnSpc>
                <a:spcPct val="130000"/>
              </a:lnSpc>
              <a:buClr>
                <a:srgbClr val="002F47"/>
              </a:buClr>
              <a:buSzPct val="125000"/>
              <a:buFont typeface="+mj-lt"/>
              <a:buAutoNum type="arabicPeriod" startAt="11"/>
            </a:pPr>
            <a:r>
              <a:rPr lang="en-US" sz="1800" b="1" dirty="0"/>
              <a:t> Override </a:t>
            </a:r>
            <a:r>
              <a:rPr lang="en-US" sz="1800" b="1" dirty="0" err="1"/>
              <a:t>GetHashCode</a:t>
            </a:r>
            <a:r>
              <a:rPr lang="en-US" sz="1800" b="1" dirty="0"/>
              <a:t> and Equals</a:t>
            </a:r>
          </a:p>
          <a:p>
            <a:pPr marL="0" lvl="1" indent="0">
              <a:lnSpc>
                <a:spcPct val="130000"/>
              </a:lnSpc>
              <a:buClr>
                <a:srgbClr val="002F47"/>
              </a:buClr>
              <a:buSzPct val="125000"/>
              <a:buNone/>
            </a:pPr>
            <a:endParaRPr lang="en-US" sz="1800" b="1" dirty="0" smtClean="0"/>
          </a:p>
          <a:p>
            <a:pPr marL="342900" lvl="1" indent="-342900">
              <a:buClr>
                <a:srgbClr val="002F47"/>
              </a:buClr>
              <a:buSzPct val="125000"/>
              <a:buFont typeface="+mj-lt"/>
              <a:buAutoNum type="arabicPeriod" startAt="11"/>
            </a:pPr>
            <a:endParaRPr lang="en-US" sz="1800" b="1" dirty="0" smtClean="0"/>
          </a:p>
          <a:p>
            <a:pPr marL="342900" lvl="1" indent="-342900">
              <a:buClr>
                <a:srgbClr val="002F47"/>
              </a:buClr>
              <a:buSzPct val="125000"/>
              <a:buFont typeface="+mj-lt"/>
              <a:buAutoNum type="arabicPeriod" startAt="11"/>
            </a:pPr>
            <a:endParaRPr lang="en-US" sz="1800" b="1" dirty="0" smtClean="0"/>
          </a:p>
          <a:p>
            <a:pPr marL="342900" lvl="1" indent="-342900">
              <a:buClr>
                <a:srgbClr val="002F47"/>
              </a:buClr>
              <a:buSzPct val="125000"/>
              <a:buFont typeface="+mj-lt"/>
              <a:buAutoNum type="arabicPeriod" startAt="11"/>
            </a:pPr>
            <a:endParaRPr lang="en-US" sz="1800" b="1" dirty="0"/>
          </a:p>
          <a:p>
            <a:pPr marL="1028700" lvl="1" indent="-342900">
              <a:buClr>
                <a:srgbClr val="002F47"/>
              </a:buClr>
              <a:buSzPct val="125000"/>
              <a:buFont typeface="+mj-lt"/>
              <a:buAutoNum type="arabicPeriod" startAt="11"/>
            </a:pPr>
            <a:endParaRPr lang="en-US" sz="1800" b="1" dirty="0" smtClean="0"/>
          </a:p>
          <a:p>
            <a:pPr marL="1028700" lvl="1" indent="-342900">
              <a:buClr>
                <a:srgbClr val="002F47"/>
              </a:buClr>
              <a:buSzPct val="125000"/>
              <a:buFont typeface="+mj-lt"/>
              <a:buAutoNum type="arabicPeriod" startAt="11"/>
            </a:pPr>
            <a:endParaRPr lang="en-US" sz="1800" b="1" dirty="0" smtClean="0"/>
          </a:p>
          <a:p>
            <a:pPr marL="1028700" lvl="1" indent="-342900">
              <a:buClr>
                <a:srgbClr val="002F47"/>
              </a:buClr>
              <a:buSzPct val="125000"/>
              <a:buFont typeface="+mj-lt"/>
              <a:buAutoNum type="arabicPeriod" startAt="11"/>
            </a:pPr>
            <a:endParaRPr lang="en-US" sz="1800" b="1" dirty="0"/>
          </a:p>
        </p:txBody>
      </p:sp>
    </p:spTree>
    <p:extLst>
      <p:ext uri="{BB962C8B-B14F-4D97-AF65-F5344CB8AC3E}">
        <p14:creationId xmlns:p14="http://schemas.microsoft.com/office/powerpoint/2010/main" val="3485425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fontAlgn="ctr">
              <a:buClr>
                <a:srgbClr val="002F47"/>
              </a:buClr>
              <a:buSzPct val="125000"/>
            </a:pPr>
            <a:r>
              <a:rPr lang="en-US" sz="1800" b="1" dirty="0" smtClean="0"/>
              <a:t>Video</a:t>
            </a:r>
            <a:endParaRPr lang="en-US" sz="1800" b="1" dirty="0"/>
          </a:p>
          <a:p>
            <a:pPr marL="742950" lvl="2" indent="-285750" fontAlgn="ctr">
              <a:buClr>
                <a:srgbClr val="002F47"/>
              </a:buClr>
              <a:buSzPct val="125000"/>
            </a:pPr>
            <a:r>
              <a:rPr lang="en-US" sz="1800" b="1" dirty="0" smtClean="0">
                <a:hlinkClick r:id="rId2"/>
              </a:rPr>
              <a:t>\\</a:t>
            </a:r>
            <a:r>
              <a:rPr lang="en-US" sz="1800" b="1" dirty="0">
                <a:hlinkClick r:id="rId2"/>
              </a:rPr>
              <a:t>su\store\Training-and-development\Seminars\Pluralsight\vs-intro-dbg</a:t>
            </a:r>
            <a:endParaRPr lang="en-US" sz="1800" b="1" dirty="0"/>
          </a:p>
          <a:p>
            <a:pPr marL="742950" lvl="2" indent="-285750" fontAlgn="ctr">
              <a:buClr>
                <a:srgbClr val="002F47"/>
              </a:buClr>
              <a:buSzPct val="125000"/>
            </a:pPr>
            <a:r>
              <a:rPr lang="en-US" sz="1800" b="1" dirty="0">
                <a:hlinkClick r:id="rId3"/>
              </a:rPr>
              <a:t>\\su\store\Training-and-development\Seminars\Pluralsight\web-debug</a:t>
            </a:r>
            <a:endParaRPr lang="en-US" sz="1800" b="1" dirty="0"/>
          </a:p>
          <a:p>
            <a:pPr marL="742950" lvl="2" indent="-285750" fontAlgn="ctr">
              <a:buClr>
                <a:srgbClr val="002F47"/>
              </a:buClr>
              <a:buSzPct val="125000"/>
            </a:pPr>
            <a:r>
              <a:rPr lang="en-US" sz="1800" b="1" dirty="0">
                <a:hlinkClick r:id="rId4"/>
              </a:rPr>
              <a:t>https://www.pluralsight.com/courses/measuring-dotnet-performance</a:t>
            </a:r>
            <a:endParaRPr lang="en-US" sz="1800" b="1" dirty="0"/>
          </a:p>
          <a:p>
            <a:pPr marL="742950" lvl="2" indent="-285750" fontAlgn="ctr">
              <a:buClr>
                <a:srgbClr val="002F47"/>
              </a:buClr>
              <a:buSzPct val="125000"/>
            </a:pPr>
            <a:r>
              <a:rPr lang="en-US" sz="1800" b="1" dirty="0">
                <a:hlinkClick r:id="rId5"/>
              </a:rPr>
              <a:t>https://</a:t>
            </a:r>
            <a:r>
              <a:rPr lang="en-US" sz="1800" b="1" dirty="0" smtClean="0">
                <a:hlinkClick r:id="rId5"/>
              </a:rPr>
              <a:t>www.pluralsight.com/courses/dotnet-performance-optimization-profiling-jetbrains-dottrace</a:t>
            </a:r>
            <a:endParaRPr lang="en-US" sz="1800" b="1" dirty="0" smtClean="0"/>
          </a:p>
          <a:p>
            <a:pPr marL="0" lvl="1" indent="0" fontAlgn="ctr">
              <a:buClr>
                <a:srgbClr val="002F47"/>
              </a:buClr>
              <a:buSzPct val="125000"/>
              <a:buNone/>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2274833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77500" lnSpcReduction="20000"/>
          </a:bodyPr>
          <a:lstStyle/>
          <a:p>
            <a:pPr marL="285750" lvl="1" indent="-285750">
              <a:lnSpc>
                <a:spcPct val="130000"/>
              </a:lnSpc>
              <a:buClr>
                <a:srgbClr val="002F47"/>
              </a:buClr>
              <a:buSzPct val="125000"/>
            </a:pPr>
            <a:r>
              <a:rPr lang="en-US" sz="1800" b="1" dirty="0" err="1" smtClean="0"/>
              <a:t>.</a:t>
            </a:r>
            <a:r>
              <a:rPr lang="en-US" sz="1800" b="1" dirty="0" err="1"/>
              <a:t>Net</a:t>
            </a:r>
            <a:r>
              <a:rPr lang="en-US" sz="1800" b="1" dirty="0"/>
              <a:t> Performance Testing and Optimization - </a:t>
            </a:r>
            <a:r>
              <a:rPr lang="en-US" sz="1800" b="1" dirty="0">
                <a:hlinkClick r:id="rId2"/>
              </a:rPr>
              <a:t>https://www.red-gate.com/library/net-performance-testing-and-optimization-the-complete-guide</a:t>
            </a:r>
            <a:endParaRPr lang="en-US" sz="1800" b="1" dirty="0"/>
          </a:p>
          <a:p>
            <a:pPr marL="285750" lvl="1" indent="-285750">
              <a:lnSpc>
                <a:spcPct val="130000"/>
              </a:lnSpc>
              <a:buClr>
                <a:srgbClr val="002F47"/>
              </a:buClr>
              <a:buSzPct val="125000"/>
            </a:pPr>
            <a:r>
              <a:rPr lang="en-US" sz="1800" b="1" dirty="0"/>
              <a:t>Pro .NET Performance: Optimize Your C# Applications - </a:t>
            </a:r>
            <a:r>
              <a:rPr lang="en-US" sz="1800" b="1" dirty="0">
                <a:hlinkClick r:id="rId3"/>
              </a:rPr>
              <a:t>http://www.apress.com/us/book/9781430244585</a:t>
            </a:r>
            <a:endParaRPr lang="en-US" sz="1800" b="1" dirty="0"/>
          </a:p>
          <a:p>
            <a:pPr marL="285750" lvl="1" indent="-285750">
              <a:lnSpc>
                <a:spcPct val="130000"/>
              </a:lnSpc>
              <a:buClr>
                <a:srgbClr val="002F47"/>
              </a:buClr>
              <a:buSzPct val="125000"/>
            </a:pPr>
            <a:r>
              <a:rPr lang="en-US" sz="1800" b="1" dirty="0" smtClean="0"/>
              <a:t>Writing </a:t>
            </a:r>
            <a:r>
              <a:rPr lang="en-US" sz="1800" b="1" dirty="0"/>
              <a:t>High-Performance .NET Code - </a:t>
            </a:r>
            <a:r>
              <a:rPr lang="en-US" sz="1800" b="1" dirty="0">
                <a:hlinkClick r:id="rId4"/>
              </a:rPr>
              <a:t>http://www.writinghighperf.net/</a:t>
            </a:r>
            <a:endParaRPr lang="en-US" sz="1800" b="1" dirty="0"/>
          </a:p>
          <a:p>
            <a:pPr marL="285750" lvl="1" indent="-285750">
              <a:lnSpc>
                <a:spcPct val="130000"/>
              </a:lnSpc>
              <a:buClr>
                <a:srgbClr val="002F47"/>
              </a:buClr>
              <a:buSzPct val="125000"/>
            </a:pPr>
            <a:r>
              <a:rPr lang="en-US" sz="1800" b="1" dirty="0"/>
              <a:t>Advanced .NET Debugging - </a:t>
            </a:r>
            <a:r>
              <a:rPr lang="en-US" sz="1800" b="1" dirty="0">
                <a:hlinkClick r:id="rId5"/>
              </a:rPr>
              <a:t>http://advanceddotnetdebugging.com/</a:t>
            </a:r>
            <a:endParaRPr lang="en-US" sz="1800" b="1" dirty="0"/>
          </a:p>
          <a:p>
            <a:pPr marL="285750" lvl="1" indent="-285750">
              <a:lnSpc>
                <a:spcPct val="130000"/>
              </a:lnSpc>
              <a:buClr>
                <a:srgbClr val="002F47"/>
              </a:buClr>
              <a:buSzPct val="125000"/>
            </a:pPr>
            <a:r>
              <a:rPr lang="en-US" sz="1800" b="1" dirty="0" err="1"/>
              <a:t>.Net</a:t>
            </a:r>
            <a:r>
              <a:rPr lang="en-US" sz="1800" b="1" dirty="0"/>
              <a:t> Internals and Advanced Debugging Techniques - book  </a:t>
            </a:r>
            <a:r>
              <a:rPr lang="en-US" sz="1800" b="1" dirty="0">
                <a:hlinkClick r:id="rId6"/>
              </a:rPr>
              <a:t>https://www.amazon.ca/Net-Internals-Advanced-Debugging-Techniques/dp/0321934717</a:t>
            </a:r>
            <a:r>
              <a:rPr lang="en-US" sz="1800" b="1" dirty="0"/>
              <a:t>  or course </a:t>
            </a:r>
            <a:r>
              <a:rPr lang="en-US" sz="1800" b="1" dirty="0">
                <a:hlinkClick r:id="rId7"/>
              </a:rPr>
              <a:t>https://www.pluralsight.com/courses/dotnet-internals-adv-debug</a:t>
            </a:r>
            <a:endParaRPr lang="en-US" sz="1800" b="1" dirty="0"/>
          </a:p>
          <a:p>
            <a:pPr marL="285750" lvl="1" indent="-285750">
              <a:lnSpc>
                <a:spcPct val="130000"/>
              </a:lnSpc>
              <a:buClr>
                <a:srgbClr val="002F47"/>
              </a:buClr>
              <a:buSzPct val="125000"/>
            </a:pPr>
            <a:r>
              <a:rPr lang="en-US" sz="1800" b="1" dirty="0"/>
              <a:t>Performance Tips - </a:t>
            </a:r>
            <a:r>
              <a:rPr lang="en-US" sz="1800" b="1" dirty="0">
                <a:hlinkClick r:id="rId8"/>
              </a:rPr>
              <a:t>https://msdn.microsoft.com/en-us/library/ms973839.aspx</a:t>
            </a:r>
            <a:endParaRPr lang="en-US" sz="1800" b="1" dirty="0"/>
          </a:p>
          <a:p>
            <a:pPr marL="285750" lvl="1" indent="-285750">
              <a:lnSpc>
                <a:spcPct val="130000"/>
              </a:lnSpc>
              <a:buClr>
                <a:srgbClr val="002F47"/>
              </a:buClr>
              <a:buSzPct val="125000"/>
            </a:pPr>
            <a:r>
              <a:rPr lang="en-US" sz="1800" b="1" dirty="0"/>
              <a:t>52 Perf Tricks - </a:t>
            </a:r>
            <a:r>
              <a:rPr lang="en-US" sz="1800" b="1" dirty="0">
                <a:hlinkClick r:id="rId9"/>
              </a:rPr>
              <a:t>https://www.red-gate.com/library/52-tips-tricks-to-boost-net-performance</a:t>
            </a:r>
            <a:r>
              <a:rPr lang="en-US" sz="1800" b="1" dirty="0"/>
              <a:t> </a:t>
            </a:r>
          </a:p>
          <a:p>
            <a:pPr marL="285750" lvl="1" indent="-285750">
              <a:lnSpc>
                <a:spcPct val="130000"/>
              </a:lnSpc>
              <a:buClr>
                <a:srgbClr val="002F47"/>
              </a:buClr>
              <a:buSzPct val="125000"/>
            </a:pPr>
            <a:r>
              <a:rPr lang="en-US" sz="1800" b="1" dirty="0"/>
              <a:t>Optimization - </a:t>
            </a:r>
            <a:r>
              <a:rPr lang="en-US" sz="1800" b="1" dirty="0">
                <a:hlinkClick r:id="rId10"/>
              </a:rPr>
              <a:t>https://www.dotnetperls.com/optimization</a:t>
            </a:r>
            <a:endParaRPr lang="en-US" sz="1800" b="1" dirty="0"/>
          </a:p>
          <a:p>
            <a:pPr marL="0" lvl="1" indent="0" fontAlgn="ctr">
              <a:buClr>
                <a:srgbClr val="002F47"/>
              </a:buClr>
              <a:buSzPct val="125000"/>
              <a:buNone/>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519577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MEMORY. TOOLS</a:t>
            </a:r>
            <a:endParaRPr lang="en-US" dirty="0"/>
          </a:p>
        </p:txBody>
      </p:sp>
      <p:sp>
        <p:nvSpPr>
          <p:cNvPr id="5" name="Content Placeholder 2"/>
          <p:cNvSpPr>
            <a:spLocks noGrp="1"/>
          </p:cNvSpPr>
          <p:nvPr>
            <p:ph sz="quarter" idx="10"/>
          </p:nvPr>
        </p:nvSpPr>
        <p:spPr>
          <a:xfrm>
            <a:off x="611188" y="1620683"/>
            <a:ext cx="8379063" cy="4941958"/>
          </a:xfrm>
        </p:spPr>
        <p:txBody>
          <a:bodyPr>
            <a:normAutofit fontScale="77500" lnSpcReduction="20000"/>
          </a:bodyPr>
          <a:lstStyle/>
          <a:p>
            <a:pPr marL="285750" indent="-285750">
              <a:buClr>
                <a:srgbClr val="002F47"/>
              </a:buClr>
              <a:buSzPct val="125000"/>
              <a:buFont typeface="Wingdings" panose="05000000000000000000" pitchFamily="2" charset="2"/>
              <a:buChar char="§"/>
            </a:pPr>
            <a:r>
              <a:rPr lang="en-US" sz="1800" b="1" dirty="0" smtClean="0"/>
              <a:t>Visual </a:t>
            </a:r>
            <a:r>
              <a:rPr lang="en-US" sz="1800" b="1" dirty="0"/>
              <a:t>Studio Managed Memory Debugger</a:t>
            </a:r>
          </a:p>
          <a:p>
            <a:pPr marL="971550" lvl="1" indent="-285750">
              <a:buClr>
                <a:srgbClr val="002F47"/>
              </a:buClr>
              <a:buSzPct val="125000"/>
            </a:pPr>
            <a:r>
              <a:rPr lang="en-US" sz="1500" b="1" dirty="0">
                <a:hlinkClick r:id="rId2"/>
              </a:rPr>
              <a:t>https://</a:t>
            </a:r>
            <a:r>
              <a:rPr lang="en-US" sz="1500" b="1" dirty="0" smtClean="0">
                <a:hlinkClick r:id="rId2"/>
              </a:rPr>
              <a:t>msdn.microsoft.com/en-us/library/d5zhxt22.aspx</a:t>
            </a:r>
          </a:p>
          <a:p>
            <a:pPr marL="971550" lvl="1" indent="-285750">
              <a:buClr>
                <a:srgbClr val="002F47"/>
              </a:buClr>
              <a:buSzPct val="125000"/>
            </a:pPr>
            <a:r>
              <a:rPr lang="en-US" sz="1500" b="1" dirty="0">
                <a:hlinkClick r:id="rId2"/>
              </a:rPr>
              <a:t>https://blogs.msdn.microsoft.com/devops/2013/10/16/net-memory-analysis-enhancements-in-visual-studio-2013/</a:t>
            </a:r>
          </a:p>
          <a:p>
            <a:pPr marL="971550" lvl="1" indent="-285750">
              <a:buClr>
                <a:srgbClr val="002F47"/>
              </a:buClr>
              <a:buSzPct val="125000"/>
            </a:pPr>
            <a:r>
              <a:rPr lang="en-US" sz="1500" b="1" dirty="0" smtClean="0">
                <a:hlinkClick r:id="rId2"/>
              </a:rPr>
              <a:t>https</a:t>
            </a:r>
            <a:r>
              <a:rPr lang="en-US" sz="1500" b="1" dirty="0">
                <a:hlinkClick r:id="rId2"/>
              </a:rPr>
              <a:t>://</a:t>
            </a:r>
            <a:r>
              <a:rPr lang="en-US" sz="1500" b="1" dirty="0" smtClean="0">
                <a:hlinkClick r:id="rId2"/>
              </a:rPr>
              <a:t>channel9.msdn.com/Shows/Visual-Studio-Toolbox/Managed-Memory-Analysis-in-Visual-Studio-2013</a:t>
            </a:r>
            <a:endParaRPr lang="en-US" sz="1500" b="1" dirty="0" smtClean="0"/>
          </a:p>
          <a:p>
            <a:pPr marL="285750" indent="-285750">
              <a:buClr>
                <a:srgbClr val="002F47"/>
              </a:buClr>
              <a:buSzPct val="125000"/>
              <a:buFont typeface="Wingdings" panose="05000000000000000000" pitchFamily="2" charset="2"/>
              <a:buChar char="§"/>
            </a:pPr>
            <a:r>
              <a:rPr lang="en-US" sz="1800" b="1" dirty="0"/>
              <a:t>Visual Studio Diagnostic Tools</a:t>
            </a:r>
          </a:p>
          <a:p>
            <a:pPr marL="971550" lvl="1" indent="-285750">
              <a:buClr>
                <a:srgbClr val="002F47"/>
              </a:buClr>
              <a:buSzPct val="125000"/>
            </a:pPr>
            <a:r>
              <a:rPr lang="en-US" sz="1500" b="1" dirty="0">
                <a:hlinkClick r:id="rId3"/>
              </a:rPr>
              <a:t>https://docs.microsoft.com/en-us/visualstudio/profiling/memory-usage</a:t>
            </a:r>
          </a:p>
          <a:p>
            <a:pPr marL="971550" lvl="1" indent="-285750">
              <a:buClr>
                <a:srgbClr val="002F47"/>
              </a:buClr>
              <a:buSzPct val="125000"/>
            </a:pPr>
            <a:r>
              <a:rPr lang="en-US" sz="1500" b="1" dirty="0" smtClean="0">
                <a:hlinkClick r:id="rId3"/>
              </a:rPr>
              <a:t>https</a:t>
            </a:r>
            <a:r>
              <a:rPr lang="en-US" sz="1500" b="1" dirty="0">
                <a:hlinkClick r:id="rId3"/>
              </a:rPr>
              <a:t>://</a:t>
            </a:r>
            <a:r>
              <a:rPr lang="en-US" sz="1500" b="1" dirty="0" smtClean="0">
                <a:hlinkClick r:id="rId3"/>
              </a:rPr>
              <a:t>channel9.msdn.com/Shows/Visual-Studio-Toolbox/Visual-Studio-2015-Diagnostic-Tools</a:t>
            </a:r>
            <a:endParaRPr lang="en-US" sz="1500" b="1" dirty="0" smtClean="0"/>
          </a:p>
          <a:p>
            <a:pPr marL="285750" indent="-285750">
              <a:buClr>
                <a:srgbClr val="002F47"/>
              </a:buClr>
              <a:buSzPct val="125000"/>
              <a:buFont typeface="Wingdings" panose="05000000000000000000" pitchFamily="2" charset="2"/>
              <a:buChar char="§"/>
            </a:pPr>
            <a:r>
              <a:rPr lang="en-US" sz="1800" b="1" dirty="0" err="1"/>
              <a:t>JetBrains</a:t>
            </a:r>
            <a:r>
              <a:rPr lang="en-US" sz="1800" b="1" dirty="0"/>
              <a:t> </a:t>
            </a:r>
            <a:r>
              <a:rPr lang="en-US" sz="1800" b="1" dirty="0" err="1"/>
              <a:t>dotMemory</a:t>
            </a:r>
            <a:endParaRPr lang="en-US" sz="1800" b="1" dirty="0"/>
          </a:p>
          <a:p>
            <a:pPr marL="971550" lvl="1" indent="-285750">
              <a:buClr>
                <a:srgbClr val="002F47"/>
              </a:buClr>
              <a:buSzPct val="125000"/>
            </a:pPr>
            <a:r>
              <a:rPr lang="en-US" sz="1500" b="1" dirty="0">
                <a:hlinkClick r:id="rId4"/>
              </a:rPr>
              <a:t>https://www.jetbrains.com/dotmemory</a:t>
            </a:r>
            <a:r>
              <a:rPr lang="en-US" sz="1500" b="1" dirty="0" smtClean="0">
                <a:hlinkClick r:id="rId4"/>
              </a:rPr>
              <a:t>/</a:t>
            </a:r>
          </a:p>
          <a:p>
            <a:pPr marL="285750" indent="-285750">
              <a:buClr>
                <a:srgbClr val="002F47"/>
              </a:buClr>
              <a:buSzPct val="125000"/>
              <a:buFont typeface="Wingdings" panose="05000000000000000000" pitchFamily="2" charset="2"/>
              <a:buChar char="§"/>
            </a:pPr>
            <a:r>
              <a:rPr lang="en-US" sz="1800" b="1" dirty="0" err="1"/>
              <a:t>Redgate</a:t>
            </a:r>
            <a:r>
              <a:rPr lang="en-US" sz="1800" b="1" dirty="0"/>
              <a:t> ANTS Memory Profiler</a:t>
            </a:r>
          </a:p>
          <a:p>
            <a:pPr marL="971550" lvl="1" indent="-285750">
              <a:buClr>
                <a:srgbClr val="002F47"/>
              </a:buClr>
              <a:buSzPct val="125000"/>
            </a:pPr>
            <a:r>
              <a:rPr lang="en-US" sz="1500" b="1" dirty="0" smtClean="0">
                <a:hlinkClick r:id="rId5"/>
              </a:rPr>
              <a:t>http</a:t>
            </a:r>
            <a:r>
              <a:rPr lang="en-US" sz="1500" b="1" dirty="0">
                <a:hlinkClick r:id="rId5"/>
              </a:rPr>
              <a:t>://www.red-gate.com/products/dotnet-development/ants-memory-profiler</a:t>
            </a:r>
            <a:r>
              <a:rPr lang="en-US" sz="1500" b="1" dirty="0" smtClean="0">
                <a:hlinkClick r:id="rId5"/>
              </a:rPr>
              <a:t>/</a:t>
            </a:r>
            <a:endParaRPr lang="en-US" sz="1500" b="1" dirty="0" smtClean="0"/>
          </a:p>
          <a:p>
            <a:pPr marL="285750" indent="-285750">
              <a:buClr>
                <a:srgbClr val="002F47"/>
              </a:buClr>
              <a:buSzPct val="125000"/>
              <a:buFont typeface="Wingdings" panose="05000000000000000000" pitchFamily="2" charset="2"/>
              <a:buChar char="§"/>
            </a:pPr>
            <a:r>
              <a:rPr lang="en-US" sz="1800" b="1" dirty="0" err="1"/>
              <a:t>Scitech</a:t>
            </a:r>
            <a:r>
              <a:rPr lang="en-US" sz="1800" b="1" dirty="0"/>
              <a:t> .NET Memory Profiler</a:t>
            </a:r>
          </a:p>
          <a:p>
            <a:pPr marL="971550" lvl="1" indent="-285750">
              <a:buClr>
                <a:srgbClr val="002F47"/>
              </a:buClr>
              <a:buSzPct val="125000"/>
            </a:pPr>
            <a:r>
              <a:rPr lang="en-US" sz="1400" b="1" dirty="0">
                <a:hlinkClick r:id="rId6"/>
              </a:rPr>
              <a:t>https://memprofiler.com/</a:t>
            </a:r>
            <a:endParaRPr lang="en-US" sz="1400" b="1" dirty="0"/>
          </a:p>
          <a:p>
            <a:pPr marL="971550" lvl="1" indent="-285750">
              <a:buClr>
                <a:srgbClr val="002F47"/>
              </a:buClr>
              <a:buSzPct val="125000"/>
            </a:pPr>
            <a:endParaRPr lang="en-US" sz="1900" b="1" dirty="0"/>
          </a:p>
          <a:p>
            <a:pPr marL="1428750" lvl="2" indent="-285750">
              <a:buClr>
                <a:srgbClr val="002F47"/>
              </a:buClr>
              <a:buSzPct val="125000"/>
            </a:pPr>
            <a:endParaRPr lang="en-US" sz="1800" b="1" dirty="0"/>
          </a:p>
        </p:txBody>
      </p:sp>
    </p:spTree>
    <p:extLst>
      <p:ext uri="{BB962C8B-B14F-4D97-AF65-F5344CB8AC3E}">
        <p14:creationId xmlns:p14="http://schemas.microsoft.com/office/powerpoint/2010/main" val="1664330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MEMORY. TOOLS</a:t>
            </a:r>
            <a:endParaRPr lang="en-US" dirty="0"/>
          </a:p>
        </p:txBody>
      </p:sp>
      <p:pic>
        <p:nvPicPr>
          <p:cNvPr id="2050" name="Picture 2" descr="Control memory profi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15" y="1158822"/>
            <a:ext cx="6839624" cy="38013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llect profilin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284" y="2910539"/>
            <a:ext cx="6901635" cy="35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20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AGENDA</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a:t>The </a:t>
            </a:r>
            <a:r>
              <a:rPr lang="en-US" sz="1800" b="1" dirty="0" smtClean="0"/>
              <a:t>Approach</a:t>
            </a:r>
            <a:endParaRPr lang="en-US" sz="1800" b="1" dirty="0"/>
          </a:p>
          <a:p>
            <a:pPr marL="285750" indent="-285750">
              <a:buClr>
                <a:srgbClr val="002F47"/>
              </a:buClr>
              <a:buSzPct val="125000"/>
              <a:buFont typeface="Wingdings" panose="05000000000000000000" pitchFamily="2" charset="2"/>
              <a:buChar char="§"/>
            </a:pPr>
            <a:r>
              <a:rPr lang="en-US" sz="1800" b="1" dirty="0" smtClean="0"/>
              <a:t>Bottlenecks Identification</a:t>
            </a:r>
            <a:endParaRPr lang="en-US" sz="1800" b="1" dirty="0"/>
          </a:p>
          <a:p>
            <a:pPr marL="285750" indent="-285750">
              <a:buClr>
                <a:srgbClr val="002F47"/>
              </a:buClr>
              <a:buSzPct val="125000"/>
              <a:buFont typeface="Wingdings" panose="05000000000000000000" pitchFamily="2" charset="2"/>
              <a:buChar char="§"/>
            </a:pPr>
            <a:r>
              <a:rPr lang="en-US" sz="1800" b="1" dirty="0"/>
              <a:t>Performance Profiling and Improvement </a:t>
            </a:r>
          </a:p>
          <a:p>
            <a:pPr marL="285750" indent="-285750">
              <a:buClr>
                <a:srgbClr val="002F47"/>
              </a:buClr>
              <a:buSzPct val="125000"/>
              <a:buFont typeface="Wingdings" panose="05000000000000000000" pitchFamily="2" charset="2"/>
              <a:buChar char="§"/>
            </a:pPr>
            <a:r>
              <a:rPr lang="en-US" sz="1800" b="1" dirty="0" smtClean="0"/>
              <a:t>Memory Profiling and Improvement</a:t>
            </a:r>
          </a:p>
          <a:p>
            <a:pPr marL="285750" indent="-285750">
              <a:buClr>
                <a:srgbClr val="002F47"/>
              </a:buClr>
              <a:buSzPct val="125000"/>
              <a:buFont typeface="Wingdings" panose="05000000000000000000" pitchFamily="2" charset="2"/>
              <a:buChar char="§"/>
            </a:pPr>
            <a:r>
              <a:rPr lang="en-US" sz="1800" b="1" dirty="0" smtClean="0"/>
              <a:t>Database Profiling and Improvement</a:t>
            </a:r>
          </a:p>
          <a:p>
            <a:pPr marL="285750" indent="-285750">
              <a:buClr>
                <a:srgbClr val="002F47"/>
              </a:buClr>
              <a:buSzPct val="125000"/>
              <a:buFont typeface="Wingdings" panose="05000000000000000000" pitchFamily="2" charset="2"/>
              <a:buChar char="§"/>
            </a:pPr>
            <a:r>
              <a:rPr lang="en-US" sz="1800" b="1" dirty="0" smtClean="0"/>
              <a:t>Web Optimization</a:t>
            </a:r>
          </a:p>
          <a:p>
            <a:pPr marL="285750" indent="-285750">
              <a:buClr>
                <a:srgbClr val="002F47"/>
              </a:buClr>
              <a:buSzPct val="125000"/>
              <a:buFont typeface="Wingdings" panose="05000000000000000000" pitchFamily="2" charset="2"/>
              <a:buChar char="§"/>
            </a:pPr>
            <a:r>
              <a:rPr lang="en-US" sz="1800" b="1" dirty="0" smtClean="0"/>
              <a:t>Training Task</a:t>
            </a:r>
          </a:p>
          <a:p>
            <a:pPr marL="285750" indent="-285750">
              <a:buClr>
                <a:srgbClr val="002F47"/>
              </a:buClr>
              <a:buSzPct val="125000"/>
              <a:buFont typeface="Wingdings" panose="05000000000000000000" pitchFamily="2" charset="2"/>
              <a:buChar char="§"/>
            </a:pPr>
            <a:r>
              <a:rPr lang="en-US" sz="1800" b="1" dirty="0" smtClean="0"/>
              <a:t>Q &amp; A</a:t>
            </a:r>
            <a:endParaRPr lang="en-US" sz="1800" b="1" dirty="0"/>
          </a:p>
        </p:txBody>
      </p:sp>
    </p:spTree>
    <p:extLst>
      <p:ext uri="{BB962C8B-B14F-4D97-AF65-F5344CB8AC3E}">
        <p14:creationId xmlns:p14="http://schemas.microsoft.com/office/powerpoint/2010/main" val="3157418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MEMORY. TIPS AND TRICKS</a:t>
            </a:r>
            <a:endParaRPr lang="en-US" dirty="0"/>
          </a:p>
        </p:txBody>
      </p:sp>
      <p:sp>
        <p:nvSpPr>
          <p:cNvPr id="5" name="Content Placeholder 2"/>
          <p:cNvSpPr>
            <a:spLocks noGrp="1"/>
          </p:cNvSpPr>
          <p:nvPr>
            <p:ph sz="quarter" idx="10"/>
          </p:nvPr>
        </p:nvSpPr>
        <p:spPr>
          <a:xfrm>
            <a:off x="611188" y="1628775"/>
            <a:ext cx="7921625" cy="4321175"/>
          </a:xfrm>
        </p:spPr>
        <p:txBody>
          <a:bodyPr>
            <a:normAutofit lnSpcReduction="10000"/>
          </a:bodyPr>
          <a:lstStyle/>
          <a:p>
            <a:pPr marL="342900" lvl="1" indent="-342900">
              <a:buClr>
                <a:srgbClr val="002F47"/>
              </a:buClr>
              <a:buSzPct val="125000"/>
              <a:buFont typeface="+mj-lt"/>
              <a:buAutoNum type="arabicPeriod"/>
            </a:pPr>
            <a:r>
              <a:rPr lang="en-US" sz="1800" b="1" dirty="0"/>
              <a:t>Files, </a:t>
            </a:r>
            <a:r>
              <a:rPr lang="en-US" sz="1800" b="1" dirty="0" smtClean="0"/>
              <a:t>Connections, etc. </a:t>
            </a:r>
            <a:r>
              <a:rPr lang="en-US" sz="1800" b="1" dirty="0"/>
              <a:t>– </a:t>
            </a:r>
            <a:r>
              <a:rPr lang="en-US" sz="1800" b="1" dirty="0" err="1" smtClean="0">
                <a:solidFill>
                  <a:schemeClr val="accent1">
                    <a:lumMod val="75000"/>
                  </a:schemeClr>
                </a:solidFill>
              </a:rPr>
              <a:t>IDispose</a:t>
            </a:r>
            <a:r>
              <a:rPr lang="en-US" sz="1800" b="1" dirty="0" smtClean="0">
                <a:solidFill>
                  <a:schemeClr val="accent1">
                    <a:lumMod val="75000"/>
                  </a:schemeClr>
                </a:solidFill>
              </a:rPr>
              <a:t> </a:t>
            </a:r>
            <a:r>
              <a:rPr lang="en-US" sz="1800" b="1" dirty="0">
                <a:solidFill>
                  <a:schemeClr val="accent1">
                    <a:lumMod val="75000"/>
                  </a:schemeClr>
                </a:solidFill>
              </a:rPr>
              <a:t>pattern </a:t>
            </a:r>
            <a:r>
              <a:rPr lang="en-US" sz="1800" b="1" dirty="0"/>
              <a:t>– </a:t>
            </a:r>
            <a:r>
              <a:rPr lang="en-US" sz="1800" b="1" dirty="0" smtClean="0">
                <a:solidFill>
                  <a:schemeClr val="accent1">
                    <a:lumMod val="75000"/>
                  </a:schemeClr>
                </a:solidFill>
              </a:rPr>
              <a:t>Dispose(), Close(), using</a:t>
            </a:r>
            <a:endParaRPr lang="en-US" sz="1800" b="1" dirty="0">
              <a:solidFill>
                <a:schemeClr val="accent1">
                  <a:lumMod val="75000"/>
                </a:schemeClr>
              </a:solidFill>
            </a:endParaRPr>
          </a:p>
          <a:p>
            <a:pPr marL="342900" lvl="1" indent="-342900">
              <a:buClr>
                <a:srgbClr val="002F47"/>
              </a:buClr>
              <a:buSzPct val="125000"/>
              <a:buFont typeface="+mj-lt"/>
              <a:buAutoNum type="arabicPeriod"/>
            </a:pPr>
            <a:r>
              <a:rPr lang="en-US" sz="1800" b="1" dirty="0" smtClean="0"/>
              <a:t>Clear events subscriptions – if you see </a:t>
            </a:r>
            <a:r>
              <a:rPr lang="en-US" sz="1800" b="1" dirty="0" smtClean="0">
                <a:solidFill>
                  <a:schemeClr val="accent1">
                    <a:lumMod val="75000"/>
                  </a:schemeClr>
                </a:solidFill>
              </a:rPr>
              <a:t>+=</a:t>
            </a:r>
            <a:r>
              <a:rPr lang="en-US" sz="1800" b="1" dirty="0" smtClean="0"/>
              <a:t>, then it must be </a:t>
            </a:r>
            <a:r>
              <a:rPr lang="en-US" sz="1800" b="1" dirty="0">
                <a:solidFill>
                  <a:schemeClr val="accent1">
                    <a:lumMod val="75000"/>
                  </a:schemeClr>
                </a:solidFill>
              </a:rPr>
              <a:t>-</a:t>
            </a:r>
            <a:r>
              <a:rPr lang="en-US" sz="1800" b="1" dirty="0" smtClean="0">
                <a:solidFill>
                  <a:schemeClr val="accent1">
                    <a:lumMod val="75000"/>
                  </a:schemeClr>
                </a:solidFill>
              </a:rPr>
              <a:t>=</a:t>
            </a:r>
          </a:p>
          <a:p>
            <a:pPr marL="342900" lvl="1" indent="-342900">
              <a:buClr>
                <a:srgbClr val="002F47"/>
              </a:buClr>
              <a:buSzPct val="125000"/>
              <a:buFont typeface="+mj-lt"/>
              <a:buAutoNum type="arabicPeriod"/>
            </a:pPr>
            <a:r>
              <a:rPr lang="en-US" sz="1800" b="1" dirty="0" smtClean="0"/>
              <a:t>Use </a:t>
            </a:r>
            <a:r>
              <a:rPr lang="en-US" sz="1800" b="1" dirty="0" err="1" smtClean="0"/>
              <a:t>StringBuilder</a:t>
            </a:r>
            <a:endParaRPr lang="en-US" sz="1800" b="1" dirty="0" smtClean="0"/>
          </a:p>
          <a:p>
            <a:pPr marL="342900" lvl="1" indent="-342900">
              <a:buClr>
                <a:srgbClr val="002F47"/>
              </a:buClr>
              <a:buSzPct val="125000"/>
              <a:buFont typeface="+mj-lt"/>
              <a:buAutoNum type="arabicPeriod"/>
            </a:pPr>
            <a:r>
              <a:rPr lang="en-US" sz="1800" b="1" dirty="0" smtClean="0"/>
              <a:t>Static fields/properties</a:t>
            </a:r>
          </a:p>
          <a:p>
            <a:pPr marL="342900" lvl="1" indent="-342900">
              <a:buClr>
                <a:srgbClr val="002F47"/>
              </a:buClr>
              <a:buSzPct val="125000"/>
              <a:buFont typeface="+mj-lt"/>
              <a:buAutoNum type="arabicPeriod"/>
            </a:pPr>
            <a:r>
              <a:rPr lang="en-US" sz="1800" b="1" dirty="0" smtClean="0"/>
              <a:t>Define collections </a:t>
            </a:r>
            <a:r>
              <a:rPr lang="en-US" sz="1800" b="1" dirty="0"/>
              <a:t>c</a:t>
            </a:r>
            <a:r>
              <a:rPr lang="en-US" sz="1800" b="1" dirty="0" smtClean="0"/>
              <a:t>apacity </a:t>
            </a:r>
            <a:r>
              <a:rPr lang="en-US" sz="1800" b="1" dirty="0"/>
              <a:t>– </a:t>
            </a:r>
            <a:r>
              <a:rPr lang="en-US" sz="1800" b="1" dirty="0" err="1" smtClean="0">
                <a:solidFill>
                  <a:schemeClr val="accent1">
                    <a:lumMod val="75000"/>
                  </a:schemeClr>
                </a:solidFill>
              </a:rPr>
              <a:t>var</a:t>
            </a:r>
            <a:r>
              <a:rPr lang="en-US" sz="1800" b="1" dirty="0" smtClean="0">
                <a:solidFill>
                  <a:schemeClr val="accent1">
                    <a:lumMod val="75000"/>
                  </a:schemeClr>
                </a:solidFill>
              </a:rPr>
              <a:t> list = new List(</a:t>
            </a:r>
            <a:r>
              <a:rPr lang="en-US" sz="1800" b="1" dirty="0" err="1" smtClean="0">
                <a:solidFill>
                  <a:schemeClr val="accent1">
                    <a:lumMod val="75000"/>
                  </a:schemeClr>
                </a:solidFill>
              </a:rPr>
              <a:t>products.Length</a:t>
            </a:r>
            <a:r>
              <a:rPr lang="en-US" sz="1800" b="1" dirty="0" smtClean="0">
                <a:solidFill>
                  <a:schemeClr val="accent1">
                    <a:lumMod val="75000"/>
                  </a:schemeClr>
                </a:solidFill>
              </a:rPr>
              <a:t>);</a:t>
            </a:r>
          </a:p>
          <a:p>
            <a:pPr marL="342900" lvl="1" indent="-342900">
              <a:buClr>
                <a:srgbClr val="002F47"/>
              </a:buClr>
              <a:buSzPct val="125000"/>
              <a:buFont typeface="+mj-lt"/>
              <a:buAutoNum type="arabicPeriod"/>
            </a:pPr>
            <a:r>
              <a:rPr lang="en-US" sz="1800" b="1" dirty="0" smtClean="0"/>
              <a:t>Use Immutable types – only getters, private setters</a:t>
            </a:r>
          </a:p>
          <a:p>
            <a:pPr marL="342900" lvl="1" indent="-342900">
              <a:buClr>
                <a:srgbClr val="002F47"/>
              </a:buClr>
              <a:buSzPct val="125000"/>
              <a:buFont typeface="+mj-lt"/>
              <a:buAutoNum type="arabicPeriod"/>
            </a:pPr>
            <a:r>
              <a:rPr lang="en-US" sz="1800" b="1" dirty="0" smtClean="0"/>
              <a:t>Do not call </a:t>
            </a:r>
            <a:r>
              <a:rPr lang="en-US" sz="1800" b="1" dirty="0" err="1" smtClean="0"/>
              <a:t>GC.Collect</a:t>
            </a:r>
            <a:r>
              <a:rPr lang="en-US" sz="1800" b="1" dirty="0" smtClean="0"/>
              <a:t>() explicitly</a:t>
            </a:r>
          </a:p>
          <a:p>
            <a:pPr marL="342900" lvl="1" indent="-342900">
              <a:buClr>
                <a:srgbClr val="002F47"/>
              </a:buClr>
              <a:buSzPct val="125000"/>
              <a:buFont typeface="+mj-lt"/>
              <a:buAutoNum type="arabicPeriod"/>
            </a:pPr>
            <a:r>
              <a:rPr lang="en-US" sz="1800" b="1" dirty="0" smtClean="0"/>
              <a:t>Boxing/Unboxing </a:t>
            </a:r>
          </a:p>
          <a:p>
            <a:pPr marL="342900" lvl="1" indent="-342900">
              <a:buClr>
                <a:srgbClr val="002F47"/>
              </a:buClr>
              <a:buSzPct val="125000"/>
              <a:buFont typeface="+mj-lt"/>
              <a:buAutoNum type="arabicPeriod"/>
            </a:pPr>
            <a:r>
              <a:rPr lang="en-US" sz="1800" b="1" dirty="0" smtClean="0"/>
              <a:t>Clear Concurrent collection – </a:t>
            </a:r>
            <a:r>
              <a:rPr lang="en-US" sz="1800" b="1" dirty="0" err="1" smtClean="0"/>
              <a:t>ConcurrentBag.TryPeak</a:t>
            </a:r>
            <a:r>
              <a:rPr lang="en-US" sz="1800" b="1" dirty="0" smtClean="0"/>
              <a:t>()</a:t>
            </a:r>
          </a:p>
          <a:p>
            <a:pPr marL="342900" lvl="1" indent="-342900">
              <a:buClr>
                <a:srgbClr val="002F47"/>
              </a:buClr>
              <a:buSzPct val="125000"/>
              <a:buFont typeface="+mj-lt"/>
              <a:buAutoNum type="arabicPeriod"/>
            </a:pPr>
            <a:r>
              <a:rPr lang="en-US" sz="1800" b="1" dirty="0" smtClean="0"/>
              <a:t> Use </a:t>
            </a:r>
            <a:r>
              <a:rPr lang="en-US" sz="1800" b="1" dirty="0" err="1"/>
              <a:t>WeekReferences</a:t>
            </a:r>
            <a:r>
              <a:rPr lang="en-US" sz="1800" b="1" dirty="0"/>
              <a:t>, </a:t>
            </a:r>
            <a:r>
              <a:rPr lang="en-US" sz="1800" b="1" dirty="0" err="1"/>
              <a:t>ConditionalWeakTable</a:t>
            </a: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940656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MEMORY.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a:buClr>
                <a:srgbClr val="002F47"/>
              </a:buClr>
              <a:buSzPct val="125000"/>
            </a:pPr>
            <a:r>
              <a:rPr lang="en-US" sz="1800" b="1" dirty="0" smtClean="0"/>
              <a:t>Video</a:t>
            </a:r>
          </a:p>
          <a:p>
            <a:pPr marL="742950" lvl="2" indent="-285750">
              <a:buClr>
                <a:srgbClr val="002F47"/>
              </a:buClr>
              <a:buSzPct val="125000"/>
            </a:pPr>
            <a:r>
              <a:rPr lang="en-US" sz="1600" b="1" dirty="0" smtClean="0">
                <a:hlinkClick r:id="rId2" action="ppaction://hlinkfile"/>
              </a:rPr>
              <a:t>\\su\store\Training-and-development\Seminars\Pluralsight\idisposable-best-practices-csharp-developers</a:t>
            </a:r>
            <a:endParaRPr lang="en-US" sz="1600" b="1" dirty="0" smtClean="0"/>
          </a:p>
          <a:p>
            <a:pPr marL="742950" lvl="2" indent="-285750">
              <a:buClr>
                <a:srgbClr val="002F47"/>
              </a:buClr>
              <a:buSzPct val="125000"/>
            </a:pPr>
            <a:r>
              <a:rPr lang="en-US" sz="1600" b="1" dirty="0" smtClean="0">
                <a:hlinkClick r:id="rId3" action="ppaction://hlinkfile"/>
              </a:rPr>
              <a:t>\\su\store\Training-and-development\Seminars\Pluralsight\making-dotnet-applications-even-faster</a:t>
            </a:r>
            <a:endParaRPr lang="ru-RU" sz="1600" b="1" dirty="0"/>
          </a:p>
          <a:p>
            <a:pPr marL="285750" lvl="1" indent="-285750">
              <a:buClr>
                <a:srgbClr val="002F47"/>
              </a:buClr>
              <a:buSzPct val="125000"/>
            </a:pPr>
            <a:r>
              <a:rPr lang="en-US" sz="1600" b="1" dirty="0" smtClean="0"/>
              <a:t>Books</a:t>
            </a:r>
            <a:endParaRPr lang="ru-RU" sz="1600" b="1" dirty="0" smtClean="0"/>
          </a:p>
          <a:p>
            <a:pPr marL="742950" lvl="2" indent="-285750">
              <a:buClr>
                <a:srgbClr val="002F47"/>
              </a:buClr>
              <a:buSzPct val="125000"/>
            </a:pPr>
            <a:r>
              <a:rPr lang="en-US" sz="1600" b="1" dirty="0" smtClean="0"/>
              <a:t>Under </a:t>
            </a:r>
            <a:r>
              <a:rPr lang="en-US" sz="1600" b="1" dirty="0"/>
              <a:t>the Hood of .NET Memory Management - </a:t>
            </a:r>
            <a:r>
              <a:rPr lang="en-US" sz="1600" b="1" dirty="0">
                <a:hlinkClick r:id="rId4"/>
              </a:rPr>
              <a:t>https://www.amazon.com/Under-Hood-NET-Memory-Management/dp/1906434751</a:t>
            </a:r>
            <a:endParaRPr lang="en-US" sz="1600" b="1" dirty="0"/>
          </a:p>
          <a:p>
            <a:pPr marL="742950" lvl="2" indent="-285750">
              <a:buClr>
                <a:srgbClr val="002F47"/>
              </a:buClr>
              <a:buSzPct val="125000"/>
            </a:pPr>
            <a:endParaRPr lang="en-US" sz="16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159758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TOOLS</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77500" lnSpcReduction="20000"/>
          </a:bodyPr>
          <a:lstStyle/>
          <a:p>
            <a:pPr marL="285750" indent="-285750">
              <a:buClr>
                <a:srgbClr val="002F47"/>
              </a:buClr>
              <a:buSzPct val="125000"/>
              <a:buFont typeface="Wingdings" panose="05000000000000000000" pitchFamily="2" charset="2"/>
              <a:buChar char="§"/>
            </a:pPr>
            <a:r>
              <a:rPr lang="en-US" sz="1800" b="1" dirty="0" smtClean="0"/>
              <a:t>MS SQL Profiler</a:t>
            </a:r>
          </a:p>
          <a:p>
            <a:pPr marL="971550" lvl="1" indent="-285750">
              <a:buClr>
                <a:srgbClr val="002F47"/>
              </a:buClr>
              <a:buSzPct val="125000"/>
            </a:pPr>
            <a:r>
              <a:rPr lang="en-US" sz="1500" b="1" dirty="0">
                <a:hlinkClick r:id="rId2"/>
              </a:rPr>
              <a:t>https://</a:t>
            </a:r>
            <a:r>
              <a:rPr lang="en-US" sz="1500" b="1" dirty="0" smtClean="0">
                <a:hlinkClick r:id="rId2"/>
              </a:rPr>
              <a:t>docs.microsoft.com/en-us/sql/tools/sql-server-profiler/sql-server-profiler</a:t>
            </a:r>
          </a:p>
          <a:p>
            <a:pPr marL="971550" lvl="1" indent="-285750">
              <a:buClr>
                <a:srgbClr val="002F47"/>
              </a:buClr>
              <a:buSzPct val="125000"/>
            </a:pPr>
            <a:r>
              <a:rPr lang="en-US" sz="1500" b="1" dirty="0">
                <a:hlinkClick r:id="rId2"/>
              </a:rPr>
              <a:t>https://www.red-gate.com/simple-talk/sql/performance/how-to-identify-slow-running-queries-with-sql-profiler</a:t>
            </a:r>
            <a:r>
              <a:rPr lang="en-US" sz="1500" b="1" dirty="0" smtClean="0">
                <a:hlinkClick r:id="rId2"/>
              </a:rPr>
              <a:t>/</a:t>
            </a:r>
          </a:p>
          <a:p>
            <a:pPr marL="971550" lvl="1" indent="-285750">
              <a:buClr>
                <a:srgbClr val="002F47"/>
              </a:buClr>
              <a:buSzPct val="125000"/>
            </a:pPr>
            <a:r>
              <a:rPr lang="en-US" sz="1500" b="1" dirty="0">
                <a:hlinkClick r:id="rId2"/>
              </a:rPr>
              <a:t>https://www.mssqltips.com/sqlservertutorial/272/profiler-and-server-side-traces/</a:t>
            </a:r>
          </a:p>
          <a:p>
            <a:pPr marL="285750" indent="-285750">
              <a:buClr>
                <a:srgbClr val="002F47"/>
              </a:buClr>
              <a:buSzPct val="125000"/>
              <a:buFont typeface="Wingdings" panose="05000000000000000000" pitchFamily="2" charset="2"/>
              <a:buChar char="§"/>
            </a:pPr>
            <a:r>
              <a:rPr lang="en-US" sz="1800" b="1" dirty="0" smtClean="0"/>
              <a:t>MS SQL Management Studio</a:t>
            </a:r>
          </a:p>
          <a:p>
            <a:pPr marL="971550" lvl="1" indent="-285750">
              <a:buClr>
                <a:srgbClr val="002F47"/>
              </a:buClr>
              <a:buSzPct val="125000"/>
            </a:pPr>
            <a:r>
              <a:rPr lang="en-US" sz="1500" b="1" dirty="0">
                <a:hlinkClick r:id="rId3"/>
              </a:rPr>
              <a:t>https://technet.microsoft.com/en-us/library/ms191227(v=sql.105).</a:t>
            </a:r>
            <a:r>
              <a:rPr lang="en-US" sz="1500" b="1" dirty="0" smtClean="0">
                <a:hlinkClick r:id="rId3"/>
              </a:rPr>
              <a:t>aspx</a:t>
            </a:r>
            <a:endParaRPr lang="ru-RU" sz="1500" b="1" dirty="0" smtClean="0">
              <a:hlinkClick r:id="rId3"/>
            </a:endParaRPr>
          </a:p>
          <a:p>
            <a:pPr marL="971550" lvl="1" indent="-285750">
              <a:buClr>
                <a:srgbClr val="002F47"/>
              </a:buClr>
              <a:buSzPct val="125000"/>
            </a:pPr>
            <a:r>
              <a:rPr lang="en-US" sz="1500" b="1" dirty="0">
                <a:hlinkClick r:id="rId3"/>
              </a:rPr>
              <a:t>https://www.mssqltips.com/sqlservertip/2170/more-intuitive-tool-for-reading-sql-server-execution-plans</a:t>
            </a:r>
            <a:r>
              <a:rPr lang="en-US" sz="1500" b="1" dirty="0" smtClean="0">
                <a:hlinkClick r:id="rId3"/>
              </a:rPr>
              <a:t>/</a:t>
            </a:r>
            <a:endParaRPr lang="ru-RU" sz="1500" b="1" dirty="0" smtClean="0">
              <a:hlinkClick r:id="rId3"/>
            </a:endParaRPr>
          </a:p>
          <a:p>
            <a:pPr marL="971550" lvl="1" indent="-285750">
              <a:buClr>
                <a:srgbClr val="002F47"/>
              </a:buClr>
              <a:buSzPct val="125000"/>
            </a:pPr>
            <a:r>
              <a:rPr lang="en-US" sz="1500" b="1" dirty="0">
                <a:hlinkClick r:id="rId3"/>
              </a:rPr>
              <a:t>http://sqlmag.com/t-sql/understanding-query-plans</a:t>
            </a:r>
            <a:endParaRPr lang="en-US" sz="1500" b="1" dirty="0" smtClean="0">
              <a:hlinkClick r:id="rId3"/>
            </a:endParaRPr>
          </a:p>
          <a:p>
            <a:pPr marL="285750" indent="-285750">
              <a:buClr>
                <a:srgbClr val="002F47"/>
              </a:buClr>
              <a:buSzPct val="125000"/>
              <a:buFont typeface="Wingdings" panose="05000000000000000000" pitchFamily="2" charset="2"/>
              <a:buChar char="§"/>
            </a:pPr>
            <a:r>
              <a:rPr lang="en-US" sz="1800" b="1" dirty="0" err="1" smtClean="0"/>
              <a:t>Redgate</a:t>
            </a:r>
            <a:r>
              <a:rPr lang="en-US" sz="1800" b="1" dirty="0" smtClean="0"/>
              <a:t> SQL Monitor</a:t>
            </a:r>
            <a:endParaRPr lang="en-US" sz="1800" b="1" dirty="0"/>
          </a:p>
          <a:p>
            <a:pPr marL="971550" lvl="1" indent="-285750">
              <a:buClr>
                <a:srgbClr val="002F47"/>
              </a:buClr>
              <a:buSzPct val="125000"/>
            </a:pPr>
            <a:r>
              <a:rPr lang="en-US" sz="1500" b="1" dirty="0">
                <a:hlinkClick r:id="rId4"/>
              </a:rPr>
              <a:t>http://www.red-gate.com/products/dba/sql-monitor</a:t>
            </a:r>
            <a:r>
              <a:rPr lang="en-US" sz="1500" b="1" dirty="0" smtClean="0">
                <a:hlinkClick r:id="rId4"/>
              </a:rPr>
              <a:t>/</a:t>
            </a:r>
            <a:endParaRPr lang="en-US" sz="1500" b="1" dirty="0" smtClean="0"/>
          </a:p>
          <a:p>
            <a:pPr marL="285750" indent="-285750">
              <a:buClr>
                <a:srgbClr val="002F47"/>
              </a:buClr>
              <a:buSzPct val="125000"/>
              <a:buFont typeface="Wingdings" panose="05000000000000000000" pitchFamily="2" charset="2"/>
              <a:buChar char="§"/>
            </a:pPr>
            <a:r>
              <a:rPr lang="en-US" sz="1800" b="1" dirty="0" err="1"/>
              <a:t>SentryOne</a:t>
            </a:r>
            <a:r>
              <a:rPr lang="en-US" sz="1800" b="1" dirty="0"/>
              <a:t> Plan Explorer</a:t>
            </a:r>
          </a:p>
          <a:p>
            <a:pPr marL="971550" lvl="1" indent="-285750">
              <a:buClr>
                <a:srgbClr val="002F47"/>
              </a:buClr>
              <a:buSzPct val="125000"/>
            </a:pPr>
            <a:r>
              <a:rPr lang="en-US" sz="1500" b="1" dirty="0">
                <a:hlinkClick r:id="rId5"/>
              </a:rPr>
              <a:t>https://</a:t>
            </a:r>
            <a:r>
              <a:rPr lang="en-US" sz="1500" b="1" dirty="0" smtClean="0">
                <a:hlinkClick r:id="rId5"/>
              </a:rPr>
              <a:t>www.sentryone.com/plan-explorer</a:t>
            </a:r>
            <a:endParaRPr lang="en-US" sz="1500" b="1" dirty="0" smtClean="0"/>
          </a:p>
          <a:p>
            <a:pPr marL="971550" lvl="1" indent="-285750">
              <a:buClr>
                <a:srgbClr val="002F47"/>
              </a:buClr>
              <a:buSzPct val="125000"/>
            </a:pPr>
            <a:endParaRPr lang="en-US" sz="1900" b="1" dirty="0"/>
          </a:p>
          <a:p>
            <a:pPr marL="1428750" lvl="2" indent="-285750">
              <a:buClr>
                <a:srgbClr val="002F47"/>
              </a:buClr>
              <a:buSzPct val="125000"/>
            </a:pPr>
            <a:endParaRPr lang="en-US" sz="1800" b="1" dirty="0"/>
          </a:p>
        </p:txBody>
      </p:sp>
    </p:spTree>
    <p:extLst>
      <p:ext uri="{BB962C8B-B14F-4D97-AF65-F5344CB8AC3E}">
        <p14:creationId xmlns:p14="http://schemas.microsoft.com/office/powerpoint/2010/main" val="4050033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TOOLS</a:t>
            </a:r>
            <a:endParaRPr lang="en-US" dirty="0"/>
          </a:p>
        </p:txBody>
      </p:sp>
      <p:pic>
        <p:nvPicPr>
          <p:cNvPr id="3074" name="Picture 2"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341" y="1090962"/>
            <a:ext cx="6670367" cy="484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916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TIPS AND TRICKS</a:t>
            </a:r>
            <a:endParaRPr lang="en-US" dirty="0"/>
          </a:p>
        </p:txBody>
      </p:sp>
      <p:sp>
        <p:nvSpPr>
          <p:cNvPr id="5" name="Content Placeholder 2"/>
          <p:cNvSpPr>
            <a:spLocks noGrp="1"/>
          </p:cNvSpPr>
          <p:nvPr>
            <p:ph sz="quarter" idx="10"/>
          </p:nvPr>
        </p:nvSpPr>
        <p:spPr>
          <a:xfrm>
            <a:off x="611188" y="1628775"/>
            <a:ext cx="7921625" cy="4594000"/>
          </a:xfrm>
        </p:spPr>
        <p:txBody>
          <a:bodyPr>
            <a:normAutofit fontScale="92500" lnSpcReduction="10000"/>
          </a:bodyPr>
          <a:lstStyle/>
          <a:p>
            <a:pPr marL="342900" lvl="1" indent="-342900">
              <a:buClr>
                <a:srgbClr val="002F47"/>
              </a:buClr>
              <a:buSzPct val="125000"/>
              <a:buFont typeface="+mj-lt"/>
              <a:buAutoNum type="arabicPeriod"/>
            </a:pPr>
            <a:r>
              <a:rPr lang="en-US" sz="1800" b="1" dirty="0" smtClean="0"/>
              <a:t>Reduce </a:t>
            </a:r>
            <a:r>
              <a:rPr lang="en-US" sz="1800" b="1" dirty="0"/>
              <a:t>n</a:t>
            </a:r>
            <a:r>
              <a:rPr lang="en-US" sz="1800" b="1" dirty="0" smtClean="0"/>
              <a:t>umber of queries</a:t>
            </a:r>
          </a:p>
          <a:p>
            <a:pPr marL="342900" lvl="1" indent="-342900">
              <a:buClr>
                <a:srgbClr val="002F47"/>
              </a:buClr>
              <a:buSzPct val="125000"/>
              <a:buFont typeface="+mj-lt"/>
              <a:buAutoNum type="arabicPeriod"/>
            </a:pPr>
            <a:r>
              <a:rPr lang="en-US" sz="1800" b="1" dirty="0" smtClean="0"/>
              <a:t>Reduce round-trips</a:t>
            </a:r>
          </a:p>
          <a:p>
            <a:pPr marL="342900" lvl="1" indent="-342900">
              <a:buClr>
                <a:srgbClr val="002F47"/>
              </a:buClr>
              <a:buSzPct val="125000"/>
              <a:buFont typeface="+mj-lt"/>
              <a:buAutoNum type="arabicPeriod"/>
            </a:pPr>
            <a:r>
              <a:rPr lang="en-US" sz="1800" b="1" dirty="0" smtClean="0"/>
              <a:t>Retrieve only needed records</a:t>
            </a:r>
            <a:r>
              <a:rPr lang="ru-RU" sz="1800" b="1" dirty="0" smtClean="0"/>
              <a:t> - </a:t>
            </a:r>
            <a:r>
              <a:rPr lang="en-US" sz="1500" b="1" dirty="0" smtClean="0">
                <a:solidFill>
                  <a:schemeClr val="accent1">
                    <a:lumMod val="75000"/>
                  </a:schemeClr>
                </a:solidFill>
              </a:rPr>
              <a:t>return </a:t>
            </a:r>
            <a:r>
              <a:rPr lang="en-US" sz="1500" b="1" dirty="0" err="1">
                <a:solidFill>
                  <a:schemeClr val="accent1">
                    <a:lumMod val="75000"/>
                  </a:schemeClr>
                </a:solidFill>
              </a:rPr>
              <a:t>context.Products.ToList</a:t>
            </a:r>
            <a:r>
              <a:rPr lang="en-US" sz="1500" b="1" dirty="0">
                <a:solidFill>
                  <a:schemeClr val="accent1">
                    <a:lumMod val="75000"/>
                  </a:schemeClr>
                </a:solidFill>
              </a:rPr>
              <a:t>().</a:t>
            </a:r>
            <a:r>
              <a:rPr lang="en-US" sz="1500" b="1" dirty="0" err="1">
                <a:solidFill>
                  <a:schemeClr val="accent1">
                    <a:lumMod val="75000"/>
                  </a:schemeClr>
                </a:solidFill>
              </a:rPr>
              <a:t>FirstOrDefault</a:t>
            </a:r>
            <a:r>
              <a:rPr lang="en-US" sz="1500" b="1" dirty="0">
                <a:solidFill>
                  <a:schemeClr val="accent1">
                    <a:lumMod val="75000"/>
                  </a:schemeClr>
                </a:solidFill>
              </a:rPr>
              <a:t>(); </a:t>
            </a:r>
            <a:endParaRPr lang="en-US" sz="1900" b="1" dirty="0">
              <a:solidFill>
                <a:schemeClr val="accent1">
                  <a:lumMod val="75000"/>
                </a:schemeClr>
              </a:solidFill>
            </a:endParaRPr>
          </a:p>
          <a:p>
            <a:pPr marL="342900" lvl="1" indent="-342900">
              <a:buClr>
                <a:srgbClr val="002F47"/>
              </a:buClr>
              <a:buSzPct val="125000"/>
              <a:buFont typeface="+mj-lt"/>
              <a:buAutoNum type="arabicPeriod"/>
            </a:pPr>
            <a:r>
              <a:rPr lang="en-US" sz="1900" b="1" dirty="0"/>
              <a:t>Don’t select not needed </a:t>
            </a:r>
            <a:r>
              <a:rPr lang="en-US" sz="1900" b="1" dirty="0" smtClean="0"/>
              <a:t>columns</a:t>
            </a:r>
            <a:r>
              <a:rPr lang="ru-RU" sz="1900" b="1" dirty="0" smtClean="0"/>
              <a:t> – </a:t>
            </a:r>
            <a:r>
              <a:rPr lang="en-US" sz="1900" b="1" dirty="0" smtClean="0">
                <a:solidFill>
                  <a:schemeClr val="accent1">
                    <a:lumMod val="75000"/>
                  </a:schemeClr>
                </a:solidFill>
              </a:rPr>
              <a:t>SELECT * FROM Products</a:t>
            </a:r>
            <a:endParaRPr lang="ru-RU" sz="1800" b="1" dirty="0" smtClean="0">
              <a:solidFill>
                <a:schemeClr val="accent1">
                  <a:lumMod val="75000"/>
                </a:schemeClr>
              </a:solidFill>
            </a:endParaRPr>
          </a:p>
          <a:p>
            <a:pPr marL="342900" lvl="1" indent="-342900">
              <a:buClr>
                <a:srgbClr val="002F47"/>
              </a:buClr>
              <a:buSzPct val="125000"/>
              <a:buFont typeface="+mj-lt"/>
              <a:buAutoNum type="arabicPeriod"/>
            </a:pPr>
            <a:r>
              <a:rPr lang="en-US" sz="1800" b="1" dirty="0" smtClean="0"/>
              <a:t>Entity Framework – rewrite with stored procedures</a:t>
            </a:r>
          </a:p>
          <a:p>
            <a:pPr marL="342900" lvl="1" indent="-342900">
              <a:buClr>
                <a:srgbClr val="002F47"/>
              </a:buClr>
              <a:buSzPct val="125000"/>
              <a:buFont typeface="+mj-lt"/>
              <a:buAutoNum type="arabicPeriod"/>
            </a:pPr>
            <a:r>
              <a:rPr lang="en-US" sz="1800" b="1" dirty="0" smtClean="0"/>
              <a:t>Bulk </a:t>
            </a:r>
            <a:r>
              <a:rPr lang="en-US" sz="1800" b="1" dirty="0"/>
              <a:t>Operations </a:t>
            </a:r>
            <a:r>
              <a:rPr lang="en-US" sz="1800" b="1" dirty="0" smtClean="0"/>
              <a:t>– use </a:t>
            </a:r>
            <a:r>
              <a:rPr lang="en-US" sz="1900" b="1" dirty="0" err="1">
                <a:solidFill>
                  <a:schemeClr val="accent1">
                    <a:lumMod val="75000"/>
                  </a:schemeClr>
                </a:solidFill>
              </a:rPr>
              <a:t>SQLBulkCopy</a:t>
            </a:r>
            <a:r>
              <a:rPr lang="en-US" sz="1800" b="1" dirty="0" smtClean="0"/>
              <a:t> class</a:t>
            </a:r>
            <a:endParaRPr lang="en-US" sz="1800" b="1" dirty="0"/>
          </a:p>
          <a:p>
            <a:pPr marL="342900" lvl="1" indent="-342900">
              <a:buClr>
                <a:srgbClr val="002F47"/>
              </a:buClr>
              <a:buSzPct val="125000"/>
              <a:buFont typeface="+mj-lt"/>
              <a:buAutoNum type="arabicPeriod"/>
            </a:pPr>
            <a:r>
              <a:rPr lang="en-US" sz="1800" b="1" dirty="0" smtClean="0"/>
              <a:t>Use Cache</a:t>
            </a:r>
            <a:endParaRPr lang="en-US" sz="1800" b="1" dirty="0"/>
          </a:p>
          <a:p>
            <a:pPr marL="342900" lvl="1" indent="-342900">
              <a:buClr>
                <a:srgbClr val="002F47"/>
              </a:buClr>
              <a:buSzPct val="125000"/>
              <a:buFont typeface="+mj-lt"/>
              <a:buAutoNum type="arabicPeriod"/>
            </a:pPr>
            <a:r>
              <a:rPr lang="en-US" sz="1800" b="1" dirty="0" smtClean="0"/>
              <a:t>Use </a:t>
            </a:r>
            <a:r>
              <a:rPr lang="en-US" sz="1800" b="1" dirty="0" err="1" smtClean="0"/>
              <a:t>IQueryable</a:t>
            </a:r>
            <a:endParaRPr lang="en-US" sz="1800" b="1" dirty="0" smtClean="0"/>
          </a:p>
          <a:p>
            <a:pPr marL="342900" lvl="1" indent="-342900">
              <a:buClr>
                <a:srgbClr val="002F47"/>
              </a:buClr>
              <a:buSzPct val="125000"/>
              <a:buFont typeface="+mj-lt"/>
              <a:buAutoNum type="arabicPeriod"/>
            </a:pPr>
            <a:r>
              <a:rPr lang="en-US" sz="1800" b="1" dirty="0"/>
              <a:t>Do not track changes – </a:t>
            </a:r>
            <a:r>
              <a:rPr lang="en-US" sz="1500" b="1" dirty="0" err="1" smtClean="0">
                <a:solidFill>
                  <a:schemeClr val="accent1">
                    <a:lumMod val="75000"/>
                  </a:schemeClr>
                </a:solidFill>
              </a:rPr>
              <a:t>AutoDetectChangesEnabled</a:t>
            </a:r>
            <a:r>
              <a:rPr lang="en-US" sz="1500" b="1" dirty="0" smtClean="0">
                <a:solidFill>
                  <a:schemeClr val="accent1">
                    <a:lumMod val="75000"/>
                  </a:schemeClr>
                </a:solidFill>
              </a:rPr>
              <a:t>; </a:t>
            </a:r>
            <a:r>
              <a:rPr lang="en-US" sz="1500" b="1" dirty="0" err="1">
                <a:solidFill>
                  <a:schemeClr val="accent1">
                    <a:lumMod val="75000"/>
                  </a:schemeClr>
                </a:solidFill>
              </a:rPr>
              <a:t>db.Products.Where</a:t>
            </a:r>
            <a:r>
              <a:rPr lang="en-US" sz="1500" b="1" dirty="0">
                <a:solidFill>
                  <a:schemeClr val="accent1">
                    <a:lumMod val="75000"/>
                  </a:schemeClr>
                </a:solidFill>
              </a:rPr>
              <a:t>(p =&gt; </a:t>
            </a:r>
            <a:r>
              <a:rPr lang="en-US" sz="1500" b="1" dirty="0" err="1">
                <a:solidFill>
                  <a:schemeClr val="accent1">
                    <a:lumMod val="75000"/>
                  </a:schemeClr>
                </a:solidFill>
              </a:rPr>
              <a:t>p.InStock</a:t>
            </a:r>
            <a:r>
              <a:rPr lang="en-US" sz="1500" b="1" dirty="0">
                <a:solidFill>
                  <a:schemeClr val="accent1">
                    <a:lumMod val="75000"/>
                  </a:schemeClr>
                </a:solidFill>
              </a:rPr>
              <a:t>). </a:t>
            </a:r>
            <a:r>
              <a:rPr lang="en-US" sz="1500" b="1" dirty="0" err="1">
                <a:solidFill>
                  <a:schemeClr val="accent1">
                    <a:lumMod val="75000"/>
                  </a:schemeClr>
                </a:solidFill>
              </a:rPr>
              <a:t>AsNoTracking</a:t>
            </a:r>
            <a:r>
              <a:rPr lang="en-US" sz="1500" b="1" dirty="0">
                <a:solidFill>
                  <a:schemeClr val="accent1">
                    <a:lumMod val="75000"/>
                  </a:schemeClr>
                </a:solidFill>
              </a:rPr>
              <a:t>().</a:t>
            </a:r>
            <a:r>
              <a:rPr lang="en-US" sz="1500" b="1" dirty="0" err="1">
                <a:solidFill>
                  <a:schemeClr val="accent1">
                    <a:lumMod val="75000"/>
                  </a:schemeClr>
                </a:solidFill>
              </a:rPr>
              <a:t>ToList</a:t>
            </a:r>
            <a:r>
              <a:rPr lang="en-US" sz="1500" b="1" dirty="0">
                <a:solidFill>
                  <a:schemeClr val="accent1">
                    <a:lumMod val="75000"/>
                  </a:schemeClr>
                </a:solidFill>
              </a:rPr>
              <a:t>(); </a:t>
            </a:r>
            <a:endParaRPr lang="en-US" sz="1500" b="1" dirty="0" smtClean="0">
              <a:solidFill>
                <a:schemeClr val="accent1">
                  <a:lumMod val="75000"/>
                </a:schemeClr>
              </a:solidFill>
            </a:endParaRPr>
          </a:p>
          <a:p>
            <a:pPr marL="342900" lvl="1" indent="-342900">
              <a:buClr>
                <a:srgbClr val="002F47"/>
              </a:buClr>
              <a:buSzPct val="125000"/>
              <a:buFont typeface="+mj-lt"/>
              <a:buAutoNum type="arabicPeriod"/>
            </a:pPr>
            <a:r>
              <a:rPr lang="en-US" sz="1500" b="1" dirty="0">
                <a:solidFill>
                  <a:schemeClr val="accent1">
                    <a:lumMod val="75000"/>
                  </a:schemeClr>
                </a:solidFill>
              </a:rPr>
              <a:t> </a:t>
            </a:r>
            <a:r>
              <a:rPr lang="en-US" sz="1800" b="1" dirty="0"/>
              <a:t>Use integer primary keys over </a:t>
            </a:r>
            <a:r>
              <a:rPr lang="en-US" sz="1800" b="1" dirty="0" err="1"/>
              <a:t>guid</a:t>
            </a:r>
            <a:endParaRPr lang="en-US" sz="1800" b="1" dirty="0"/>
          </a:p>
          <a:p>
            <a:pPr marL="342900" lvl="1" indent="-342900">
              <a:buClr>
                <a:srgbClr val="002F47"/>
              </a:buClr>
              <a:buSzPct val="125000"/>
              <a:buFont typeface="+mj-lt"/>
              <a:buAutoNum type="arabicPeriod"/>
            </a:pPr>
            <a:endParaRPr lang="en-US" sz="1800" b="1" dirty="0" smtClean="0"/>
          </a:p>
          <a:p>
            <a:pPr marL="342900" lvl="1" indent="-342900">
              <a:buClr>
                <a:srgbClr val="002F47"/>
              </a:buClr>
              <a:buSzPct val="125000"/>
              <a:buFont typeface="+mj-lt"/>
              <a:buAutoNum type="arabicPeriod"/>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1220957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TIPS AND TRICKS</a:t>
            </a:r>
            <a:endParaRPr lang="en-US" dirty="0"/>
          </a:p>
        </p:txBody>
      </p:sp>
      <p:sp>
        <p:nvSpPr>
          <p:cNvPr id="5" name="Content Placeholder 2"/>
          <p:cNvSpPr>
            <a:spLocks noGrp="1"/>
          </p:cNvSpPr>
          <p:nvPr>
            <p:ph sz="quarter" idx="10"/>
          </p:nvPr>
        </p:nvSpPr>
        <p:spPr>
          <a:xfrm>
            <a:off x="611188" y="1628775"/>
            <a:ext cx="7921625" cy="4852945"/>
          </a:xfrm>
        </p:spPr>
        <p:txBody>
          <a:bodyPr>
            <a:normAutofit/>
          </a:bodyPr>
          <a:lstStyle/>
          <a:p>
            <a:pPr marL="342900" lvl="1" indent="-342900">
              <a:buClr>
                <a:srgbClr val="002F47"/>
              </a:buClr>
              <a:buSzPct val="125000"/>
              <a:buFont typeface="+mj-lt"/>
              <a:buAutoNum type="arabicPeriod" startAt="10"/>
            </a:pPr>
            <a:r>
              <a:rPr lang="en-US" sz="1800" b="1" smtClean="0"/>
              <a:t> Define </a:t>
            </a:r>
            <a:r>
              <a:rPr lang="en-US" sz="1800" b="1" dirty="0" smtClean="0"/>
              <a:t>length for </a:t>
            </a:r>
            <a:r>
              <a:rPr lang="en-US" sz="1800" b="1" dirty="0" err="1" smtClean="0">
                <a:solidFill>
                  <a:schemeClr val="accent1">
                    <a:lumMod val="75000"/>
                  </a:schemeClr>
                </a:solidFill>
              </a:rPr>
              <a:t>nvarchar</a:t>
            </a:r>
            <a:r>
              <a:rPr lang="en-US" sz="1800" b="1" dirty="0" smtClean="0">
                <a:solidFill>
                  <a:schemeClr val="accent1">
                    <a:lumMod val="75000"/>
                  </a:schemeClr>
                </a:solidFill>
              </a:rPr>
              <a:t>(256)</a:t>
            </a:r>
            <a:r>
              <a:rPr lang="en-US" sz="1800" b="1" dirty="0" smtClean="0"/>
              <a:t> columns</a:t>
            </a:r>
          </a:p>
          <a:p>
            <a:pPr marL="342900" lvl="1" indent="-342900">
              <a:buClr>
                <a:srgbClr val="002F47"/>
              </a:buClr>
              <a:buSzPct val="125000"/>
              <a:buFont typeface="+mj-lt"/>
              <a:buAutoNum type="arabicPeriod" startAt="10"/>
            </a:pPr>
            <a:r>
              <a:rPr lang="en-US" sz="1800" b="1" dirty="0" smtClean="0"/>
              <a:t> Use Indexes</a:t>
            </a:r>
          </a:p>
          <a:p>
            <a:pPr marL="342900" lvl="1" indent="-342900">
              <a:buClr>
                <a:srgbClr val="002F47"/>
              </a:buClr>
              <a:buSzPct val="125000"/>
              <a:buFont typeface="+mj-lt"/>
              <a:buAutoNum type="arabicPeriod" startAt="10"/>
            </a:pPr>
            <a:r>
              <a:rPr lang="en-US" sz="1800" b="1" dirty="0" smtClean="0"/>
              <a:t> Seek vs Scan – like, avoid functions in WHERE</a:t>
            </a:r>
          </a:p>
          <a:p>
            <a:pPr marL="342900" lvl="1" indent="-342900">
              <a:buClr>
                <a:srgbClr val="002F47"/>
              </a:buClr>
              <a:buSzPct val="125000"/>
              <a:buFont typeface="+mj-lt"/>
              <a:buAutoNum type="arabicPeriod" startAt="10"/>
            </a:pPr>
            <a:r>
              <a:rPr lang="en-US" sz="1800" b="1" dirty="0" smtClean="0"/>
              <a:t> Estimated vs Actual Query Plan</a:t>
            </a:r>
          </a:p>
          <a:p>
            <a:pPr marL="342900" lvl="1" indent="-342900">
              <a:buClr>
                <a:srgbClr val="002F47"/>
              </a:buClr>
              <a:buSzPct val="125000"/>
              <a:buFont typeface="+mj-lt"/>
              <a:buAutoNum type="arabicPeriod" startAt="10"/>
            </a:pPr>
            <a:r>
              <a:rPr lang="en-US" sz="1800" b="1" dirty="0" smtClean="0"/>
              <a:t> Update Statistics</a:t>
            </a:r>
          </a:p>
          <a:p>
            <a:pPr marL="342900" lvl="1" indent="-342900">
              <a:buClr>
                <a:srgbClr val="002F47"/>
              </a:buClr>
              <a:buSzPct val="125000"/>
              <a:buFont typeface="+mj-lt"/>
              <a:buAutoNum type="arabicPeriod" startAt="10"/>
            </a:pPr>
            <a:r>
              <a:rPr lang="en-US" sz="1800" b="1" dirty="0"/>
              <a:t> </a:t>
            </a:r>
            <a:r>
              <a:rPr lang="en-US" sz="1800" b="1" dirty="0" smtClean="0"/>
              <a:t>Parameters Sniffing – local variables</a:t>
            </a:r>
            <a:r>
              <a:rPr lang="en-US" sz="1800" b="1" dirty="0"/>
              <a:t>, OPTION (</a:t>
            </a:r>
            <a:r>
              <a:rPr lang="en-US" sz="1800" b="1" dirty="0" smtClean="0"/>
              <a:t>RECOMPILE)</a:t>
            </a:r>
            <a:endParaRPr lang="en-US" sz="1800" b="1" dirty="0"/>
          </a:p>
          <a:p>
            <a:pPr marL="342900" lvl="1" indent="-342900">
              <a:buClr>
                <a:srgbClr val="002F47"/>
              </a:buClr>
              <a:buSzPct val="125000"/>
              <a:buFont typeface="+mj-lt"/>
              <a:buAutoNum type="arabicPeriod" startAt="10"/>
            </a:pPr>
            <a:r>
              <a:rPr lang="en-US" sz="1800" b="1" dirty="0"/>
              <a:t> </a:t>
            </a:r>
            <a:r>
              <a:rPr lang="en-US" sz="1800" b="1" dirty="0" smtClean="0"/>
              <a:t>Avoid transactions</a:t>
            </a:r>
          </a:p>
          <a:p>
            <a:pPr marL="342900" lvl="1" indent="-342900">
              <a:buClr>
                <a:srgbClr val="002F47"/>
              </a:buClr>
              <a:buSzPct val="125000"/>
              <a:buFont typeface="+mj-lt"/>
              <a:buAutoNum type="arabicPeriod" startAt="10"/>
            </a:pPr>
            <a:r>
              <a:rPr lang="en-US" sz="1800" b="1" dirty="0"/>
              <a:t> </a:t>
            </a:r>
            <a:r>
              <a:rPr lang="en-US" sz="1800" b="1" dirty="0" smtClean="0"/>
              <a:t>Avoid cursors</a:t>
            </a:r>
          </a:p>
          <a:p>
            <a:pPr marL="342900" lvl="1" indent="-342900">
              <a:buClr>
                <a:srgbClr val="002F47"/>
              </a:buClr>
              <a:buSzPct val="125000"/>
              <a:buFont typeface="+mj-lt"/>
              <a:buAutoNum type="arabicPeriod" startAt="10"/>
            </a:pPr>
            <a:r>
              <a:rPr lang="en-US" sz="1800" b="1" dirty="0"/>
              <a:t> </a:t>
            </a:r>
            <a:r>
              <a:rPr lang="en-US" sz="1800" b="1" dirty="0" smtClean="0"/>
              <a:t>Normalization\</a:t>
            </a:r>
            <a:r>
              <a:rPr lang="en-US" sz="1800" b="1" dirty="0" err="1" smtClean="0"/>
              <a:t>Denormalization</a:t>
            </a:r>
            <a:endParaRPr lang="en-US" sz="1800" b="1" dirty="0" smtClean="0"/>
          </a:p>
          <a:p>
            <a:pPr marL="342900" lvl="1" indent="-342900">
              <a:buClr>
                <a:srgbClr val="002F47"/>
              </a:buClr>
              <a:buSzPct val="125000"/>
              <a:buFont typeface="+mj-lt"/>
              <a:buAutoNum type="arabicPeriod" startAt="10"/>
            </a:pPr>
            <a:r>
              <a:rPr lang="en-US" sz="1800" b="1" dirty="0"/>
              <a:t> </a:t>
            </a:r>
            <a:r>
              <a:rPr lang="en-US" sz="1800" b="1" dirty="0" smtClean="0"/>
              <a:t>Partitioning</a:t>
            </a:r>
          </a:p>
          <a:p>
            <a:pPr marL="342900" lvl="1" indent="-342900">
              <a:buClr>
                <a:srgbClr val="002F47"/>
              </a:buClr>
              <a:buSzPct val="125000"/>
              <a:buFont typeface="+mj-lt"/>
              <a:buAutoNum type="arabicPeriod" startAt="11"/>
            </a:pPr>
            <a:endParaRPr lang="en-US" sz="1800" b="1" dirty="0" smtClean="0"/>
          </a:p>
          <a:p>
            <a:pPr marL="342900" lvl="1" indent="-342900">
              <a:buClr>
                <a:srgbClr val="002F47"/>
              </a:buClr>
              <a:buSzPct val="125000"/>
              <a:buFont typeface="+mj-lt"/>
              <a:buAutoNum type="arabicPeriod" startAt="11"/>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606105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DATABASE.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a:buClr>
                <a:srgbClr val="002F47"/>
              </a:buClr>
              <a:buSzPct val="125000"/>
            </a:pPr>
            <a:r>
              <a:rPr lang="en-US" sz="1800" b="1" dirty="0" smtClean="0">
                <a:hlinkClick r:id="rId2" action="ppaction://hlinkfile"/>
              </a:rPr>
              <a:t>\\su\store\Training-and-development\Seminars\Pluralsight\sqlserver-sqltrace</a:t>
            </a:r>
            <a:endParaRPr lang="en-US" sz="1800" b="1" dirty="0" smtClean="0"/>
          </a:p>
          <a:p>
            <a:pPr marL="285750" lvl="1" indent="-285750">
              <a:buClr>
                <a:srgbClr val="002F47"/>
              </a:buClr>
              <a:buSzPct val="125000"/>
            </a:pPr>
            <a:r>
              <a:rPr lang="en-US" sz="1800" b="1" dirty="0" smtClean="0">
                <a:hlinkClick r:id="rId3" action="ppaction://hlinkfile"/>
              </a:rPr>
              <a:t>\\su\store\Training-and-development\Seminars\Pluralsight\sqlserver-query-plan-analysis</a:t>
            </a:r>
            <a:endParaRPr lang="en-US" sz="1800" b="1" dirty="0" smtClean="0"/>
          </a:p>
          <a:p>
            <a:pPr marL="285750" lvl="1" indent="-285750">
              <a:buClr>
                <a:srgbClr val="002F47"/>
              </a:buClr>
              <a:buSzPct val="125000"/>
            </a:pPr>
            <a:r>
              <a:rPr lang="en-US" sz="1800" b="1" dirty="0" smtClean="0">
                <a:hlinkClick r:id="rId4"/>
              </a:rPr>
              <a:t>https</a:t>
            </a:r>
            <a:r>
              <a:rPr lang="en-US" sz="1800" b="1" dirty="0">
                <a:hlinkClick r:id="rId4"/>
              </a:rPr>
              <a:t>://</a:t>
            </a:r>
            <a:r>
              <a:rPr lang="en-US" sz="1800" b="1" dirty="0" smtClean="0">
                <a:hlinkClick r:id="rId4"/>
              </a:rPr>
              <a:t>www.mssqltips.com/sql-server-tip-category/9/performance-tuning/</a:t>
            </a:r>
            <a:endParaRPr lang="en-US" sz="1800" b="1" dirty="0" smtClean="0"/>
          </a:p>
          <a:p>
            <a:pPr marL="285750" lvl="1" indent="-285750">
              <a:buClr>
                <a:srgbClr val="002F47"/>
              </a:buClr>
              <a:buSzPct val="125000"/>
            </a:pPr>
            <a:r>
              <a:rPr lang="en-US" sz="1800" b="1" dirty="0" smtClean="0">
                <a:hlinkClick r:id="rId5"/>
              </a:rPr>
              <a:t>http</a:t>
            </a:r>
            <a:r>
              <a:rPr lang="en-US" sz="1800" b="1" dirty="0">
                <a:hlinkClick r:id="rId5"/>
              </a:rPr>
              <a:t>://download.red-gate.com/ebooks/SQL/sql-server-execution-plans.pdf</a:t>
            </a:r>
            <a:endParaRPr lang="en-US" sz="1800" b="1" dirty="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34994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buClr>
                <a:srgbClr val="002F47"/>
              </a:buClr>
              <a:buSzPct val="125000"/>
            </a:pPr>
            <a:r>
              <a:rPr lang="en-US" dirty="0" smtClean="0"/>
              <a:t>WEB OPTIMIZATION</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92500" lnSpcReduction="20000"/>
          </a:bodyPr>
          <a:lstStyle/>
          <a:p>
            <a:pPr marL="285750" lvl="1" indent="-285750" fontAlgn="ctr">
              <a:buClr>
                <a:srgbClr val="002F47"/>
              </a:buClr>
              <a:buSzPct val="125000"/>
            </a:pPr>
            <a:r>
              <a:rPr lang="en-US" sz="1600" b="1" dirty="0" smtClean="0"/>
              <a:t>Resources</a:t>
            </a:r>
          </a:p>
          <a:p>
            <a:pPr marL="742950" lvl="2" indent="-285750" fontAlgn="ctr">
              <a:buClr>
                <a:srgbClr val="002F47"/>
              </a:buClr>
              <a:buSzPct val="125000"/>
            </a:pPr>
            <a:r>
              <a:rPr lang="en-US" sz="1600" b="1" dirty="0" smtClean="0">
                <a:hlinkClick r:id="rId2" action="ppaction://hlinkfile"/>
              </a:rPr>
              <a:t>\\su\store\Training-and-development\Seminars\Pluralsight\web-performance</a:t>
            </a:r>
            <a:endParaRPr lang="en-US" sz="1600" b="1" dirty="0" smtClean="0"/>
          </a:p>
          <a:p>
            <a:pPr marL="742950" lvl="2" indent="-285750" fontAlgn="ctr">
              <a:buClr>
                <a:srgbClr val="002F47"/>
              </a:buClr>
              <a:buSzPct val="125000"/>
            </a:pPr>
            <a:r>
              <a:rPr lang="en-US" sz="1600" b="1" dirty="0" smtClean="0">
                <a:hlinkClick r:id="rId3"/>
              </a:rPr>
              <a:t>https</a:t>
            </a:r>
            <a:r>
              <a:rPr lang="en-US" sz="1600" b="1" dirty="0">
                <a:hlinkClick r:id="rId3"/>
              </a:rPr>
              <a:t>://www.udacity.com/course/website-performance-optimization--</a:t>
            </a:r>
            <a:r>
              <a:rPr lang="en-US" sz="1600" b="1" dirty="0" smtClean="0">
                <a:hlinkClick r:id="rId3"/>
              </a:rPr>
              <a:t>ud884</a:t>
            </a:r>
            <a:endParaRPr lang="en-US" sz="1600" b="1" dirty="0" smtClean="0"/>
          </a:p>
          <a:p>
            <a:pPr marL="742950" lvl="2" indent="-285750" fontAlgn="ctr">
              <a:buClr>
                <a:srgbClr val="002F47"/>
              </a:buClr>
              <a:buSzPct val="125000"/>
            </a:pPr>
            <a:r>
              <a:rPr lang="en-US" sz="1600" b="1" dirty="0" smtClean="0">
                <a:hlinkClick r:id="rId4"/>
              </a:rPr>
              <a:t>https</a:t>
            </a:r>
            <a:r>
              <a:rPr lang="en-US" sz="1600" b="1" dirty="0">
                <a:hlinkClick r:id="rId4"/>
              </a:rPr>
              <a:t>://</a:t>
            </a:r>
            <a:r>
              <a:rPr lang="en-US" sz="1600" b="1" dirty="0" smtClean="0">
                <a:hlinkClick r:id="rId4"/>
              </a:rPr>
              <a:t>developers.google.com/web/fundamentals/performance/</a:t>
            </a:r>
            <a:endParaRPr lang="en-US" sz="1600" b="1" dirty="0" smtClean="0"/>
          </a:p>
          <a:p>
            <a:pPr marL="742950" lvl="2" indent="-285750" fontAlgn="ctr">
              <a:buClr>
                <a:srgbClr val="002F47"/>
              </a:buClr>
              <a:buSzPct val="125000"/>
            </a:pPr>
            <a:r>
              <a:rPr lang="en-US" sz="1600" b="1" dirty="0" smtClean="0">
                <a:hlinkClick r:id="rId5"/>
              </a:rPr>
              <a:t>https</a:t>
            </a:r>
            <a:r>
              <a:rPr lang="en-US" sz="1600" b="1" dirty="0">
                <a:hlinkClick r:id="rId5"/>
              </a:rPr>
              <a:t>://</a:t>
            </a:r>
            <a:r>
              <a:rPr lang="en-US" sz="1600" b="1" dirty="0" smtClean="0">
                <a:hlinkClick r:id="rId5"/>
              </a:rPr>
              <a:t>dou.ua/lenta/digests/wpo-digest-0/</a:t>
            </a:r>
            <a:endParaRPr lang="en-US" sz="1600" b="1" dirty="0" smtClean="0"/>
          </a:p>
          <a:p>
            <a:pPr marL="742950" lvl="2" indent="-285750" fontAlgn="ctr">
              <a:buClr>
                <a:srgbClr val="002F47"/>
              </a:buClr>
              <a:buSzPct val="125000"/>
            </a:pPr>
            <a:r>
              <a:rPr lang="en-US" sz="1600" b="1" dirty="0" smtClean="0">
                <a:hlinkClick r:id="rId6"/>
              </a:rPr>
              <a:t>https</a:t>
            </a:r>
            <a:r>
              <a:rPr lang="en-US" sz="1600" b="1" dirty="0">
                <a:hlinkClick r:id="rId6"/>
              </a:rPr>
              <a:t>://</a:t>
            </a:r>
            <a:r>
              <a:rPr lang="en-US" sz="1600" b="1" dirty="0" smtClean="0">
                <a:hlinkClick r:id="rId6"/>
              </a:rPr>
              <a:t>www.keycdn.com/blog/website-performance-optimization/</a:t>
            </a:r>
            <a:endParaRPr lang="en-US" sz="1600" b="1" dirty="0" smtClean="0"/>
          </a:p>
          <a:p>
            <a:pPr marL="742950" lvl="2" indent="-285750" fontAlgn="ctr">
              <a:buClr>
                <a:srgbClr val="002F47"/>
              </a:buClr>
              <a:buSzPct val="125000"/>
            </a:pPr>
            <a:r>
              <a:rPr lang="en-US" sz="1600" b="1" dirty="0" smtClean="0">
                <a:hlinkClick r:id="rId7"/>
              </a:rPr>
              <a:t>https</a:t>
            </a:r>
            <a:r>
              <a:rPr lang="en-US" sz="1600" b="1" dirty="0">
                <a:hlinkClick r:id="rId7"/>
              </a:rPr>
              <a:t>://medium.com/airbnb-engineering/performance-tuning-e10ac94916df</a:t>
            </a:r>
            <a:endParaRPr lang="en-US" sz="1600" b="1" dirty="0"/>
          </a:p>
          <a:p>
            <a:pPr marL="285750" lvl="1" indent="-285750" fontAlgn="ctr">
              <a:buClr>
                <a:srgbClr val="002F47"/>
              </a:buClr>
              <a:buSzPct val="125000"/>
            </a:pPr>
            <a:r>
              <a:rPr lang="en-US" sz="1600" b="1" dirty="0" smtClean="0"/>
              <a:t>Tools</a:t>
            </a:r>
          </a:p>
          <a:p>
            <a:pPr marL="742950" lvl="2" indent="-285750" fontAlgn="ctr">
              <a:buClr>
                <a:srgbClr val="002F47"/>
              </a:buClr>
              <a:buSzPct val="125000"/>
            </a:pPr>
            <a:r>
              <a:rPr lang="en-US" sz="1600" b="1" dirty="0" smtClean="0"/>
              <a:t>Fiddler - </a:t>
            </a:r>
            <a:r>
              <a:rPr lang="en-US" sz="1600" b="1" dirty="0" smtClean="0">
                <a:hlinkClick r:id="rId8"/>
              </a:rPr>
              <a:t>http</a:t>
            </a:r>
            <a:r>
              <a:rPr lang="en-US" sz="1600" b="1" dirty="0">
                <a:hlinkClick r:id="rId8"/>
              </a:rPr>
              <a:t>://www.telerik.com/fiddler</a:t>
            </a:r>
            <a:endParaRPr lang="en-US" sz="1600" b="1" dirty="0"/>
          </a:p>
          <a:p>
            <a:pPr marL="742950" lvl="2" indent="-285750" fontAlgn="ctr">
              <a:buClr>
                <a:srgbClr val="002F47"/>
              </a:buClr>
              <a:buSzPct val="125000"/>
            </a:pPr>
            <a:r>
              <a:rPr lang="en-US" sz="1600" b="1" dirty="0">
                <a:hlinkClick r:id="rId9"/>
              </a:rPr>
              <a:t>https://www.keycdn.com/blog/website-speed-test-tools/</a:t>
            </a:r>
            <a:endParaRPr lang="en-US" sz="1600" b="1" dirty="0"/>
          </a:p>
          <a:p>
            <a:pPr marL="742950" lvl="2" indent="-285750" fontAlgn="ctr">
              <a:buClr>
                <a:srgbClr val="002F47"/>
              </a:buClr>
              <a:buSzPct val="125000"/>
            </a:pPr>
            <a:r>
              <a:rPr lang="en-US" sz="1600" b="1" dirty="0">
                <a:hlinkClick r:id="rId10"/>
              </a:rPr>
              <a:t>http://www.softwaretestinghelp.com/performance-testing-tools-load-testing-tools/</a:t>
            </a:r>
            <a:endParaRPr lang="en-US" sz="1600" b="1" dirty="0"/>
          </a:p>
          <a:p>
            <a:pPr marL="742950" lvl="2" indent="-285750" fontAlgn="ctr">
              <a:buClr>
                <a:srgbClr val="002F47"/>
              </a:buClr>
              <a:buSzPct val="125000"/>
            </a:pPr>
            <a:endParaRPr lang="en-US" sz="1600" b="1" dirty="0"/>
          </a:p>
          <a:p>
            <a:pPr marL="285750" lvl="1" indent="-285750" fontAlgn="ctr">
              <a:buClr>
                <a:srgbClr val="002F47"/>
              </a:buClr>
              <a:buSzPct val="125000"/>
            </a:pPr>
            <a:endParaRPr lang="en-US" sz="1600" b="1" dirty="0"/>
          </a:p>
        </p:txBody>
      </p:sp>
    </p:spTree>
    <p:extLst>
      <p:ext uri="{BB962C8B-B14F-4D97-AF65-F5344CB8AC3E}">
        <p14:creationId xmlns:p14="http://schemas.microsoft.com/office/powerpoint/2010/main" val="1276849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TRAINING TASK</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a:buClr>
                <a:srgbClr val="002F47"/>
              </a:buClr>
              <a:buSzPct val="125000"/>
            </a:pPr>
            <a:r>
              <a:rPr lang="en-US" sz="1800" b="1" dirty="0" smtClean="0"/>
              <a:t>Optimize test web application</a:t>
            </a:r>
          </a:p>
          <a:p>
            <a:pPr marL="742950" lvl="2" indent="-285750">
              <a:buClr>
                <a:srgbClr val="002F47"/>
              </a:buClr>
              <a:buSzPct val="125000"/>
            </a:pPr>
            <a:r>
              <a:rPr lang="en-US" sz="1800" b="1" dirty="0" smtClean="0"/>
              <a:t>Performance optimization</a:t>
            </a:r>
          </a:p>
          <a:p>
            <a:pPr marL="742950" lvl="2" indent="-285750">
              <a:buClr>
                <a:srgbClr val="002F47"/>
              </a:buClr>
              <a:buSzPct val="125000"/>
            </a:pPr>
            <a:r>
              <a:rPr lang="en-US" sz="1800" b="1" dirty="0" smtClean="0"/>
              <a:t>Investigate memory usage</a:t>
            </a:r>
          </a:p>
          <a:p>
            <a:pPr marL="742950" lvl="2" indent="-285750">
              <a:buClr>
                <a:srgbClr val="002F47"/>
              </a:buClr>
              <a:buSzPct val="125000"/>
            </a:pPr>
            <a:r>
              <a:rPr lang="en-US" sz="1800" b="1" dirty="0" smtClean="0"/>
              <a:t>Tune database queries</a:t>
            </a:r>
          </a:p>
          <a:p>
            <a:pPr marL="285750" lvl="1" indent="-285750">
              <a:buClr>
                <a:srgbClr val="002F47"/>
              </a:buClr>
              <a:buSzPct val="125000"/>
            </a:pPr>
            <a:r>
              <a:rPr lang="en-US" sz="1800" b="1" dirty="0" smtClean="0"/>
              <a:t>Create performance optimization report</a:t>
            </a:r>
          </a:p>
          <a:p>
            <a:pPr marL="285750" lvl="1" indent="-285750">
              <a:buClr>
                <a:srgbClr val="002F47"/>
              </a:buClr>
              <a:buSzPct val="125000"/>
            </a:pPr>
            <a:r>
              <a:rPr lang="en-US" sz="1800" b="1" dirty="0" smtClean="0"/>
              <a:t>Exam – 15-20 min interview</a:t>
            </a:r>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2298069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613" y="2733433"/>
            <a:ext cx="1626500" cy="1550361"/>
          </a:xfrm>
        </p:spPr>
        <p:txBody>
          <a:bodyPr/>
          <a:lstStyle/>
          <a:p>
            <a:r>
              <a:rPr lang="en-US" sz="4400" dirty="0" smtClean="0"/>
              <a:t>Q &amp; A</a:t>
            </a:r>
            <a:endParaRPr lang="en-US" sz="4400" dirty="0"/>
          </a:p>
        </p:txBody>
      </p:sp>
    </p:spTree>
    <p:extLst>
      <p:ext uri="{BB962C8B-B14F-4D97-AF65-F5344CB8AC3E}">
        <p14:creationId xmlns:p14="http://schemas.microsoft.com/office/powerpoint/2010/main" val="2805241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THE APPROACH</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Before we start</a:t>
            </a:r>
            <a:endParaRPr lang="en-US" sz="1800" b="1" dirty="0"/>
          </a:p>
          <a:p>
            <a:pPr marL="971550" lvl="1" indent="-285750">
              <a:buClr>
                <a:srgbClr val="002F47"/>
              </a:buClr>
              <a:buSzPct val="125000"/>
            </a:pPr>
            <a:r>
              <a:rPr lang="en-US" sz="1800" b="1" dirty="0" smtClean="0"/>
              <a:t>Non-functional requirements</a:t>
            </a:r>
          </a:p>
          <a:p>
            <a:pPr marL="971550" lvl="1" indent="-285750">
              <a:buClr>
                <a:srgbClr val="002F47"/>
              </a:buClr>
              <a:buSzPct val="125000"/>
            </a:pPr>
            <a:r>
              <a:rPr lang="en-US" sz="1800" b="1" dirty="0" smtClean="0"/>
              <a:t>Supplementary Specification</a:t>
            </a:r>
          </a:p>
          <a:p>
            <a:pPr marL="971550" lvl="1" indent="-285750">
              <a:buClr>
                <a:srgbClr val="002F47"/>
              </a:buClr>
              <a:buSzPct val="125000"/>
            </a:pPr>
            <a:r>
              <a:rPr lang="en-US" sz="1800" b="1" dirty="0" smtClean="0"/>
              <a:t>Reflects in architecture</a:t>
            </a:r>
          </a:p>
          <a:p>
            <a:pPr marL="971550" lvl="1" indent="-285750">
              <a:buClr>
                <a:srgbClr val="002F47"/>
              </a:buClr>
              <a:buSzPct val="125000"/>
            </a:pPr>
            <a:r>
              <a:rPr lang="en-US" sz="1800" b="1" dirty="0" smtClean="0"/>
              <a:t>Develop with real data</a:t>
            </a:r>
            <a:endParaRPr lang="en-US" sz="1800" b="1" dirty="0"/>
          </a:p>
        </p:txBody>
      </p:sp>
    </p:spTree>
    <p:extLst>
      <p:ext uri="{BB962C8B-B14F-4D97-AF65-F5344CB8AC3E}">
        <p14:creationId xmlns:p14="http://schemas.microsoft.com/office/powerpoint/2010/main" val="2828336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THE APPROACH</a:t>
            </a:r>
            <a:endParaRPr lang="en-US" dirty="0"/>
          </a:p>
        </p:txBody>
      </p:sp>
      <p:sp>
        <p:nvSpPr>
          <p:cNvPr id="4" name="Нашивка 3"/>
          <p:cNvSpPr/>
          <p:nvPr/>
        </p:nvSpPr>
        <p:spPr bwMode="auto">
          <a:xfrm>
            <a:off x="628649" y="1527190"/>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1. SETUP THE TEST ENVIRONMENT</a:t>
            </a:r>
            <a:endParaRPr lang="en-US" sz="1400" b="1" dirty="0">
              <a:solidFill>
                <a:schemeClr val="bg1"/>
              </a:solidFill>
              <a:latin typeface="Arial" panose="020B0604020202020204" pitchFamily="34" charset="0"/>
              <a:cs typeface="Arial" panose="020B0604020202020204" pitchFamily="34" charset="0"/>
            </a:endParaRPr>
          </a:p>
        </p:txBody>
      </p:sp>
      <p:sp>
        <p:nvSpPr>
          <p:cNvPr id="6" name="Нашивка 3"/>
          <p:cNvSpPr/>
          <p:nvPr/>
        </p:nvSpPr>
        <p:spPr bwMode="auto">
          <a:xfrm>
            <a:off x="3377768" y="1524985"/>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2. MEASURE PERFORMANCE BASELINES</a:t>
            </a:r>
            <a:endParaRPr lang="en-US" sz="1400" b="1" dirty="0">
              <a:solidFill>
                <a:schemeClr val="bg1"/>
              </a:solidFill>
              <a:latin typeface="Arial" panose="020B0604020202020204" pitchFamily="34" charset="0"/>
              <a:cs typeface="Arial" panose="020B0604020202020204" pitchFamily="34" charset="0"/>
            </a:endParaRPr>
          </a:p>
        </p:txBody>
      </p:sp>
      <p:sp>
        <p:nvSpPr>
          <p:cNvPr id="7" name="Нашивка 3"/>
          <p:cNvSpPr/>
          <p:nvPr/>
        </p:nvSpPr>
        <p:spPr bwMode="auto">
          <a:xfrm>
            <a:off x="6126888" y="1524985"/>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3. SET ACCEPTABLE PERFORMANCE GOALS</a:t>
            </a:r>
            <a:endParaRPr lang="en-US" sz="1400" b="1" dirty="0">
              <a:solidFill>
                <a:schemeClr val="bg1"/>
              </a:solidFill>
              <a:latin typeface="Arial" panose="020B0604020202020204" pitchFamily="34" charset="0"/>
              <a:cs typeface="Arial" panose="020B0604020202020204" pitchFamily="34" charset="0"/>
            </a:endParaRPr>
          </a:p>
        </p:txBody>
      </p:sp>
      <p:sp>
        <p:nvSpPr>
          <p:cNvPr id="8" name="Нашивка 3"/>
          <p:cNvSpPr/>
          <p:nvPr/>
        </p:nvSpPr>
        <p:spPr bwMode="auto">
          <a:xfrm>
            <a:off x="628648" y="2501403"/>
            <a:ext cx="2700000" cy="864000"/>
          </a:xfrm>
          <a:prstGeom prst="chevron">
            <a:avLst>
              <a:gd name="adj" fmla="val 25910"/>
            </a:avLst>
          </a:prstGeom>
          <a:solidFill>
            <a:schemeClr val="bg1">
              <a:lumMod val="75000"/>
            </a:schemeClr>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a:solidFill>
                  <a:schemeClr val="tx1">
                    <a:lumMod val="85000"/>
                    <a:lumOff val="15000"/>
                  </a:schemeClr>
                </a:solidFill>
                <a:latin typeface="Arial" panose="020B0604020202020204" pitchFamily="34" charset="0"/>
                <a:cs typeface="Arial" panose="020B0604020202020204" pitchFamily="34" charset="0"/>
              </a:rPr>
              <a:t>4. IDENTIFY BOTTLENECKS</a:t>
            </a:r>
          </a:p>
        </p:txBody>
      </p:sp>
      <p:sp>
        <p:nvSpPr>
          <p:cNvPr id="9" name="Нашивка 3"/>
          <p:cNvSpPr/>
          <p:nvPr/>
        </p:nvSpPr>
        <p:spPr bwMode="auto">
          <a:xfrm>
            <a:off x="2511922" y="3421735"/>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5. OPTIMIZE</a:t>
            </a:r>
            <a:endParaRPr lang="en-US" sz="1400" b="1" dirty="0">
              <a:solidFill>
                <a:schemeClr val="bg1"/>
              </a:solidFill>
              <a:latin typeface="Arial" panose="020B0604020202020204" pitchFamily="34" charset="0"/>
              <a:cs typeface="Arial" panose="020B0604020202020204" pitchFamily="34" charset="0"/>
            </a:endParaRPr>
          </a:p>
        </p:txBody>
      </p:sp>
      <p:sp>
        <p:nvSpPr>
          <p:cNvPr id="10" name="Нашивка 3"/>
          <p:cNvSpPr/>
          <p:nvPr/>
        </p:nvSpPr>
        <p:spPr bwMode="auto">
          <a:xfrm>
            <a:off x="4265724" y="4342067"/>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6. MEASURE THE PERFORMANCE</a:t>
            </a:r>
            <a:endParaRPr lang="en-US" sz="1400" b="1" dirty="0">
              <a:solidFill>
                <a:schemeClr val="bg1"/>
              </a:solidFill>
              <a:latin typeface="Arial" panose="020B0604020202020204" pitchFamily="34" charset="0"/>
              <a:cs typeface="Arial" panose="020B0604020202020204" pitchFamily="34" charset="0"/>
            </a:endParaRPr>
          </a:p>
        </p:txBody>
      </p:sp>
      <p:sp>
        <p:nvSpPr>
          <p:cNvPr id="12" name="Нашивка 6"/>
          <p:cNvSpPr/>
          <p:nvPr/>
        </p:nvSpPr>
        <p:spPr bwMode="auto">
          <a:xfrm>
            <a:off x="6126888" y="5327090"/>
            <a:ext cx="2700000" cy="864000"/>
          </a:xfrm>
          <a:prstGeom prst="chevron">
            <a:avLst>
              <a:gd name="adj" fmla="val 25910"/>
            </a:avLst>
          </a:prstGeom>
          <a:solidFill>
            <a:schemeClr val="bg1">
              <a:lumMod val="75000"/>
            </a:schemeClr>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tx1">
                    <a:lumMod val="85000"/>
                    <a:lumOff val="15000"/>
                  </a:schemeClr>
                </a:solidFill>
                <a:latin typeface="Arial" panose="020B0604020202020204" pitchFamily="34" charset="0"/>
                <a:cs typeface="Arial" panose="020B0604020202020204" pitchFamily="34" charset="0"/>
              </a:rPr>
              <a:t>7. IF NOT ACCEPTABLE GO TO 4 STEP</a:t>
            </a:r>
            <a:endParaRPr 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71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a:t>THE APPROACH</a:t>
            </a:r>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Environment and Test Data</a:t>
            </a:r>
          </a:p>
          <a:p>
            <a:pPr marL="971550" lvl="1" indent="-285750">
              <a:buClr>
                <a:srgbClr val="002F47"/>
              </a:buClr>
              <a:buSzPct val="125000"/>
            </a:pPr>
            <a:r>
              <a:rPr lang="en-US" sz="1800" b="1" dirty="0" smtClean="0"/>
              <a:t>Environment – Maximum close to production</a:t>
            </a:r>
          </a:p>
          <a:p>
            <a:pPr marL="971550" lvl="1" indent="-285750">
              <a:buClr>
                <a:srgbClr val="002F47"/>
              </a:buClr>
              <a:buSzPct val="125000"/>
            </a:pPr>
            <a:r>
              <a:rPr lang="en-US" sz="1800" b="1" dirty="0" smtClean="0"/>
              <a:t>Test Data – Real data</a:t>
            </a:r>
            <a:endParaRPr lang="ru-RU" sz="1800" b="1" dirty="0" smtClean="0"/>
          </a:p>
          <a:p>
            <a:pPr marL="971550" lvl="1" indent="-285750">
              <a:buClr>
                <a:srgbClr val="002F47"/>
              </a:buClr>
              <a:buSzPct val="125000"/>
            </a:pPr>
            <a:r>
              <a:rPr lang="en-US" sz="1800" b="1" dirty="0"/>
              <a:t>Build Configuration </a:t>
            </a:r>
            <a:r>
              <a:rPr lang="en-US" sz="1800" b="1" dirty="0" smtClean="0"/>
              <a:t>– Release</a:t>
            </a:r>
            <a:endParaRPr lang="en-US" sz="1800" b="1" dirty="0"/>
          </a:p>
          <a:p>
            <a:pPr marL="285750" indent="-285750">
              <a:buClr>
                <a:srgbClr val="002F47"/>
              </a:buClr>
              <a:buSzPct val="125000"/>
              <a:buFont typeface="Wingdings" panose="05000000000000000000" pitchFamily="2" charset="2"/>
              <a:buChar char="§"/>
            </a:pPr>
            <a:r>
              <a:rPr lang="en-US" sz="1800" b="1" dirty="0" smtClean="0"/>
              <a:t>Performance Benchmarking Tools</a:t>
            </a:r>
          </a:p>
          <a:p>
            <a:pPr marL="971550" lvl="1" indent="-285750">
              <a:buClr>
                <a:srgbClr val="002F47"/>
              </a:buClr>
              <a:buSzPct val="125000"/>
            </a:pPr>
            <a:r>
              <a:rPr lang="en-US" sz="1800" b="1" dirty="0" err="1" smtClean="0"/>
              <a:t>LoadUI</a:t>
            </a:r>
            <a:r>
              <a:rPr lang="en-US" sz="1800" b="1" dirty="0" smtClean="0"/>
              <a:t>, Apache </a:t>
            </a:r>
            <a:r>
              <a:rPr lang="en-US" sz="1800" b="1" dirty="0" err="1" smtClean="0"/>
              <a:t>JMeter</a:t>
            </a:r>
            <a:r>
              <a:rPr lang="en-US" sz="1800" b="1" dirty="0" smtClean="0"/>
              <a:t>, etc.</a:t>
            </a:r>
          </a:p>
          <a:p>
            <a:pPr marL="971550" lvl="1" indent="-285750">
              <a:buClr>
                <a:srgbClr val="002F47"/>
              </a:buClr>
              <a:buSzPct val="125000"/>
            </a:pPr>
            <a:r>
              <a:rPr lang="en-US" sz="1800" b="1" dirty="0" smtClean="0"/>
              <a:t>Custom Auto tests</a:t>
            </a:r>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21375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Resources usage</a:t>
            </a:r>
            <a:endParaRPr lang="en-US" sz="1800" b="1" dirty="0"/>
          </a:p>
          <a:p>
            <a:pPr marL="971550" lvl="1" indent="-285750">
              <a:buClr>
                <a:srgbClr val="002F47"/>
              </a:buClr>
              <a:buSzPct val="125000"/>
            </a:pPr>
            <a:r>
              <a:rPr lang="en-US" sz="1800" b="1" dirty="0" smtClean="0"/>
              <a:t>CPU</a:t>
            </a:r>
            <a:endParaRPr lang="en-US" sz="1800" b="1" dirty="0"/>
          </a:p>
          <a:p>
            <a:pPr marL="971550" lvl="1" indent="-285750">
              <a:buClr>
                <a:srgbClr val="002F47"/>
              </a:buClr>
              <a:buSzPct val="125000"/>
            </a:pPr>
            <a:r>
              <a:rPr lang="en-US" sz="1800" b="1" dirty="0" smtClean="0"/>
              <a:t>Memory </a:t>
            </a:r>
            <a:endParaRPr lang="en-US" sz="1800" b="1" dirty="0"/>
          </a:p>
          <a:p>
            <a:pPr marL="971550" lvl="1" indent="-285750">
              <a:buClr>
                <a:srgbClr val="002F47"/>
              </a:buClr>
              <a:buSzPct val="125000"/>
            </a:pPr>
            <a:r>
              <a:rPr lang="en-US" sz="1800" b="1" dirty="0" smtClean="0"/>
              <a:t>IO</a:t>
            </a:r>
          </a:p>
          <a:p>
            <a:pPr marL="971550" lvl="1" indent="-285750">
              <a:buClr>
                <a:srgbClr val="002F47"/>
              </a:buClr>
              <a:buSzPct val="125000"/>
            </a:pPr>
            <a:r>
              <a:rPr lang="en-US" sz="1800" b="1" dirty="0" smtClean="0"/>
              <a:t>Network</a:t>
            </a:r>
            <a:endParaRPr lang="en-US" sz="1800" b="1" dirty="0"/>
          </a:p>
        </p:txBody>
      </p:sp>
    </p:spTree>
    <p:extLst>
      <p:ext uri="{BB962C8B-B14F-4D97-AF65-F5344CB8AC3E}">
        <p14:creationId xmlns:p14="http://schemas.microsoft.com/office/powerpoint/2010/main" val="678540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Tools</a:t>
            </a:r>
            <a:endParaRPr lang="en-US" sz="1800" b="1" dirty="0"/>
          </a:p>
          <a:p>
            <a:pPr marL="971550" lvl="1" indent="-285750">
              <a:buClr>
                <a:srgbClr val="002F47"/>
              </a:buClr>
              <a:buSzPct val="125000"/>
            </a:pPr>
            <a:r>
              <a:rPr lang="en-US" sz="1800" b="1" dirty="0" smtClean="0"/>
              <a:t>Task Manager</a:t>
            </a:r>
          </a:p>
          <a:p>
            <a:pPr marL="971550" lvl="1" indent="-285750">
              <a:buClr>
                <a:srgbClr val="002F47"/>
              </a:buClr>
              <a:buSzPct val="125000"/>
            </a:pPr>
            <a:r>
              <a:rPr lang="en-US" sz="1800" b="1" dirty="0" smtClean="0"/>
              <a:t>Resource Monitor</a:t>
            </a:r>
            <a:endParaRPr lang="en-US" sz="1800" b="1" dirty="0"/>
          </a:p>
          <a:p>
            <a:pPr marL="971550" lvl="1" indent="-285750">
              <a:buClr>
                <a:srgbClr val="002F47"/>
              </a:buClr>
              <a:buSzPct val="125000"/>
            </a:pPr>
            <a:r>
              <a:rPr lang="en-US" sz="1800" b="1" dirty="0" smtClean="0"/>
              <a:t>Performance Monitor</a:t>
            </a:r>
            <a:endParaRPr lang="en-US" sz="1800" b="1" dirty="0"/>
          </a:p>
          <a:p>
            <a:pPr marL="285750" lvl="1" indent="-285750">
              <a:buClr>
                <a:srgbClr val="002F47"/>
              </a:buClr>
              <a:buSzPct val="125000"/>
            </a:pPr>
            <a:r>
              <a:rPr lang="en-US" sz="1800" b="1" dirty="0" smtClean="0"/>
              <a:t>Server Monitoring</a:t>
            </a:r>
            <a:endParaRPr lang="en-US" sz="1800" b="1" dirty="0"/>
          </a:p>
          <a:p>
            <a:pPr marL="971550" lvl="1" indent="-285750">
              <a:buClr>
                <a:srgbClr val="002F47"/>
              </a:buClr>
              <a:buSzPct val="125000"/>
            </a:pPr>
            <a:r>
              <a:rPr lang="en-US" sz="1800" b="1" dirty="0"/>
              <a:t>A</a:t>
            </a:r>
            <a:r>
              <a:rPr lang="en-US" sz="1800" b="1" dirty="0" smtClean="0"/>
              <a:t>pplication Insights</a:t>
            </a:r>
          </a:p>
          <a:p>
            <a:pPr marL="971550" lvl="1" indent="-285750">
              <a:buClr>
                <a:srgbClr val="002F47"/>
              </a:buClr>
              <a:buSzPct val="125000"/>
            </a:pPr>
            <a:r>
              <a:rPr lang="en-US" sz="1800" b="1" dirty="0" smtClean="0"/>
              <a:t>New Relic</a:t>
            </a:r>
          </a:p>
          <a:p>
            <a:pPr marL="971550" lvl="1" indent="-285750">
              <a:buClr>
                <a:srgbClr val="002F47"/>
              </a:buClr>
              <a:buSzPct val="125000"/>
            </a:pPr>
            <a:r>
              <a:rPr lang="en-US" sz="1800" b="1" dirty="0" smtClean="0"/>
              <a:t>Custom Logging</a:t>
            </a:r>
          </a:p>
          <a:p>
            <a:pPr marL="971550" lvl="1" indent="-285750">
              <a:buClr>
                <a:srgbClr val="002F47"/>
              </a:buClr>
              <a:buSzPct val="125000"/>
            </a:pPr>
            <a:r>
              <a:rPr lang="en-US" sz="1800" b="1" dirty="0" smtClean="0"/>
              <a:t>Etc.</a:t>
            </a:r>
            <a:endParaRPr lang="en-US" sz="1800" b="1" dirty="0"/>
          </a:p>
        </p:txBody>
      </p:sp>
    </p:spTree>
    <p:extLst>
      <p:ext uri="{BB962C8B-B14F-4D97-AF65-F5344CB8AC3E}">
        <p14:creationId xmlns:p14="http://schemas.microsoft.com/office/powerpoint/2010/main" val="290585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7" name="Picture 6"/>
          <p:cNvPicPr>
            <a:picLocks noChangeAspect="1"/>
          </p:cNvPicPr>
          <p:nvPr/>
        </p:nvPicPr>
        <p:blipFill>
          <a:blip r:embed="rId2"/>
          <a:stretch>
            <a:fillRect/>
          </a:stretch>
        </p:blipFill>
        <p:spPr>
          <a:xfrm>
            <a:off x="1454544" y="1111896"/>
            <a:ext cx="5617895" cy="4915658"/>
          </a:xfrm>
          <a:prstGeom prst="rect">
            <a:avLst/>
          </a:prstGeom>
        </p:spPr>
      </p:pic>
    </p:spTree>
    <p:extLst>
      <p:ext uri="{BB962C8B-B14F-4D97-AF65-F5344CB8AC3E}">
        <p14:creationId xmlns:p14="http://schemas.microsoft.com/office/powerpoint/2010/main" val="250205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3" name="Picture 2"/>
          <p:cNvPicPr>
            <a:picLocks noChangeAspect="1"/>
          </p:cNvPicPr>
          <p:nvPr/>
        </p:nvPicPr>
        <p:blipFill>
          <a:blip r:embed="rId2"/>
          <a:stretch>
            <a:fillRect/>
          </a:stretch>
        </p:blipFill>
        <p:spPr>
          <a:xfrm>
            <a:off x="1260334" y="1134353"/>
            <a:ext cx="5787828" cy="4865748"/>
          </a:xfrm>
          <a:prstGeom prst="rect">
            <a:avLst/>
          </a:prstGeom>
        </p:spPr>
      </p:pic>
    </p:spTree>
    <p:extLst>
      <p:ext uri="{BB962C8B-B14F-4D97-AF65-F5344CB8AC3E}">
        <p14:creationId xmlns:p14="http://schemas.microsoft.com/office/powerpoint/2010/main" val="2215570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gma Software Light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gma Software Re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gma Software Grey">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gma Software Dark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igma Software Whi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rover xmlns="6de24da2-2c89-4c63-a7dd-0ead4636faac">
      <UserInfo>
        <DisplayName>Kostenko, Artem</DisplayName>
        <AccountId>20</AccountId>
        <AccountType/>
      </UserInfo>
    </Approver>
    <ReportOwner xmlns="http://schemas.microsoft.com/sharepoint/v3">
      <UserInfo>
        <DisplayName>Kostenko, Artem</DisplayName>
        <AccountId>20</AccountId>
        <AccountType/>
      </UserInfo>
    </ReportOwner>
    <Archived xmlns="6de24da2-2c89-4c63-a7dd-0ead4636faac">false</Archived>
    <Top xmlns="6de24da2-2c89-4c63-a7dd-0ead4636faac">false</Top>
    <Language xmlns="6de24da2-2c89-4c63-a7dd-0ead4636faac">En</Language>
    <Doc_x002e_ID xmlns="6de24da2-2c89-4c63-a7dd-0ead4636faac" xsi:nil="true"/>
    <Title_x0020_Ru xmlns="6de24da2-2c89-4c63-a7dd-0ead4636faac" xsi:nil="true"/>
    <DocType xmlns="6de24da2-2c89-4c63-a7dd-0ead4636faac">6</DocType>
    <QMS_x002d_ID xmlns="6de24da2-2c89-4c63-a7dd-0ead4636faac">MK011</QMS_x002d_ID>
    <Comments xmlns="6de24da2-2c89-4c63-a7dd-0ead4636faac" xsi:nil="true"/>
    <ISO_x0020_9001 xmlns="6de24da2-2c89-4c63-a7dd-0ead4636faac"/>
    <Process_x0020_Category xmlns="6de24da2-2c89-4c63-a7dd-0ead4636faac">1</Process_x0020_Category>
    <Process_x0020_Area xmlns="6de24da2-2c89-4c63-a7dd-0ead4636faac">6</Process_x0020_Area>
    <Type_x0020_of_x0020_QMS_x0020_requirement xmlns="6de24da2-2c89-4c63-a7dd-0ead4636faac">Mandatory</Type_x0020_of_x0020_QMS_x0020_requirement>
    <DLCPolicyLabelClientValue xmlns="6de24da2-2c89-4c63-a7dd-0ead4636faac" xsi:nil="true"/>
    <Published_x0020_vershion xmlns="6de24da2-2c89-4c63-a7dd-0ead4636faac">
      <Url xsi:nil="true"/>
      <Description xsi:nil="true"/>
    </Published_x0020_vershion>
    <DLCPolicyLabelLock xmlns="6de24da2-2c89-4c63-a7dd-0ead4636faac" xsi:nil="true"/>
    <DLCPolicyLabelValue xmlns="6de24da2-2c89-4c63-a7dd-0ead4636faac">2.1</DLCPolicyLabelValue>
    <_dlc_Exempt xmlns="http://schemas.microsoft.com/sharepoint/v3">false</_dlc_Exempt>
    <Revision xmlns="6de24da2-2c89-4c63-a7dd-0ead4636faac" xsi:nil="true"/>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7EB23637836C41BE33910BF352BC94" ma:contentTypeVersion="74" ma:contentTypeDescription="Create a new document." ma:contentTypeScope="" ma:versionID="8ee157dfb807100af44975a1beff18df">
  <xsd:schema xmlns:xsd="http://www.w3.org/2001/XMLSchema" xmlns:xs="http://www.w3.org/2001/XMLSchema" xmlns:p="http://schemas.microsoft.com/office/2006/metadata/properties" xmlns:ns1="http://schemas.microsoft.com/sharepoint/v3" xmlns:ns2="6de24da2-2c89-4c63-a7dd-0ead4636faac" xmlns:ns3="http://schemas.microsoft.com/sharepoint/v3/fields" targetNamespace="http://schemas.microsoft.com/office/2006/metadata/properties" ma:root="true" ma:fieldsID="7a25691bb126ec1aeb209bfd06a7cf62" ns1:_="" ns2:_="" ns3:_="">
    <xsd:import namespace="http://schemas.microsoft.com/sharepoint/v3"/>
    <xsd:import namespace="6de24da2-2c89-4c63-a7dd-0ead4636faac"/>
    <xsd:import namespace="http://schemas.microsoft.com/sharepoint/v3/fields"/>
    <xsd:element name="properties">
      <xsd:complexType>
        <xsd:sequence>
          <xsd:element name="documentManagement">
            <xsd:complexType>
              <xsd:all>
                <xsd:element ref="ns2:QMS_x002d_ID" minOccurs="0"/>
                <xsd:element ref="ns2:Doc_x002e_ID" minOccurs="0"/>
                <xsd:element ref="ns2:Process_x0020_Category" minOccurs="0"/>
                <xsd:element ref="ns2:Process_x0020_Area" minOccurs="0"/>
                <xsd:element ref="ns1:ReportOwner" minOccurs="0"/>
                <xsd:element ref="ns2:DocType" minOccurs="0"/>
                <xsd:element ref="ns2:Language" minOccurs="0"/>
                <xsd:element ref="ns2:Top" minOccurs="0"/>
                <xsd:element ref="ns2:Archived" minOccurs="0"/>
                <xsd:element ref="ns2:ISO_x0020_9001" minOccurs="0"/>
                <xsd:element ref="ns2:Comments" minOccurs="0"/>
                <xsd:element ref="ns2:Revision" minOccurs="0"/>
                <xsd:element ref="ns2:Approver" minOccurs="0"/>
                <xsd:element ref="ns2:Title_x0020_Ru" minOccurs="0"/>
                <xsd:element ref="ns1:_dlc_Exempt" minOccurs="0"/>
                <xsd:element ref="ns2:DLCPolicyLabelValue" minOccurs="0"/>
                <xsd:element ref="ns2:DLCPolicyLabelClientValue" minOccurs="0"/>
                <xsd:element ref="ns2:DLCPolicyLabelLock" minOccurs="0"/>
                <xsd:element ref="ns2:Type_x0020_of_x0020_QMS_x0020_requirement" minOccurs="0"/>
                <xsd:element ref="ns2:Published_x0020_vershion"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6" nillable="true" ma:displayName="Owner" ma:description="Owner of this document" ma:list="UserInfo" ma:SharePointGroup="0" ma:internalName="ReportOwner" ma:readOnly="false" ma:showField="Last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e24da2-2c89-4c63-a7dd-0ead4636faac" elementFormDefault="qualified">
    <xsd:import namespace="http://schemas.microsoft.com/office/2006/documentManagement/types"/>
    <xsd:import namespace="http://schemas.microsoft.com/office/infopath/2007/PartnerControls"/>
    <xsd:element name="QMS_x002d_ID" ma:index="2" nillable="true" ma:displayName="QMS-ID" ma:internalName="QMS_x002d_ID">
      <xsd:simpleType>
        <xsd:restriction base="dms:Text">
          <xsd:maxLength value="8"/>
        </xsd:restriction>
      </xsd:simpleType>
    </xsd:element>
    <xsd:element name="Doc_x002e_ID" ma:index="3" nillable="true" ma:displayName="Doc.ID" ma:default="" ma:internalName="Doc_x002e_ID">
      <xsd:simpleType>
        <xsd:restriction base="dms:Text">
          <xsd:maxLength value="255"/>
        </xsd:restriction>
      </xsd:simpleType>
    </xsd:element>
    <xsd:element name="Process_x0020_Category" ma:index="4" nillable="true" ma:displayName="Process Category" ma:description="Process Categories from http://portal/eqms/Lists/ProcessCategory" ma:list="{580a9473-577b-49f3-90df-9c16a936afa6}" ma:internalName="Process_x0020_Category" ma:readOnly="false" ma:showField="Title" ma:web="dd943bfa-4102-4b99-8e47-79d66c9edeab">
      <xsd:simpleType>
        <xsd:restriction base="dms:Lookup"/>
      </xsd:simpleType>
    </xsd:element>
    <xsd:element name="Process_x0020_Area" ma:index="5" nillable="true" ma:displayName="Process" ma:description="Process Name from http://portal/eqms/Lists/ProcessList" ma:list="{31979786-d26e-49fa-94ca-f95647af5ba0}" ma:internalName="Process_x0020_Area" ma:readOnly="false" ma:showField="Title" ma:web="dd943bfa-4102-4b99-8e47-79d66c9edeab">
      <xsd:simpleType>
        <xsd:restriction base="dms:Lookup"/>
      </xsd:simpleType>
    </xsd:element>
    <xsd:element name="DocType" ma:index="7" nillable="true" ma:displayName="DocType" ma:description="Document Types from http://portal/eqms/Lists/DocType" ma:list="{62b3a6f5-000c-4290-aab1-265231117642}" ma:internalName="DocType" ma:readOnly="false" ma:showField="Doc_x0020_Category_x0020_Name" ma:web="dd943bfa-4102-4b99-8e47-79d66c9edeab">
      <xsd:simpleType>
        <xsd:restriction base="dms:Lookup"/>
      </xsd:simpleType>
    </xsd:element>
    <xsd:element name="Language" ma:index="8" nillable="true" ma:displayName="Language" ma:default="En" ma:description="The language of the document" ma:format="Dropdown" ma:internalName="Language">
      <xsd:simpleType>
        <xsd:restriction base="dms:Choice">
          <xsd:enumeration value="En"/>
          <xsd:enumeration value="Ru"/>
        </xsd:restriction>
      </xsd:simpleType>
    </xsd:element>
    <xsd:element name="Top" ma:index="9" nillable="true" ma:displayName="Top" ma:default="0" ma:description="Most Popular Docs" ma:internalName="Top">
      <xsd:simpleType>
        <xsd:restriction base="dms:Boolean"/>
      </xsd:simpleType>
    </xsd:element>
    <xsd:element name="Archived" ma:index="10" nillable="true" ma:displayName="Archived" ma:default="0" ma:description="Mark this check box to &quot;move&quot; the doc into Archive view" ma:internalName="Archived">
      <xsd:simpleType>
        <xsd:restriction base="dms:Boolean"/>
      </xsd:simpleType>
    </xsd:element>
    <xsd:element name="ISO_x0020_9001" ma:index="11" nillable="true" ma:displayName="ISO 9001" ma:list="{727c10e0-2472-4bc3-92a5-6a52e2d25bfb}" ma:internalName="ISO_x0020_9001" ma:showField="Title" ma:web="dd943bfa-4102-4b99-8e47-79d66c9edeab">
      <xsd:complexType>
        <xsd:complexContent>
          <xsd:extension base="dms:MultiChoiceLookup">
            <xsd:sequence>
              <xsd:element name="Value" type="dms:Lookup" maxOccurs="unbounded" minOccurs="0" nillable="true"/>
            </xsd:sequence>
          </xsd:extension>
        </xsd:complexContent>
      </xsd:complexType>
    </xsd:element>
    <xsd:element name="Comments" ma:index="12" nillable="true" ma:displayName="Comments" ma:description="Any comments concerning the document" ma:internalName="Comments">
      <xsd:simpleType>
        <xsd:restriction base="dms:Text">
          <xsd:maxLength value="255"/>
        </xsd:restriction>
      </xsd:simpleType>
    </xsd:element>
    <xsd:element name="Revision" ma:index="17" nillable="true" ma:displayName="Revision" ma:internalName="Revision" ma:readOnly="true">
      <xsd:simpleType>
        <xsd:restriction base="dms:Text"/>
      </xsd:simpleType>
    </xsd:element>
    <xsd:element name="Approver" ma:index="22" nillable="true" ma:displayName="Approver" ma:description="Approver of the document" ma:list="UserInfo" ma:SharePointGroup="0" ma:internalName="Approver" ma:showField="Last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itle_x0020_Ru" ma:index="23" nillable="true" ma:displayName="Title Ru" ma:description="Title in Russian" ma:internalName="Title_x0020_Ru">
      <xsd:simpleType>
        <xsd:restriction base="dms:Text">
          <xsd:maxLength value="255"/>
        </xsd:restriction>
      </xsd:simpleType>
    </xsd:element>
    <xsd:element name="DLCPolicyLabelValue" ma:index="27"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8"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29" nillable="true" ma:displayName="Label Locked" ma:description="Indicates whether the label should be updated when item properties are modified." ma:hidden="true" ma:internalName="DLCPolicyLabelLock" ma:readOnly="false">
      <xsd:simpleType>
        <xsd:restriction base="dms:Text"/>
      </xsd:simpleType>
    </xsd:element>
    <xsd:element name="Type_x0020_of_x0020_QMS_x0020_requirement" ma:index="31" nillable="true" ma:displayName="Applicability" ma:format="Dropdown" ma:internalName="Type_x0020_of_x0020_QMS_x0020_requirement">
      <xsd:simpleType>
        <xsd:restriction base="dms:Choice">
          <xsd:enumeration value="Mandatory"/>
          <xsd:enumeration value="Optional"/>
        </xsd:restriction>
      </xsd:simpleType>
    </xsd:element>
    <xsd:element name="Published_x0020_vershion" ma:index="32" nillable="true" ma:displayName="Published version" ma:format="Hyperlink" ma:hidden="true" ma:internalName="Published_x0020_vershion"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33"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p:Policy xmlns:p="office.server.policy" id="" local="true">
  <p:Name>Document</p:Name>
  <p:Description/>
  <p:Statement/>
  <p:PolicyItems>
    <p:PolicyItem featureId="Microsoft.Office.RecordsManagement.PolicyFeatures.PolicyLabel" staticId="0x010100107EB23637836C41BE33910BF352BC94|801092262" UniqueId="a1ace974-da4e-45e9-89e0-8ee72cb77597">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Props1.xml><?xml version="1.0" encoding="utf-8"?>
<ds:datastoreItem xmlns:ds="http://schemas.openxmlformats.org/officeDocument/2006/customXml" ds:itemID="{FAD0E0B2-3E45-4AAC-B007-652AEBA9567C}">
  <ds:schemaRefs>
    <ds:schemaRef ds:uri="http://schemas.microsoft.com/sharepoint/v3/contenttype/forms"/>
  </ds:schemaRefs>
</ds:datastoreItem>
</file>

<file path=customXml/itemProps2.xml><?xml version="1.0" encoding="utf-8"?>
<ds:datastoreItem xmlns:ds="http://schemas.openxmlformats.org/officeDocument/2006/customXml" ds:itemID="{286DA9B7-1896-4E18-8EB9-977EC5525CC0}">
  <ds:schemaRefs>
    <ds:schemaRef ds:uri="http://www.w3.org/XML/1998/namespace"/>
    <ds:schemaRef ds:uri="http://schemas.microsoft.com/sharepoint/v3"/>
    <ds:schemaRef ds:uri="http://schemas.microsoft.com/sharepoint/v3/field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6de24da2-2c89-4c63-a7dd-0ead4636faac"/>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85CCC4F0-C61E-4D82-8B64-5B65DF6616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e24da2-2c89-4c63-a7dd-0ead4636faac"/>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5DFA142-829E-4294-91ED-778F4B855335}">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Facet</Template>
  <TotalTime>4443</TotalTime>
  <Words>803</Words>
  <Application>Microsoft Office PowerPoint</Application>
  <PresentationFormat>On-screen Show (4:3)</PresentationFormat>
  <Paragraphs>224</Paragraphs>
  <Slides>29</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29</vt:i4>
      </vt:variant>
    </vt:vector>
  </HeadingPairs>
  <TitlesOfParts>
    <vt:vector size="37" baseType="lpstr">
      <vt:lpstr>Arial</vt:lpstr>
      <vt:lpstr>Calibri</vt:lpstr>
      <vt:lpstr>Wingdings</vt:lpstr>
      <vt:lpstr>Sigma Software Lightblue</vt:lpstr>
      <vt:lpstr>Sigma Software Red</vt:lpstr>
      <vt:lpstr>Sigma Software Grey</vt:lpstr>
      <vt:lpstr>Sigma Software Darkblue</vt:lpstr>
      <vt:lpstr>Sigma Software White</vt:lpstr>
      <vt:lpstr>Performance Optimization</vt:lpstr>
      <vt:lpstr>AGENDA</vt:lpstr>
      <vt:lpstr>THE APPROACH</vt:lpstr>
      <vt:lpstr>THE APPROACH</vt:lpstr>
      <vt:lpstr>THE APPROACH</vt:lpstr>
      <vt:lpstr>BOTTLENECKS IDENTIFICATION</vt:lpstr>
      <vt:lpstr>BOTTLENECKS IDENTIFICATION</vt:lpstr>
      <vt:lpstr>BOTTLENECKS IDENTIFICATION</vt:lpstr>
      <vt:lpstr>BOTTLENECKS IDENTIFICATION</vt:lpstr>
      <vt:lpstr>BOTTLENECKS IDENTIFICATION</vt:lpstr>
      <vt:lpstr>BOTTLENECKS IDENTIFICATION</vt:lpstr>
      <vt:lpstr>PERFORMANCE. TOOLS</vt:lpstr>
      <vt:lpstr>PERFORMANCE. TOOLS</vt:lpstr>
      <vt:lpstr>PERFORMANCE. TIPS AND TRICKS</vt:lpstr>
      <vt:lpstr>PERFORMANCE. TIPS AND TRICKS</vt:lpstr>
      <vt:lpstr>PERFORMANCE. RESOURCES</vt:lpstr>
      <vt:lpstr>PERFORMANCE. RESOURCES</vt:lpstr>
      <vt:lpstr>MEMORY. TOOLS</vt:lpstr>
      <vt:lpstr>MEMORY. TOOLS</vt:lpstr>
      <vt:lpstr>MEMORY. TIPS AND TRICKS</vt:lpstr>
      <vt:lpstr>MEMORY. RESOURCES</vt:lpstr>
      <vt:lpstr>DATABASE. TOOLS</vt:lpstr>
      <vt:lpstr>DATABASE. TOOLS</vt:lpstr>
      <vt:lpstr>DATABASE. TIPS AND TRICKS</vt:lpstr>
      <vt:lpstr>DATABASE. TIPS AND TRICKS</vt:lpstr>
      <vt:lpstr>DATABASE. RESOURCES</vt:lpstr>
      <vt:lpstr>WEB OPTIMIZATION</vt:lpstr>
      <vt:lpstr>TRAINING TASK</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for Sigma Software Purposes</dc:title>
  <dc:creator>Kravchenko, Andrey</dc:creator>
  <cp:lastModifiedBy>Saveliev, Ilia</cp:lastModifiedBy>
  <cp:revision>466</cp:revision>
  <dcterms:created xsi:type="dcterms:W3CDTF">2014-12-24T09:03:34Z</dcterms:created>
  <dcterms:modified xsi:type="dcterms:W3CDTF">2017-08-15T05:42:25Z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0x010100107EB23637836C41BE33910BF352BC94</vt:lpwstr>
  </property>
  <property fmtid="{D5CDD505-2E9C-101B-9397-08002B2CF9AE}" pid="3" name="URL">
    <vt:lpwstr/>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Doc Type">
    <vt:lpwstr/>
  </property>
  <property fmtid="{D5CDD505-2E9C-101B-9397-08002B2CF9AE}" pid="9" name="TemplateUrl">
    <vt:lpwstr/>
  </property>
</Properties>
</file>