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0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662436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11280" y="3489480"/>
            <a:ext cx="662436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00572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11280" y="348948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005720" y="348948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850840" y="112536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90760" y="112536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11280" y="348948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2850840" y="348948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5090760" y="348948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11280" y="1125360"/>
            <a:ext cx="662436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662436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323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005720" y="1125360"/>
            <a:ext cx="323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11280" y="115920"/>
            <a:ext cx="6913080" cy="21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005720" y="1125360"/>
            <a:ext cx="323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11280" y="348948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11280" y="1125360"/>
            <a:ext cx="662436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323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00572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005720" y="348948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00572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11280" y="3489480"/>
            <a:ext cx="662436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662436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11280" y="3489480"/>
            <a:ext cx="662436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00572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11280" y="348948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005720" y="348948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2850840" y="112536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90760" y="112536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11280" y="348948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2850840" y="348948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5090760" y="348948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11280" y="1125360"/>
            <a:ext cx="662436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662436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323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005720" y="1125360"/>
            <a:ext cx="323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662436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11280" y="115920"/>
            <a:ext cx="6913080" cy="21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005720" y="1125360"/>
            <a:ext cx="323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11280" y="348948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323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00572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005720" y="348948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00572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11280" y="3489480"/>
            <a:ext cx="662436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662436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11280" y="3489480"/>
            <a:ext cx="662436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00572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11280" y="348948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005720" y="348948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2850840" y="112536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90760" y="112536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11280" y="348948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2850840" y="348948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5090760" y="3489480"/>
            <a:ext cx="21326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323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005720" y="1125360"/>
            <a:ext cx="323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11280" y="115920"/>
            <a:ext cx="6913080" cy="21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005720" y="1125360"/>
            <a:ext cx="323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11280" y="348948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323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00572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005720" y="348948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005720" y="1125360"/>
            <a:ext cx="323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11280" y="3489480"/>
            <a:ext cx="662436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700" b="0" strike="noStrike" spc="-1">
              <a:solidFill>
                <a:srgbClr val="000000"/>
              </a:solidFill>
              <a:latin typeface="Antique Olv (W1)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25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700" b="0" strike="noStrike" spc="-1">
                <a:solidFill>
                  <a:srgbClr val="000000"/>
                </a:solidFill>
                <a:latin typeface="Antique Olv (W1)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700" b="0" strike="noStrike" spc="-1">
                <a:solidFill>
                  <a:srgbClr val="000000"/>
                </a:solidFill>
                <a:latin typeface="Antique Olv (W1)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700" b="0" strike="noStrike" spc="-1">
                <a:solidFill>
                  <a:srgbClr val="000000"/>
                </a:solidFill>
                <a:latin typeface="Antique Olv (W1)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700" b="0" strike="noStrike" spc="-1">
                <a:solidFill>
                  <a:srgbClr val="000000"/>
                </a:solidFill>
                <a:latin typeface="Antique Olv (W1)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ntique Olv (W1)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ntique Olv (W1)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ntique Olv (W1)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500" b="0" strike="noStrike" spc="-1">
                <a:solidFill>
                  <a:srgbClr val="FFFFFF"/>
                </a:solidFill>
                <a:latin typeface="Antique Olv (W1)"/>
              </a:rPr>
              <a:t>Clique para editar o estilo do título mestre</a:t>
            </a:r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700" b="0" strike="noStrike" spc="-1">
                <a:solidFill>
                  <a:srgbClr val="000000"/>
                </a:solidFill>
                <a:latin typeface="Antique Olv (W1)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700" b="0" strike="noStrike" spc="-1">
                <a:solidFill>
                  <a:srgbClr val="000000"/>
                </a:solidFill>
                <a:latin typeface="Antique Olv (W1)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700" b="0" strike="noStrike" spc="-1">
                <a:solidFill>
                  <a:srgbClr val="000000"/>
                </a:solidFill>
                <a:latin typeface="Antique Olv (W1)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700" b="0" strike="noStrike" spc="-1">
                <a:solidFill>
                  <a:srgbClr val="000000"/>
                </a:solidFill>
                <a:latin typeface="Antique Olv (W1)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ntique Olv (W1)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ntique Olv (W1)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ntique Olv (W1)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500" b="0" strike="noStrike" spc="-1">
                <a:solidFill>
                  <a:srgbClr val="FFFFFF"/>
                </a:solidFill>
                <a:latin typeface="Antique Olv (W1)"/>
              </a:rPr>
              <a:t>Clique para editar o estilo do título mestre</a:t>
            </a:r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11280" y="1125360"/>
            <a:ext cx="662436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pt-BR" sz="1700" b="0" strike="noStrike" spc="-1">
                <a:solidFill>
                  <a:srgbClr val="000000"/>
                </a:solidFill>
                <a:latin typeface="Antique Olv (W1)"/>
              </a:rPr>
              <a:t>Clique para editar os estilos do texto mestre</a:t>
            </a:r>
          </a:p>
          <a:p>
            <a:pPr marL="743040" lvl="1" indent="-28584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pt-BR" sz="1700" b="0" strike="noStrike" spc="-1">
                <a:solidFill>
                  <a:srgbClr val="000000"/>
                </a:solidFill>
                <a:latin typeface="Antique Olv (W1)"/>
              </a:rPr>
              <a:t>Segundo nível</a:t>
            </a:r>
          </a:p>
          <a:p>
            <a:pPr marL="1143000" lvl="2" indent="-2286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pt-BR" sz="1700" b="0" strike="noStrike" spc="-1">
                <a:solidFill>
                  <a:srgbClr val="000000"/>
                </a:solidFill>
                <a:latin typeface="Antique Olv (W1)"/>
              </a:rPr>
              <a:t>Terceiro nível</a:t>
            </a:r>
          </a:p>
          <a:p>
            <a:pPr marL="1600200" lvl="3" indent="-2286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pt-BR" sz="1700" b="0" strike="noStrike" spc="-1">
                <a:solidFill>
                  <a:srgbClr val="000000"/>
                </a:solidFill>
                <a:latin typeface="Antique Olv (W1)"/>
              </a:rPr>
              <a:t>Quarto nível</a:t>
            </a:r>
          </a:p>
          <a:p>
            <a:pPr marL="2057400" lvl="4" indent="-2286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StarSymbol"/>
              <a:buChar char="»"/>
            </a:pPr>
            <a:r>
              <a:rPr lang="pt-BR" sz="1700" b="0" strike="noStrike" spc="-1">
                <a:solidFill>
                  <a:srgbClr val="000000"/>
                </a:solidFill>
                <a:latin typeface="Antique Olv (W1)"/>
              </a:rPr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4" descr="ela3"/>
          <p:cNvPicPr/>
          <p:nvPr/>
        </p:nvPicPr>
        <p:blipFill>
          <a:blip r:embed="rId2"/>
          <a:stretch/>
        </p:blipFill>
        <p:spPr>
          <a:xfrm>
            <a:off x="0" y="0"/>
            <a:ext cx="9143640" cy="6860880"/>
          </a:xfrm>
          <a:prstGeom prst="rect">
            <a:avLst/>
          </a:prstGeom>
          <a:ln w="9525">
            <a:noFill/>
          </a:ln>
        </p:spPr>
      </p:pic>
      <p:sp>
        <p:nvSpPr>
          <p:cNvPr id="115" name="Text Box 5"/>
          <p:cNvSpPr/>
          <p:nvPr/>
        </p:nvSpPr>
        <p:spPr>
          <a:xfrm>
            <a:off x="3708360" y="4221000"/>
            <a:ext cx="5113080" cy="6998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2001"/>
              </a:spcBef>
              <a:buNone/>
            </a:pPr>
            <a:r>
              <a:rPr lang="pt-BR" sz="4000" b="0" strike="noStrike" spc="-1">
                <a:solidFill>
                  <a:srgbClr val="FFFFFF"/>
                </a:solidFill>
                <a:latin typeface="Arial"/>
              </a:rPr>
              <a:t>Título do capítulo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116" name="Picture 6" descr="ela3"/>
          <p:cNvPicPr/>
          <p:nvPr/>
        </p:nvPicPr>
        <p:blipFill>
          <a:blip r:embed="rId2"/>
          <a:stretch/>
        </p:blipFill>
        <p:spPr>
          <a:xfrm>
            <a:off x="0" y="0"/>
            <a:ext cx="9143640" cy="6860880"/>
          </a:xfrm>
          <a:prstGeom prst="rect">
            <a:avLst/>
          </a:prstGeom>
          <a:ln w="9525">
            <a:noFill/>
          </a:ln>
        </p:spPr>
      </p:pic>
      <p:sp>
        <p:nvSpPr>
          <p:cNvPr id="117" name="Text Box 8"/>
          <p:cNvSpPr/>
          <p:nvPr/>
        </p:nvSpPr>
        <p:spPr>
          <a:xfrm>
            <a:off x="3708360" y="3387600"/>
            <a:ext cx="4824000" cy="1656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spcBef>
                <a:spcPts val="1125"/>
              </a:spcBef>
              <a:buNone/>
            </a:pPr>
            <a:r>
              <a:rPr lang="pt-BR" sz="2800" b="0" strike="noStrike" spc="-1">
                <a:solidFill>
                  <a:srgbClr val="FFFFFF"/>
                </a:solidFill>
                <a:latin typeface="Antique Olv (W1)"/>
              </a:rPr>
              <a:t>Andrei Pochmann Koenich</a:t>
            </a:r>
            <a:endParaRPr lang="en-US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25"/>
              </a:spcBef>
              <a:buNone/>
            </a:pPr>
            <a:r>
              <a:rPr lang="pt-BR" sz="2800" b="0" strike="noStrike" spc="-1">
                <a:solidFill>
                  <a:srgbClr val="FFFFFF"/>
                </a:solidFill>
                <a:latin typeface="Antique Olv (W1)"/>
              </a:rPr>
              <a:t>Luís Dias Ferreira</a:t>
            </a:r>
            <a:endParaRPr lang="en-US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25"/>
              </a:spcBef>
              <a:buNone/>
            </a:pPr>
            <a:r>
              <a:rPr lang="pt-BR" sz="2800" b="0" strike="noStrike" spc="-1">
                <a:solidFill>
                  <a:srgbClr val="FFFFFF"/>
                </a:solidFill>
                <a:latin typeface="Antique Olv (W1)"/>
              </a:rPr>
              <a:t>Pedro Company Beck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8" name="Text Box 13"/>
          <p:cNvSpPr/>
          <p:nvPr/>
        </p:nvSpPr>
        <p:spPr>
          <a:xfrm>
            <a:off x="-2880" y="971280"/>
            <a:ext cx="9143640" cy="1747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251"/>
              </a:spcBef>
              <a:buNone/>
            </a:pPr>
            <a:r>
              <a:rPr lang="pt-BR" sz="4500" b="1" strike="noStrike" spc="-1">
                <a:solidFill>
                  <a:srgbClr val="FFFFFF"/>
                </a:solidFill>
                <a:latin typeface="Antique Olv (W1)"/>
              </a:rPr>
              <a:t>Engenharia de Software</a:t>
            </a:r>
            <a:endParaRPr lang="en-US" sz="45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251"/>
              </a:spcBef>
              <a:buNone/>
            </a:pPr>
            <a:r>
              <a:rPr lang="pt-BR" sz="4500" b="0" strike="noStrike" spc="-1">
                <a:solidFill>
                  <a:srgbClr val="FFFFFF"/>
                </a:solidFill>
                <a:latin typeface="Antique Olv (W1)"/>
              </a:rPr>
              <a:t>Trabalho Prático – Etapa II</a:t>
            </a:r>
            <a:endParaRPr lang="en-US" sz="4500" b="0" strike="noStrike" spc="-1">
              <a:latin typeface="Arial"/>
            </a:endParaRPr>
          </a:p>
        </p:txBody>
      </p:sp>
      <p:pic>
        <p:nvPicPr>
          <p:cNvPr id="119" name="Picture 18"/>
          <p:cNvPicPr/>
          <p:nvPr/>
        </p:nvPicPr>
        <p:blipFill>
          <a:blip r:embed="rId3"/>
          <a:stretch/>
        </p:blipFill>
        <p:spPr>
          <a:xfrm>
            <a:off x="7020000" y="5661000"/>
            <a:ext cx="1657080" cy="934560"/>
          </a:xfrm>
          <a:prstGeom prst="rect">
            <a:avLst/>
          </a:prstGeom>
          <a:ln w="9525">
            <a:noFill/>
          </a:ln>
        </p:spPr>
      </p:pic>
      <p:pic>
        <p:nvPicPr>
          <p:cNvPr id="120" name="Picture 20"/>
          <p:cNvPicPr/>
          <p:nvPr/>
        </p:nvPicPr>
        <p:blipFill>
          <a:blip r:embed="rId4"/>
          <a:stretch/>
        </p:blipFill>
        <p:spPr>
          <a:xfrm>
            <a:off x="395280" y="5592600"/>
            <a:ext cx="1152000" cy="898200"/>
          </a:xfrm>
          <a:prstGeom prst="rect">
            <a:avLst/>
          </a:prstGeom>
          <a:ln w="9525">
            <a:noFill/>
          </a:ln>
        </p:spPr>
      </p:pic>
      <p:sp>
        <p:nvSpPr>
          <p:cNvPr id="121" name="TextBox 8"/>
          <p:cNvSpPr/>
          <p:nvPr/>
        </p:nvSpPr>
        <p:spPr>
          <a:xfrm>
            <a:off x="-2880" y="5574600"/>
            <a:ext cx="9143640" cy="11869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b="0" strike="noStrike" spc="-1">
                <a:solidFill>
                  <a:srgbClr val="FFFFFF"/>
                </a:solidFill>
                <a:latin typeface="Antique Olv (W1)"/>
              </a:rPr>
              <a:t>Curso de Ciência da Computação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pt-BR" sz="2400" b="0" strike="noStrike" spc="-1">
                <a:solidFill>
                  <a:srgbClr val="FFFFFF"/>
                </a:solidFill>
                <a:latin typeface="Antique Olv (W1)"/>
              </a:rPr>
              <a:t>Semestre 2022/02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 idx="4294967295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500" b="1" strike="noStrike" spc="-1">
                <a:solidFill>
                  <a:srgbClr val="FFFFFF"/>
                </a:solidFill>
                <a:latin typeface="Antique Olv (W1)"/>
              </a:rPr>
              <a:t>Estilo Arquitetural Escolhido</a:t>
            </a:r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 txBox="1">
            <a:spLocks/>
          </p:cNvSpPr>
          <p:nvPr/>
        </p:nvSpPr>
        <p:spPr>
          <a:xfrm>
            <a:off x="611280" y="1125360"/>
            <a:ext cx="8104124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pPr marL="343080" marR="0" lvl="0" indent="-343080" algn="just" defTabSz="914400" eaLnBrk="1" fontAlgn="auto" latinLnBrk="0" hangingPunct="1">
              <a:lnSpc>
                <a:spcPct val="15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tabLst>
                <a:tab pos="0" algn="l"/>
              </a:tabLst>
              <a:defRPr/>
            </a:pPr>
            <a:r>
              <a:rPr kumimoji="0" lang="pt-BR" sz="24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tique Olv (W1)"/>
              </a:rPr>
              <a:t>Classes do sistema:</a:t>
            </a:r>
          </a:p>
          <a:p>
            <a:pPr marL="343080" marR="0" lvl="0" indent="-343080" algn="just" defTabSz="914400" eaLnBrk="1" fontAlgn="auto" latinLnBrk="0" hangingPunct="1">
              <a:lnSpc>
                <a:spcPct val="15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kumimoji="0" lang="pt-BR" sz="24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tique Olv (W1)"/>
              </a:rPr>
              <a:t>Entity: Entidades que são salvas no banco</a:t>
            </a:r>
          </a:p>
          <a:p>
            <a:pPr marL="800280" lvl="1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 pitchFamily="34" charset="0"/>
              <a:buChar char="•"/>
              <a:tabLst>
                <a:tab pos="0" algn="l"/>
              </a:tabLst>
            </a:pPr>
            <a:r>
              <a:rPr lang="pt-BR" sz="2400" kern="0" spc="-1" dirty="0" smtClean="0">
                <a:solidFill>
                  <a:srgbClr val="000000"/>
                </a:solidFill>
                <a:latin typeface="Antique Olv (W1)"/>
              </a:rPr>
              <a:t>DTO: Objetos de transferência de dados</a:t>
            </a:r>
            <a:endParaRPr kumimoji="0" lang="pt-BR" sz="2400" b="0" i="0" u="none" strike="noStrike" kern="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tique Olv (W1)"/>
            </a:endParaRPr>
          </a:p>
          <a:p>
            <a:pPr marL="343080" marR="0" lvl="0" indent="-343080" algn="just" defTabSz="914400" eaLnBrk="1" fontAlgn="auto" latinLnBrk="0" hangingPunct="1">
              <a:lnSpc>
                <a:spcPct val="15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kumimoji="0" lang="pt-BR" sz="24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tique Olv (W1)"/>
              </a:rPr>
              <a:t>Repository:</a:t>
            </a:r>
            <a:r>
              <a:rPr kumimoji="0" lang="pt-BR" sz="2400" b="0" i="0" u="none" strike="noStrike" kern="0" cap="none" spc="-1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tique Olv (W1)"/>
              </a:rPr>
              <a:t> Comunicam com o banco de dados</a:t>
            </a:r>
          </a:p>
          <a:p>
            <a:pPr marL="343080" marR="0" lvl="0" indent="-343080" algn="just" defTabSz="914400" eaLnBrk="1" fontAlgn="auto" latinLnBrk="0" hangingPunct="1">
              <a:lnSpc>
                <a:spcPct val="15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pt-BR" sz="2400" kern="0" spc="-1" baseline="0" dirty="0" smtClean="0">
                <a:solidFill>
                  <a:srgbClr val="000000"/>
                </a:solidFill>
                <a:latin typeface="Antique Olv (W1)"/>
              </a:rPr>
              <a:t>Service:</a:t>
            </a:r>
            <a:r>
              <a:rPr lang="pt-BR" sz="2400" kern="0" spc="-1" dirty="0" smtClean="0">
                <a:solidFill>
                  <a:srgbClr val="000000"/>
                </a:solidFill>
                <a:latin typeface="Antique Olv (W1)"/>
              </a:rPr>
              <a:t> Manipulação dos dados das entidades</a:t>
            </a:r>
          </a:p>
          <a:p>
            <a:pPr marL="343080" marR="0" lvl="0" indent="-343080" algn="just" defTabSz="914400" eaLnBrk="1" fontAlgn="auto" latinLnBrk="0" hangingPunct="1">
              <a:lnSpc>
                <a:spcPct val="15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kumimoji="0" lang="pt-BR" sz="24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tique Olv (W1)"/>
              </a:rPr>
              <a:t>Controller:</a:t>
            </a:r>
            <a:r>
              <a:rPr kumimoji="0" lang="pt-BR" sz="2400" b="0" i="0" u="none" strike="noStrike" kern="0" cap="none" spc="-1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tique Olv (W1)"/>
              </a:rPr>
              <a:t> Recebe comandos de um front-end</a:t>
            </a:r>
            <a:endParaRPr kumimoji="0" lang="pt-BR" sz="2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tique Olv (W1)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500" b="1" strike="noStrike" spc="-1">
                <a:solidFill>
                  <a:srgbClr val="FFFFFF"/>
                </a:solidFill>
                <a:latin typeface="Antique Olv (W1)"/>
              </a:rPr>
              <a:t> Diagrama de Pacotes</a:t>
            </a:r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Espaço Reservado para Conteúdo 2"/>
          <p:cNvPicPr/>
          <p:nvPr/>
        </p:nvPicPr>
        <p:blipFill>
          <a:blip r:embed="rId2"/>
          <a:stretch/>
        </p:blipFill>
        <p:spPr>
          <a:xfrm>
            <a:off x="1753920" y="1125360"/>
            <a:ext cx="5746680" cy="452556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85800" y="263700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6600" b="1" strike="noStrike" spc="-1">
                <a:solidFill>
                  <a:srgbClr val="000000"/>
                </a:solidFill>
                <a:latin typeface="Antique Olv (W1)"/>
              </a:rPr>
              <a:t>Implementação dos Casos de Uso</a:t>
            </a:r>
            <a:endParaRPr lang="pt-BR" sz="6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500" b="1" strike="noStrike" spc="-1">
                <a:solidFill>
                  <a:srgbClr val="FFFFFF"/>
                </a:solidFill>
                <a:latin typeface="Antique Olv (W1)"/>
              </a:rPr>
              <a:t>Implementação dos Casos de Uso</a:t>
            </a:r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Picture 139"/>
          <p:cNvPicPr/>
          <p:nvPr/>
        </p:nvPicPr>
        <p:blipFill>
          <a:blip r:embed="rId2"/>
          <a:srcRect t="2650"/>
          <a:stretch/>
        </p:blipFill>
        <p:spPr>
          <a:xfrm>
            <a:off x="4572000" y="1371600"/>
            <a:ext cx="3886200" cy="4136040"/>
          </a:xfrm>
          <a:prstGeom prst="rect">
            <a:avLst/>
          </a:prstGeom>
          <a:ln w="0">
            <a:noFill/>
          </a:ln>
        </p:spPr>
      </p:pic>
      <p:pic>
        <p:nvPicPr>
          <p:cNvPr id="141" name="Picture 140"/>
          <p:cNvPicPr/>
          <p:nvPr/>
        </p:nvPicPr>
        <p:blipFill>
          <a:blip r:embed="rId3"/>
          <a:srcRect l="10723" r="8836"/>
          <a:stretch/>
        </p:blipFill>
        <p:spPr>
          <a:xfrm>
            <a:off x="914760" y="914400"/>
            <a:ext cx="3428640" cy="4830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500" b="1" strike="noStrike" spc="-1">
                <a:solidFill>
                  <a:srgbClr val="FFFFFF"/>
                </a:solidFill>
                <a:latin typeface="Antique Olv (W1)"/>
              </a:rPr>
              <a:t>Implementação dos Casos de Uso</a:t>
            </a:r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Picture 142"/>
          <p:cNvPicPr/>
          <p:nvPr/>
        </p:nvPicPr>
        <p:blipFill>
          <a:blip r:embed="rId2"/>
          <a:stretch/>
        </p:blipFill>
        <p:spPr>
          <a:xfrm>
            <a:off x="4384800" y="1371600"/>
            <a:ext cx="4263840" cy="4572000"/>
          </a:xfrm>
          <a:prstGeom prst="rect">
            <a:avLst/>
          </a:prstGeom>
          <a:ln w="0">
            <a:noFill/>
          </a:ln>
        </p:spPr>
      </p:pic>
      <p:pic>
        <p:nvPicPr>
          <p:cNvPr id="144" name="Picture 143"/>
          <p:cNvPicPr/>
          <p:nvPr/>
        </p:nvPicPr>
        <p:blipFill>
          <a:blip r:embed="rId3"/>
          <a:srcRect l="14300" r="11429" b="7230"/>
          <a:stretch/>
        </p:blipFill>
        <p:spPr>
          <a:xfrm>
            <a:off x="914760" y="1311120"/>
            <a:ext cx="2971440" cy="4632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Picture 145"/>
          <p:cNvPicPr/>
          <p:nvPr/>
        </p:nvPicPr>
        <p:blipFill>
          <a:blip r:embed="rId2"/>
          <a:stretch/>
        </p:blipFill>
        <p:spPr>
          <a:xfrm>
            <a:off x="360" y="3200400"/>
            <a:ext cx="9143640" cy="2481120"/>
          </a:xfrm>
          <a:prstGeom prst="rect">
            <a:avLst/>
          </a:prstGeom>
          <a:ln w="0">
            <a:noFill/>
          </a:ln>
        </p:spPr>
      </p:pic>
      <p:pic>
        <p:nvPicPr>
          <p:cNvPr id="147" name="Picture 146"/>
          <p:cNvPicPr/>
          <p:nvPr/>
        </p:nvPicPr>
        <p:blipFill>
          <a:blip r:embed="rId3"/>
          <a:stretch/>
        </p:blipFill>
        <p:spPr>
          <a:xfrm>
            <a:off x="4343400" y="457200"/>
            <a:ext cx="4572000" cy="4295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85800" y="263700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6600" b="1" strike="noStrike" spc="-1">
                <a:solidFill>
                  <a:srgbClr val="000000"/>
                </a:solidFill>
                <a:latin typeface="Antique Olv (W1)"/>
              </a:rPr>
              <a:t>Descrição do </a:t>
            </a:r>
            <a:r>
              <a:rPr sz="6600"/>
              <a:t/>
            </a:r>
            <a:br>
              <a:rPr sz="6600"/>
            </a:br>
            <a:r>
              <a:rPr lang="pt-BR" sz="6600" b="1" strike="noStrike" spc="-1">
                <a:solidFill>
                  <a:srgbClr val="000000"/>
                </a:solidFill>
                <a:latin typeface="Antique Olv (W1)"/>
              </a:rPr>
              <a:t>Negócio - TriBike</a:t>
            </a:r>
            <a:endParaRPr lang="pt-BR" sz="6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500" b="1" strike="noStrike" spc="-1">
                <a:solidFill>
                  <a:srgbClr val="FFFFFF"/>
                </a:solidFill>
                <a:latin typeface="Antique Olv (W1)"/>
              </a:rPr>
              <a:t>Descrição do Negócio – Objetivos</a:t>
            </a:r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662436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pt-BR" sz="2400" b="0" strike="noStrike" spc="-1">
                <a:solidFill>
                  <a:srgbClr val="000000"/>
                </a:solidFill>
                <a:latin typeface="Antique Olv (W1)"/>
              </a:rPr>
              <a:t>O sistema </a:t>
            </a:r>
            <a:r>
              <a:rPr lang="pt-BR" sz="2400" b="1" strike="noStrike" spc="-1">
                <a:solidFill>
                  <a:srgbClr val="000000"/>
                </a:solidFill>
                <a:latin typeface="Antique Olv (W1)"/>
              </a:rPr>
              <a:t>TriBike</a:t>
            </a:r>
            <a:r>
              <a:rPr lang="pt-BR" sz="2400" b="0" strike="noStrike" spc="-1">
                <a:solidFill>
                  <a:srgbClr val="000000"/>
                </a:solidFill>
                <a:latin typeface="Antique Olv (W1)"/>
              </a:rPr>
              <a:t>  visa permitir que as pessoas realizem o </a:t>
            </a:r>
            <a:r>
              <a:rPr lang="pt-BR" sz="2400" b="1" strike="noStrike" spc="-1">
                <a:solidFill>
                  <a:srgbClr val="000000"/>
                </a:solidFill>
                <a:latin typeface="Antique Olv (W1)"/>
              </a:rPr>
              <a:t>aluguel de bicicletas </a:t>
            </a:r>
            <a:r>
              <a:rPr lang="pt-BR" sz="2400" b="0" strike="noStrike" spc="-1">
                <a:solidFill>
                  <a:srgbClr val="000000"/>
                </a:solidFill>
                <a:latin typeface="Antique Olv (W1)"/>
              </a:rPr>
              <a:t>de forma prática.</a:t>
            </a:r>
          </a:p>
          <a:p>
            <a:pPr algn="just">
              <a:lnSpc>
                <a:spcPct val="150000"/>
              </a:lnSpc>
              <a:spcBef>
                <a:spcPts val="479"/>
              </a:spcBef>
              <a:buNone/>
            </a:pPr>
            <a:endParaRPr lang="pt-BR" sz="2400" b="0" strike="noStrike" spc="-1">
              <a:solidFill>
                <a:srgbClr val="000000"/>
              </a:solidFill>
              <a:latin typeface="Antique Olv (W1)"/>
            </a:endParaRPr>
          </a:p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pt-BR" sz="2400" b="0" strike="noStrike" spc="-1">
                <a:solidFill>
                  <a:srgbClr val="000000"/>
                </a:solidFill>
                <a:latin typeface="Antique Olv (W1)"/>
              </a:rPr>
              <a:t>A plataforma também possui o intuito de facilitar o </a:t>
            </a:r>
            <a:r>
              <a:rPr lang="pt-BR" sz="2400" b="1" strike="noStrike" spc="-1">
                <a:solidFill>
                  <a:srgbClr val="000000"/>
                </a:solidFill>
                <a:latin typeface="Antique Olv (W1)"/>
              </a:rPr>
              <a:t>deslocamento urbano para os estudantes</a:t>
            </a:r>
            <a:r>
              <a:rPr lang="pt-BR" sz="2400" b="0" strike="noStrike" spc="-1">
                <a:solidFill>
                  <a:srgbClr val="000000"/>
                </a:solidFill>
                <a:latin typeface="Antique Olv (W1)"/>
              </a:rPr>
              <a:t>, diminuindo o impacto financeiro.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500" b="1" strike="noStrike" spc="-1">
                <a:solidFill>
                  <a:srgbClr val="FFFFFF"/>
                </a:solidFill>
                <a:latin typeface="Antique Olv (W1)"/>
              </a:rPr>
              <a:t>Descrição do Negócio – Funcionamento Básico</a:t>
            </a:r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662436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pt-BR" sz="2400" b="0" strike="noStrike" spc="-1">
                <a:solidFill>
                  <a:srgbClr val="000000"/>
                </a:solidFill>
                <a:latin typeface="Antique Olv (W1)"/>
              </a:rPr>
              <a:t>O sistema funciona com uma aplicação web, </a:t>
            </a:r>
            <a:r>
              <a:rPr lang="pt-BR" sz="2400" b="1" strike="noStrike" spc="-1">
                <a:solidFill>
                  <a:srgbClr val="000000"/>
                </a:solidFill>
                <a:latin typeface="Antique Olv (W1)"/>
              </a:rPr>
              <a:t>disponível na internet via navegador</a:t>
            </a:r>
            <a:r>
              <a:rPr lang="pt-BR" sz="2400" b="0" strike="noStrike" spc="-1">
                <a:solidFill>
                  <a:srgbClr val="000000"/>
                </a:solidFill>
                <a:latin typeface="Antique Olv (W1)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479"/>
              </a:spcBef>
              <a:buNone/>
            </a:pPr>
            <a:endParaRPr lang="pt-BR" sz="2400" b="0" strike="noStrike" spc="-1">
              <a:solidFill>
                <a:srgbClr val="000000"/>
              </a:solidFill>
              <a:latin typeface="Antique Olv (W1)"/>
            </a:endParaRPr>
          </a:p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pt-BR" sz="2400" b="0" strike="noStrike" spc="-1">
                <a:solidFill>
                  <a:srgbClr val="000000"/>
                </a:solidFill>
                <a:latin typeface="Antique Olv (W1)"/>
              </a:rPr>
              <a:t>As bicicletas disponíveis para aluguel são exibidas para os potenciais locadores com base na </a:t>
            </a:r>
            <a:r>
              <a:rPr lang="pt-BR" sz="2400" b="1" strike="noStrike" spc="-1">
                <a:solidFill>
                  <a:srgbClr val="000000"/>
                </a:solidFill>
                <a:latin typeface="Antique Olv (W1)"/>
              </a:rPr>
              <a:t>localização geográfica </a:t>
            </a:r>
            <a:r>
              <a:rPr lang="pt-BR" sz="2400" b="0" strike="noStrike" spc="-1">
                <a:solidFill>
                  <a:srgbClr val="000000"/>
                </a:solidFill>
                <a:latin typeface="Antique Olv (W1)"/>
              </a:rPr>
              <a:t>do locatário e do potencial locador.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500" b="1" strike="noStrike" spc="-1">
                <a:solidFill>
                  <a:srgbClr val="FFFFFF"/>
                </a:solidFill>
                <a:latin typeface="Antique Olv (W1)"/>
              </a:rPr>
              <a:t>Descrição do Negócio - Atores</a:t>
            </a:r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18120" y="1052640"/>
            <a:ext cx="662436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pt-BR" sz="2400" b="0" strike="noStrike" spc="-1">
              <a:solidFill>
                <a:srgbClr val="000000"/>
              </a:solidFill>
              <a:latin typeface="Antique Olv (W1)"/>
            </a:endParaRPr>
          </a:p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Antique Olv (W1)"/>
              </a:rPr>
              <a:t>Locador: </a:t>
            </a:r>
            <a:r>
              <a:rPr lang="pt-BR" sz="2400" b="0" strike="noStrike" spc="-1">
                <a:solidFill>
                  <a:srgbClr val="000000"/>
                </a:solidFill>
                <a:latin typeface="Antique Olv (W1)"/>
              </a:rPr>
              <a:t>indivíduo que utiliza o sistema com o objetivo de alugar alguma bicicleta, após consultar as bicicletas disponibilizadas por um locatário. Caso seja comprovadamente um estudante, possuirá desconto no aluguel.</a:t>
            </a:r>
          </a:p>
          <a:p>
            <a:pPr algn="just">
              <a:lnSpc>
                <a:spcPct val="15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pt-BR" sz="2400" b="0" strike="noStrike" spc="-1">
              <a:solidFill>
                <a:srgbClr val="000000"/>
              </a:solidFill>
              <a:latin typeface="Antique Olv (W1)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500" b="1" strike="noStrike" spc="-1">
                <a:solidFill>
                  <a:srgbClr val="FFFFFF"/>
                </a:solidFill>
                <a:latin typeface="Antique Olv (W1)"/>
              </a:rPr>
              <a:t>Descrição do Negócio - Atores</a:t>
            </a:r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11280" y="980640"/>
            <a:ext cx="662436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479"/>
              </a:spcBef>
              <a:buNone/>
            </a:pPr>
            <a:endParaRPr lang="pt-BR" sz="2400" b="0" strike="noStrike" spc="-1">
              <a:solidFill>
                <a:srgbClr val="000000"/>
              </a:solidFill>
              <a:latin typeface="Antique Olv (W1)"/>
            </a:endParaRPr>
          </a:p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1" strike="noStrike" spc="-1">
                <a:solidFill>
                  <a:srgbClr val="000000"/>
                </a:solidFill>
                <a:latin typeface="Antique Olv (W1)"/>
              </a:rPr>
              <a:t>Locatário: </a:t>
            </a:r>
            <a:r>
              <a:rPr lang="pt-BR" sz="2400" b="0" strike="noStrike" spc="-1">
                <a:solidFill>
                  <a:srgbClr val="000000"/>
                </a:solidFill>
                <a:latin typeface="Antique Olv (W1)"/>
              </a:rPr>
              <a:t>indivíduo que utiliza o sistema para fornecer as bicicletas para aluguel, obtendo dessa forma um valor. Parte desse valor será cobrado como uma taxa de comissão e direcionado à plataforma.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500" b="1" strike="noStrike" spc="-1">
                <a:solidFill>
                  <a:srgbClr val="FFFFFF"/>
                </a:solidFill>
                <a:latin typeface="Antique Olv (W1)"/>
              </a:rPr>
              <a:t>Descrição do Negócio - Atores</a:t>
            </a:r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720072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pt-BR" sz="2400" b="0" strike="noStrike" spc="-1" dirty="0">
              <a:solidFill>
                <a:srgbClr val="000000"/>
              </a:solidFill>
              <a:latin typeface="Antique Olv (W1)"/>
            </a:endParaRPr>
          </a:p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400" b="1" strike="noStrike" spc="-1" dirty="0">
                <a:solidFill>
                  <a:srgbClr val="000000"/>
                </a:solidFill>
                <a:latin typeface="Antique Olv (W1)"/>
              </a:rPr>
              <a:t>Administrador: </a:t>
            </a:r>
            <a:r>
              <a:rPr lang="pt-BR" sz="2400" b="0" strike="noStrike" spc="-1" dirty="0">
                <a:solidFill>
                  <a:srgbClr val="000000"/>
                </a:solidFill>
                <a:latin typeface="Antique Olv (W1)"/>
              </a:rPr>
              <a:t>indivíduo que possui liberdade para remover bicicletas disponíveis para aluguel do sistema, além de encerrar o cadastro de locadores ou locatários. </a:t>
            </a:r>
          </a:p>
          <a:p>
            <a:pPr algn="just">
              <a:lnSpc>
                <a:spcPct val="15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pt-BR" sz="2400" b="0" strike="noStrike" spc="-1" dirty="0">
              <a:solidFill>
                <a:srgbClr val="000000"/>
              </a:solidFill>
              <a:latin typeface="Antique Olv (W1)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85800" y="263700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6600" b="1" strike="noStrike" spc="-1">
                <a:solidFill>
                  <a:srgbClr val="000000"/>
                </a:solidFill>
                <a:latin typeface="Antique Olv (W1)"/>
              </a:rPr>
              <a:t>Estilo Arquitetural Escolhido</a:t>
            </a:r>
            <a:endParaRPr lang="pt-BR" sz="6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3080" cy="4726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500" b="1" strike="noStrike" spc="-1">
                <a:solidFill>
                  <a:srgbClr val="FFFFFF"/>
                </a:solidFill>
                <a:latin typeface="Antique Olv (W1)"/>
              </a:rPr>
              <a:t>Estilo Arquitetural Escolhido</a:t>
            </a:r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 txBox="1">
            <a:spLocks/>
          </p:cNvSpPr>
          <p:nvPr/>
        </p:nvSpPr>
        <p:spPr>
          <a:xfrm>
            <a:off x="611280" y="1125360"/>
            <a:ext cx="720072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pPr marL="343080" marR="0" lvl="0" indent="-343080" algn="just" defTabSz="914400" eaLnBrk="1" fontAlgn="auto" latinLnBrk="0" hangingPunct="1">
              <a:lnSpc>
                <a:spcPct val="15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tabLst>
                <a:tab pos="0" algn="l"/>
              </a:tabLst>
              <a:defRPr/>
            </a:pPr>
            <a:r>
              <a:rPr kumimoji="0" lang="pt-BR" sz="2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tique Olv (W1)"/>
              </a:rPr>
              <a:t>Tecnologias utilizadas:</a:t>
            </a:r>
          </a:p>
          <a:p>
            <a:pPr marL="343080" marR="0" lvl="0" indent="-343080" algn="just" defTabSz="914400" eaLnBrk="1" fontAlgn="auto" latinLnBrk="0" hangingPunct="1">
              <a:lnSpc>
                <a:spcPct val="15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kumimoji="0" lang="pt-BR" sz="24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tique Olv (W1)"/>
              </a:rPr>
              <a:t>Backend:</a:t>
            </a:r>
            <a:r>
              <a:rPr kumimoji="0" lang="pt-BR" sz="2400" b="0" i="0" u="none" strike="noStrike" kern="0" cap="none" spc="-1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tique Olv (W1)"/>
              </a:rPr>
              <a:t> Java (Spring Boot)</a:t>
            </a:r>
          </a:p>
          <a:p>
            <a:pPr marL="343080" marR="0" lvl="0" indent="-343080" algn="just" defTabSz="914400" eaLnBrk="1" fontAlgn="auto" latinLnBrk="0" hangingPunct="1">
              <a:lnSpc>
                <a:spcPct val="15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pt-BR" sz="2400" kern="0" spc="-1" dirty="0" smtClean="0">
                <a:solidFill>
                  <a:srgbClr val="000000"/>
                </a:solidFill>
                <a:latin typeface="Antique Olv (W1)"/>
              </a:rPr>
              <a:t>Frontend: HTML + CSS + JS</a:t>
            </a:r>
            <a:endParaRPr kumimoji="0" lang="pt-BR" sz="2400" b="0" i="0" u="none" strike="noStrike" kern="0" cap="none" spc="-1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tique Olv (W1)"/>
            </a:endParaRPr>
          </a:p>
          <a:p>
            <a:pPr marL="343080" marR="0" lvl="0" indent="-343080" algn="just" defTabSz="914400" eaLnBrk="1" fontAlgn="auto" latinLnBrk="0" hangingPunct="1">
              <a:lnSpc>
                <a:spcPct val="15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pt-BR" sz="2400" kern="0" spc="-1" baseline="0" dirty="0" smtClean="0">
                <a:solidFill>
                  <a:srgbClr val="000000"/>
                </a:solidFill>
                <a:latin typeface="Antique Olv (W1)"/>
              </a:rPr>
              <a:t>Banco de dados:</a:t>
            </a:r>
            <a:r>
              <a:rPr lang="pt-BR" sz="2400" kern="0" spc="-1" dirty="0" smtClean="0">
                <a:solidFill>
                  <a:srgbClr val="000000"/>
                </a:solidFill>
                <a:latin typeface="Antique Olv (W1)"/>
              </a:rPr>
              <a:t> PostgreSQL</a:t>
            </a:r>
          </a:p>
          <a:p>
            <a:pPr marL="343080" marR="0" lvl="0" indent="-343080" algn="just" defTabSz="914400" eaLnBrk="1" fontAlgn="auto" latinLnBrk="0" hangingPunct="1">
              <a:lnSpc>
                <a:spcPct val="15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tabLst>
                <a:tab pos="0" algn="l"/>
              </a:tabLst>
              <a:defRPr/>
            </a:pPr>
            <a:endParaRPr kumimoji="0" lang="pt-BR" sz="2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tique Olv (W1)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3076</TotalTime>
  <Words>315</Words>
  <Application>LibreOffice/7.3.4.2$Windows_X86_64 LibreOffice_project/728fec16bd5f605073805c3c9e7c4212a0120dc5</Application>
  <PresentationFormat>On-screen Show (4:3)</PresentationFormat>
  <Paragraphs>43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Office Theme</vt:lpstr>
      <vt:lpstr>Office Theme</vt:lpstr>
      <vt:lpstr>Slide 1</vt:lpstr>
      <vt:lpstr>Descrição do  Negócio - TriBike</vt:lpstr>
      <vt:lpstr>Descrição do Negócio – Objetivos</vt:lpstr>
      <vt:lpstr>Descrição do Negócio – Funcionamento Básico</vt:lpstr>
      <vt:lpstr>Descrição do Negócio - Atores</vt:lpstr>
      <vt:lpstr>Descrição do Negócio - Atores</vt:lpstr>
      <vt:lpstr>Descrição do Negócio - Atores</vt:lpstr>
      <vt:lpstr>Estilo Arquitetural Escolhido</vt:lpstr>
      <vt:lpstr>Estilo Arquitetural Escolhido</vt:lpstr>
      <vt:lpstr>Estilo Arquitetural Escolhido</vt:lpstr>
      <vt:lpstr> Diagrama de Pacotes</vt:lpstr>
      <vt:lpstr>Implementação dos Casos de Uso</vt:lpstr>
      <vt:lpstr>Implementação dos Casos de Uso</vt:lpstr>
      <vt:lpstr>Implementação dos Casos de Uso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agecom</dc:creator>
  <dc:description/>
  <cp:lastModifiedBy>User</cp:lastModifiedBy>
  <cp:revision>345</cp:revision>
  <dcterms:created xsi:type="dcterms:W3CDTF">2011-11-01T21:21:43Z</dcterms:created>
  <dcterms:modified xsi:type="dcterms:W3CDTF">2023-02-07T01:30:52Z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Apresentação na tela (4:3)</vt:lpwstr>
  </property>
  <property fmtid="{D5CDD505-2E9C-101B-9397-08002B2CF9AE}" pid="3" name="Slides">
    <vt:i4>12</vt:i4>
  </property>
</Properties>
</file>