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85084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9076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1128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285084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509076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11280" y="115920"/>
            <a:ext cx="6913080" cy="21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285084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9076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1128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285084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509076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11280" y="115920"/>
            <a:ext cx="6913080" cy="21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85084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9076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1128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285084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509076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1280" y="115920"/>
            <a:ext cx="6913080" cy="21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5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Clique para editar o formato do texto da estrutura de tópicos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2.º nível da estrutura de tópicos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3.º nível da estrutura de tópicos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4.º nível da estrutura de tópicos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ntique Olv (W1)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ntique Olv (W1)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ntique Olv (W1)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ntique Olv (W1)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ntique Olv (W1)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500" spc="-1" strike="noStrike">
                <a:solidFill>
                  <a:srgbClr val="ffffff"/>
                </a:solidFill>
                <a:latin typeface="Antique Olv (W1)"/>
              </a:rPr>
              <a:t>Clique para editar o estilo do título mestre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Clique para editar o formato do texto da estrutura de tópicos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2.º nível da estrutura de tópicos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3.º nível da estrutura de tópicos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4.º nível da estrutura de tópicos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ntique Olv (W1)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ntique Olv (W1)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ntique Olv (W1)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ntique Olv (W1)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ntique Olv (W1)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500" spc="-1" strike="noStrike">
                <a:solidFill>
                  <a:srgbClr val="ffffff"/>
                </a:solidFill>
                <a:latin typeface="Antique Olv (W1)"/>
              </a:rPr>
              <a:t>Clique para editar o estilo do título mestre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Clique para editar os estilos do texto mestre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1" marL="743040" indent="-2858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Segundo nível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2" marL="1143000" indent="-2286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Terceiro nível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3" marL="1600200" indent="-2286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Quarto nível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  <a:p>
            <a:pPr lvl="4" marL="2057400" indent="-2286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BR" sz="1700" spc="-1" strike="noStrike">
                <a:solidFill>
                  <a:srgbClr val="000000"/>
                </a:solidFill>
                <a:latin typeface="Antique Olv (W1)"/>
              </a:rPr>
              <a:t>Quinto nível</a:t>
            </a:r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 descr="ela3"/>
          <p:cNvPicPr/>
          <p:nvPr/>
        </p:nvPicPr>
        <p:blipFill>
          <a:blip r:embed="rId1"/>
          <a:stretch/>
        </p:blipFill>
        <p:spPr>
          <a:xfrm>
            <a:off x="0" y="0"/>
            <a:ext cx="9143640" cy="6860880"/>
          </a:xfrm>
          <a:prstGeom prst="rect">
            <a:avLst/>
          </a:prstGeom>
          <a:ln w="9525">
            <a:noFill/>
          </a:ln>
        </p:spPr>
      </p:pic>
      <p:sp>
        <p:nvSpPr>
          <p:cNvPr id="115" name="Text Box 5"/>
          <p:cNvSpPr/>
          <p:nvPr/>
        </p:nvSpPr>
        <p:spPr>
          <a:xfrm>
            <a:off x="3708360" y="4221000"/>
            <a:ext cx="5113080" cy="699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Arial"/>
              </a:rPr>
              <a:t>Título do capítulo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6" name="Picture 6" descr="ela3"/>
          <p:cNvPicPr/>
          <p:nvPr/>
        </p:nvPicPr>
        <p:blipFill>
          <a:blip r:embed="rId2"/>
          <a:stretch/>
        </p:blipFill>
        <p:spPr>
          <a:xfrm>
            <a:off x="0" y="0"/>
            <a:ext cx="9143640" cy="6860880"/>
          </a:xfrm>
          <a:prstGeom prst="rect">
            <a:avLst/>
          </a:prstGeom>
          <a:ln w="9525">
            <a:noFill/>
          </a:ln>
        </p:spPr>
      </p:pic>
      <p:sp>
        <p:nvSpPr>
          <p:cNvPr id="117" name="Text Box 8"/>
          <p:cNvSpPr/>
          <p:nvPr/>
        </p:nvSpPr>
        <p:spPr>
          <a:xfrm>
            <a:off x="3708360" y="3387600"/>
            <a:ext cx="4824000" cy="165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25"/>
              </a:spcBef>
              <a:buNone/>
            </a:pPr>
            <a:r>
              <a:rPr b="0" lang="pt-BR" sz="2800" spc="-1" strike="noStrike">
                <a:solidFill>
                  <a:srgbClr val="ffffff"/>
                </a:solidFill>
                <a:latin typeface="Antique Olv (W1)"/>
              </a:rPr>
              <a:t>Andrei Pochmann Koenich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25"/>
              </a:spcBef>
              <a:buNone/>
            </a:pPr>
            <a:r>
              <a:rPr b="0" lang="pt-BR" sz="2800" spc="-1" strike="noStrike">
                <a:solidFill>
                  <a:srgbClr val="ffffff"/>
                </a:solidFill>
                <a:latin typeface="Antique Olv (W1)"/>
              </a:rPr>
              <a:t>Luís Dias Ferreira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25"/>
              </a:spcBef>
              <a:buNone/>
            </a:pPr>
            <a:r>
              <a:rPr b="0" lang="pt-BR" sz="2800" spc="-1" strike="noStrike">
                <a:solidFill>
                  <a:srgbClr val="ffffff"/>
                </a:solidFill>
                <a:latin typeface="Antique Olv (W1)"/>
              </a:rPr>
              <a:t>Pedro Company Beck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Text Box 13"/>
          <p:cNvSpPr/>
          <p:nvPr/>
        </p:nvSpPr>
        <p:spPr>
          <a:xfrm>
            <a:off x="-2880" y="971280"/>
            <a:ext cx="9143640" cy="1747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251"/>
              </a:spcBef>
              <a:buNone/>
            </a:pPr>
            <a:r>
              <a:rPr b="1" lang="pt-BR" sz="4500" spc="-1" strike="noStrike">
                <a:solidFill>
                  <a:srgbClr val="ffffff"/>
                </a:solidFill>
                <a:latin typeface="Antique Olv (W1)"/>
              </a:rPr>
              <a:t>Engenharia de Software</a:t>
            </a:r>
            <a:endParaRPr b="0" lang="en-US" sz="4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51"/>
              </a:spcBef>
              <a:buNone/>
            </a:pPr>
            <a:r>
              <a:rPr b="0" lang="pt-BR" sz="4500" spc="-1" strike="noStrike">
                <a:solidFill>
                  <a:srgbClr val="ffffff"/>
                </a:solidFill>
                <a:latin typeface="Antique Olv (W1)"/>
              </a:rPr>
              <a:t>Trabalho Prático – Etapa II</a:t>
            </a:r>
            <a:endParaRPr b="0" lang="en-US" sz="4500" spc="-1" strike="noStrike">
              <a:latin typeface="Arial"/>
            </a:endParaRPr>
          </a:p>
        </p:txBody>
      </p:sp>
      <p:pic>
        <p:nvPicPr>
          <p:cNvPr id="119" name="Picture 18" descr=""/>
          <p:cNvPicPr/>
          <p:nvPr/>
        </p:nvPicPr>
        <p:blipFill>
          <a:blip r:embed="rId3"/>
          <a:stretch/>
        </p:blipFill>
        <p:spPr>
          <a:xfrm>
            <a:off x="7020000" y="5661000"/>
            <a:ext cx="1657080" cy="934560"/>
          </a:xfrm>
          <a:prstGeom prst="rect">
            <a:avLst/>
          </a:prstGeom>
          <a:ln w="9525">
            <a:noFill/>
          </a:ln>
        </p:spPr>
      </p:pic>
      <p:pic>
        <p:nvPicPr>
          <p:cNvPr id="120" name="Picture 20" descr=""/>
          <p:cNvPicPr/>
          <p:nvPr/>
        </p:nvPicPr>
        <p:blipFill>
          <a:blip r:embed="rId4"/>
          <a:stretch/>
        </p:blipFill>
        <p:spPr>
          <a:xfrm>
            <a:off x="395280" y="5592600"/>
            <a:ext cx="1152000" cy="898200"/>
          </a:xfrm>
          <a:prstGeom prst="rect">
            <a:avLst/>
          </a:prstGeom>
          <a:ln w="9525">
            <a:noFill/>
          </a:ln>
        </p:spPr>
      </p:pic>
      <p:sp>
        <p:nvSpPr>
          <p:cNvPr id="121" name="TextBox 8"/>
          <p:cNvSpPr/>
          <p:nvPr/>
        </p:nvSpPr>
        <p:spPr>
          <a:xfrm>
            <a:off x="-2880" y="5574600"/>
            <a:ext cx="9143640" cy="1186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ntique Olv (W1)"/>
              </a:rPr>
              <a:t>Curso de Ciência da Computação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ntique Olv (W1)"/>
              </a:rPr>
              <a:t>Semestre 2022/02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 </a:t>
            </a: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Diagrama de Pacotes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Espaço Reservado para Conteúdo 2" descr=""/>
          <p:cNvPicPr/>
          <p:nvPr/>
        </p:nvPicPr>
        <p:blipFill>
          <a:blip r:embed="rId1"/>
          <a:stretch/>
        </p:blipFill>
        <p:spPr>
          <a:xfrm>
            <a:off x="1753920" y="1125360"/>
            <a:ext cx="5746680" cy="4525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5800" y="263700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600" spc="-1" strike="noStrike">
                <a:solidFill>
                  <a:srgbClr val="000000"/>
                </a:solidFill>
                <a:latin typeface="Antique Olv (W1)"/>
              </a:rPr>
              <a:t>Implementação dos Casos de Uso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Implementação dos Casos de Uso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rcRect l="0" t="2650" r="0" b="0"/>
          <a:stretch/>
        </p:blipFill>
        <p:spPr>
          <a:xfrm>
            <a:off x="4572000" y="1371600"/>
            <a:ext cx="3886200" cy="413604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10723" t="0" r="8836" b="0"/>
          <a:stretch/>
        </p:blipFill>
        <p:spPr>
          <a:xfrm>
            <a:off x="914760" y="914400"/>
            <a:ext cx="3428640" cy="483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Implementação dos Casos de Uso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384800" y="1371600"/>
            <a:ext cx="4263840" cy="45720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rcRect l="14300" t="0" r="11429" b="7230"/>
          <a:stretch/>
        </p:blipFill>
        <p:spPr>
          <a:xfrm>
            <a:off x="914760" y="1311120"/>
            <a:ext cx="2971440" cy="46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60" y="3200400"/>
            <a:ext cx="9143640" cy="248112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343400" y="457200"/>
            <a:ext cx="4572000" cy="429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263700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600" spc="-1" strike="noStrike">
                <a:solidFill>
                  <a:srgbClr val="000000"/>
                </a:solidFill>
                <a:latin typeface="Antique Olv (W1)"/>
              </a:rPr>
              <a:t>Descrição do </a:t>
            </a:r>
            <a:br>
              <a:rPr sz="6600"/>
            </a:br>
            <a:r>
              <a:rPr b="1" lang="pt-BR" sz="6600" spc="-1" strike="noStrike">
                <a:solidFill>
                  <a:srgbClr val="000000"/>
                </a:solidFill>
                <a:latin typeface="Antique Olv (W1)"/>
              </a:rPr>
              <a:t>Negócio - TriBike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– Objetivos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O sistema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TriBike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  visa permitir que as pessoas realizem o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aluguel de bicicletas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de forma prática.</a:t>
            </a: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A plataforma também possui o intuito de facilitar o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deslocamento urbano para os estudantes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, diminuindo o impacto financeiro.</a:t>
            </a: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– Funcionamento Básico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O sistema funciona com uma aplicação web,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disponível na internet via navegador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As bicicletas disponíveis para aluguel são exibidas para os potenciais locadores com base na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localização geográfica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do locatário e do potencial locador.</a:t>
            </a: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- Atores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18120" y="105264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Locador: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indivíduo que utiliza o sistema com o objetivo de alugar alguma bicicleta, após consultar as bicicletas disponibilizadas por um locatário. Caso seja comprovadamente um estudante, possuirá desconto no aluguel.</a:t>
            </a: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- Atores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11280" y="98064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just">
              <a:lnSpc>
                <a:spcPct val="150000"/>
              </a:lnSpc>
              <a:spcBef>
                <a:spcPts val="479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Locatário: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indivíduo que utiliza o sistema para fornecer as bicicletas para aluguel, obtendo dessa forma um valor. Parte desse valor será cobrado como uma taxa de comissão e direcionado à plataforma.</a:t>
            </a: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- Atores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72007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Administrador: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indivíduo que possui liberdade para remover bicicletas disponíveis para aluguel do sistema, além de encerrar o cadastro de locadores ou locatários. </a:t>
            </a: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5800" y="263700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600" spc="-1" strike="noStrike">
                <a:solidFill>
                  <a:srgbClr val="000000"/>
                </a:solidFill>
                <a:latin typeface="Antique Olv (W1)"/>
              </a:rPr>
              <a:t>Estilo Arquitetural Escolhido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Estilo Arquitetural Escolhido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pt-BR" sz="1700" spc="-1" strike="noStrike">
              <a:solidFill>
                <a:srgbClr val="000000"/>
              </a:solidFill>
              <a:latin typeface="Antique Olv (W1)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</TotalTime>
  <Application>LibreOffice/7.3.4.2$Windows_X86_64 LibreOffice_project/728fec16bd5f605073805c3c9e7c4212a0120dc5</Application>
  <AppVersion>15.0000</AppVersion>
  <Words>248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2011-11-01T21:21:43Z</dcterms:created>
  <dc:creator>agecom</dc:creator>
  <dc:description/>
  <dc:language>en-US</dc:language>
  <cp:lastModifiedBy/>
  <dcterms:modified xsi:type="dcterms:W3CDTF">2023-02-06T17:55:44Z</dcterms:modified>
  <cp:revision>343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12</vt:i4>
  </property>
</Properties>
</file>