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4" descr="ela3"/>
          <p:cNvPicPr/>
          <p:nvPr/>
        </p:nvPicPr>
        <p:blipFill>
          <a:blip r:embed="rId1"/>
          <a:stretch/>
        </p:blipFill>
        <p:spPr>
          <a:xfrm>
            <a:off x="0" y="0"/>
            <a:ext cx="9143280" cy="6860520"/>
          </a:xfrm>
          <a:prstGeom prst="rect">
            <a:avLst/>
          </a:prstGeom>
          <a:ln w="9525">
            <a:noFill/>
          </a:ln>
        </p:spPr>
      </p:pic>
      <p:sp>
        <p:nvSpPr>
          <p:cNvPr id="115" name="Text Box 5"/>
          <p:cNvSpPr/>
          <p:nvPr/>
        </p:nvSpPr>
        <p:spPr>
          <a:xfrm>
            <a:off x="3708360" y="4221000"/>
            <a:ext cx="5112720" cy="699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Título do capítulo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6" name="Picture 6" descr="ela3"/>
          <p:cNvPicPr/>
          <p:nvPr/>
        </p:nvPicPr>
        <p:blipFill>
          <a:blip r:embed="rId2"/>
          <a:stretch/>
        </p:blipFill>
        <p:spPr>
          <a:xfrm>
            <a:off x="0" y="0"/>
            <a:ext cx="9143280" cy="6860520"/>
          </a:xfrm>
          <a:prstGeom prst="rect">
            <a:avLst/>
          </a:prstGeom>
          <a:ln w="9525">
            <a:noFill/>
          </a:ln>
        </p:spPr>
      </p:pic>
      <p:sp>
        <p:nvSpPr>
          <p:cNvPr id="117" name="Text Box 8"/>
          <p:cNvSpPr/>
          <p:nvPr/>
        </p:nvSpPr>
        <p:spPr>
          <a:xfrm>
            <a:off x="3708360" y="3387600"/>
            <a:ext cx="4823640" cy="16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25"/>
              </a:spcBef>
              <a:buNone/>
            </a:pPr>
            <a:r>
              <a:rPr b="0" lang="pt-BR" sz="2800" spc="-1" strike="noStrike">
                <a:solidFill>
                  <a:srgbClr val="ffffff"/>
                </a:solidFill>
                <a:latin typeface="Antique Olv (W1)"/>
                <a:ea typeface="DejaVu Sans"/>
              </a:rPr>
              <a:t>Andrei Pochmann Koenich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25"/>
              </a:spcBef>
              <a:buNone/>
            </a:pPr>
            <a:r>
              <a:rPr b="0" lang="pt-BR" sz="2800" spc="-1" strike="noStrike">
                <a:solidFill>
                  <a:srgbClr val="ffffff"/>
                </a:solidFill>
                <a:latin typeface="Antique Olv (W1)"/>
                <a:ea typeface="DejaVu Sans"/>
              </a:rPr>
              <a:t>Luís Dias Ferreira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25"/>
              </a:spcBef>
              <a:buNone/>
            </a:pPr>
            <a:r>
              <a:rPr b="0" lang="pt-BR" sz="2800" spc="-1" strike="noStrike">
                <a:solidFill>
                  <a:srgbClr val="ffffff"/>
                </a:solidFill>
                <a:latin typeface="Antique Olv (W1)"/>
                <a:ea typeface="DejaVu Sans"/>
              </a:rPr>
              <a:t>Pedro Company Beck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Text Box 13"/>
          <p:cNvSpPr/>
          <p:nvPr/>
        </p:nvSpPr>
        <p:spPr>
          <a:xfrm>
            <a:off x="-2880" y="971280"/>
            <a:ext cx="9143280" cy="1747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251"/>
              </a:spcBef>
              <a:buNone/>
            </a:pPr>
            <a:r>
              <a:rPr b="1" lang="pt-BR" sz="4500" spc="-1" strike="noStrike">
                <a:solidFill>
                  <a:srgbClr val="ffffff"/>
                </a:solidFill>
                <a:latin typeface="Antique Olv (W1)"/>
                <a:ea typeface="DejaVu Sans"/>
              </a:rPr>
              <a:t>Engenharia de Software</a:t>
            </a:r>
            <a:endParaRPr b="0" lang="en-US" sz="4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51"/>
              </a:spcBef>
              <a:buNone/>
            </a:pPr>
            <a:r>
              <a:rPr b="0" lang="pt-BR" sz="4500" spc="-1" strike="noStrike">
                <a:solidFill>
                  <a:srgbClr val="ffffff"/>
                </a:solidFill>
                <a:latin typeface="Antique Olv (W1)"/>
                <a:ea typeface="DejaVu Sans"/>
              </a:rPr>
              <a:t>Trabalho Prático – Etapa II</a:t>
            </a:r>
            <a:endParaRPr b="0" lang="en-US" sz="4500" spc="-1" strike="noStrike">
              <a:latin typeface="Arial"/>
            </a:endParaRPr>
          </a:p>
        </p:txBody>
      </p:sp>
      <p:pic>
        <p:nvPicPr>
          <p:cNvPr id="119" name="Picture 18" descr=""/>
          <p:cNvPicPr/>
          <p:nvPr/>
        </p:nvPicPr>
        <p:blipFill>
          <a:blip r:embed="rId3"/>
          <a:stretch/>
        </p:blipFill>
        <p:spPr>
          <a:xfrm>
            <a:off x="7020000" y="5661000"/>
            <a:ext cx="1656720" cy="934200"/>
          </a:xfrm>
          <a:prstGeom prst="rect">
            <a:avLst/>
          </a:prstGeom>
          <a:ln w="9525">
            <a:noFill/>
          </a:ln>
        </p:spPr>
      </p:pic>
      <p:pic>
        <p:nvPicPr>
          <p:cNvPr id="120" name="Picture 20" descr=""/>
          <p:cNvPicPr/>
          <p:nvPr/>
        </p:nvPicPr>
        <p:blipFill>
          <a:blip r:embed="rId4"/>
          <a:stretch/>
        </p:blipFill>
        <p:spPr>
          <a:xfrm>
            <a:off x="395280" y="5592600"/>
            <a:ext cx="1151640" cy="897840"/>
          </a:xfrm>
          <a:prstGeom prst="rect">
            <a:avLst/>
          </a:prstGeom>
          <a:ln w="9525">
            <a:noFill/>
          </a:ln>
        </p:spPr>
      </p:pic>
      <p:sp>
        <p:nvSpPr>
          <p:cNvPr id="121" name="TextBox 8"/>
          <p:cNvSpPr/>
          <p:nvPr/>
        </p:nvSpPr>
        <p:spPr>
          <a:xfrm>
            <a:off x="-2880" y="5574600"/>
            <a:ext cx="9143280" cy="1186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ntique Olv (W1)"/>
                <a:ea typeface="DejaVu Sans"/>
              </a:rPr>
              <a:t>Curso de Ciência da Computação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ntique Olv (W1)"/>
                <a:ea typeface="DejaVu Sans"/>
              </a:rPr>
              <a:t>Semestre 2022/02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Estilo Arquitetural Escolhido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/>
          <p:nvPr/>
        </p:nvSpPr>
        <p:spPr>
          <a:xfrm>
            <a:off x="611280" y="1125360"/>
            <a:ext cx="810360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 algn="just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  <a:ea typeface="DejaVu Sans"/>
              </a:rPr>
              <a:t>Classes do sistema:</a:t>
            </a:r>
            <a:endParaRPr b="0" lang="en-US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  <a:ea typeface="DejaVu Sans"/>
              </a:rPr>
              <a:t>Entity: Entidades que são salvas no banco</a:t>
            </a:r>
            <a:endParaRPr b="0" lang="en-US" sz="2400" spc="-1" strike="noStrike">
              <a:latin typeface="Arial"/>
            </a:endParaRPr>
          </a:p>
          <a:p>
            <a:pPr lvl="1" marL="8002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  <a:ea typeface="DejaVu Sans"/>
              </a:rPr>
              <a:t>DTO: Objetos de transferência de dados</a:t>
            </a:r>
            <a:endParaRPr b="0" lang="en-US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  <a:ea typeface="DejaVu Sans"/>
              </a:rPr>
              <a:t>Repository: Comunicam com o banco de dados</a:t>
            </a:r>
            <a:endParaRPr b="0" lang="en-US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  <a:ea typeface="DejaVu Sans"/>
              </a:rPr>
              <a:t>Service: Manipulação dos dados das entidades</a:t>
            </a:r>
            <a:endParaRPr b="0" lang="en-US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  <a:ea typeface="DejaVu Sans"/>
              </a:rPr>
              <a:t>Controller: Recebe comandos de um front-end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 </a:t>
            </a: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Diagrama de Pacotes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Espaço Reservado para Conteúdo 2" descr=""/>
          <p:cNvPicPr/>
          <p:nvPr/>
        </p:nvPicPr>
        <p:blipFill>
          <a:blip r:embed="rId1"/>
          <a:stretch/>
        </p:blipFill>
        <p:spPr>
          <a:xfrm>
            <a:off x="1753920" y="1125360"/>
            <a:ext cx="5746320" cy="45252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2637000"/>
            <a:ext cx="7771680" cy="1469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6600" spc="-1" strike="noStrike">
                <a:solidFill>
                  <a:srgbClr val="000000"/>
                </a:solidFill>
                <a:latin typeface="Antique Olv (W1)"/>
              </a:rPr>
              <a:t>Implementação dos Casos de Uso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Implementação dos Casos de Uso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139" descr=""/>
          <p:cNvPicPr/>
          <p:nvPr/>
        </p:nvPicPr>
        <p:blipFill>
          <a:blip r:embed="rId1"/>
          <a:srcRect l="0" t="2650" r="0" b="0"/>
          <a:stretch/>
        </p:blipFill>
        <p:spPr>
          <a:xfrm>
            <a:off x="4572000" y="1371600"/>
            <a:ext cx="3885840" cy="413568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140" descr=""/>
          <p:cNvPicPr/>
          <p:nvPr/>
        </p:nvPicPr>
        <p:blipFill>
          <a:blip r:embed="rId2"/>
          <a:srcRect l="10723" t="0" r="8836" b="0"/>
          <a:stretch/>
        </p:blipFill>
        <p:spPr>
          <a:xfrm>
            <a:off x="914760" y="914400"/>
            <a:ext cx="3428280" cy="483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Implementação dos Casos de Uso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Picture 142" descr=""/>
          <p:cNvPicPr/>
          <p:nvPr/>
        </p:nvPicPr>
        <p:blipFill>
          <a:blip r:embed="rId1"/>
          <a:stretch/>
        </p:blipFill>
        <p:spPr>
          <a:xfrm>
            <a:off x="4384800" y="1371600"/>
            <a:ext cx="4263480" cy="457164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143" descr=""/>
          <p:cNvPicPr/>
          <p:nvPr/>
        </p:nvPicPr>
        <p:blipFill>
          <a:blip r:embed="rId2"/>
          <a:srcRect l="14300" t="0" r="11429" b="7230"/>
          <a:stretch/>
        </p:blipFill>
        <p:spPr>
          <a:xfrm>
            <a:off x="914760" y="1311120"/>
            <a:ext cx="2971080" cy="463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Implementação dos Casos de Uso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743200" y="914400"/>
            <a:ext cx="3929400" cy="45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145" descr=""/>
          <p:cNvPicPr/>
          <p:nvPr/>
        </p:nvPicPr>
        <p:blipFill>
          <a:blip r:embed="rId1"/>
          <a:stretch/>
        </p:blipFill>
        <p:spPr>
          <a:xfrm>
            <a:off x="360" y="3200400"/>
            <a:ext cx="9143280" cy="248076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146" descr=""/>
          <p:cNvPicPr/>
          <p:nvPr/>
        </p:nvPicPr>
        <p:blipFill>
          <a:blip r:embed="rId2"/>
          <a:stretch/>
        </p:blipFill>
        <p:spPr>
          <a:xfrm>
            <a:off x="4343400" y="457200"/>
            <a:ext cx="4571640" cy="429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2637000"/>
            <a:ext cx="7771680" cy="1469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6600" spc="-1" strike="noStrike">
                <a:solidFill>
                  <a:srgbClr val="000000"/>
                </a:solidFill>
                <a:latin typeface="Antique Olv (W1)"/>
              </a:rPr>
              <a:t>Descrição do </a:t>
            </a:r>
            <a:br>
              <a:rPr sz="6600"/>
            </a:br>
            <a:r>
              <a:rPr b="1" lang="pt-BR" sz="6600" spc="-1" strike="noStrike">
                <a:solidFill>
                  <a:srgbClr val="000000"/>
                </a:solidFill>
                <a:latin typeface="Antique Olv (W1)"/>
              </a:rPr>
              <a:t>Negócio - TriBike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Descrição do Negócio – Objetivos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00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O sistema </a:t>
            </a: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TriBike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  visa permitir que as pessoas realizem o </a:t>
            </a: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aluguel de bicicletas 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de forma prática.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A plataforma também possui o intuito de facilitar o </a:t>
            </a: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deslocamento urbano para os estudantes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, diminuindo o impacto financeiro.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Descrição do Negócio – Funcionamento Básico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662400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O sistema funciona com uma aplicação web, </a:t>
            </a: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disponível na internet via navegador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As bicicletas disponíveis para aluguel são exibidas para os potenciais locadores com base na </a:t>
            </a: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localização geográfica 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do locatário e do potencial locador.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Descrição do Negócio - Atores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18120" y="1052640"/>
            <a:ext cx="662400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Locador: 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indivíduo que utiliza o sistema com o objetivo de alugar alguma bicicleta, após consultar as bicicletas disponibilizadas por um locatário. Caso seja comprovadamente um estudante, possuirá desconto no aluguel.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Descrição do Negócio - Atores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11280" y="980640"/>
            <a:ext cx="662400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just">
              <a:lnSpc>
                <a:spcPct val="150000"/>
              </a:lnSpc>
              <a:spcBef>
                <a:spcPts val="479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Locatário: 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indivíduo que utiliza o sistema para fornecer as bicicletas para aluguel, obtendo dessa forma um valor. Parte desse valor será cobrado como uma taxa de comissão e direcionado à plataforma.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Descrição do Negócio - Atores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11280" y="1125360"/>
            <a:ext cx="720036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ntique Olv (W1)"/>
              </a:rPr>
              <a:t>Administrador: </a:t>
            </a:r>
            <a:r>
              <a:rPr b="0" lang="pt-BR" sz="2400" spc="-1" strike="noStrike">
                <a:solidFill>
                  <a:srgbClr val="000000"/>
                </a:solidFill>
                <a:latin typeface="Antique Olv (W1)"/>
              </a:rPr>
              <a:t>indivíduo que possui liberdade para remover bicicletas disponíveis para aluguel do sistema, além de encerrar o cadastro de locadores ou locatários.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5800" y="2637000"/>
            <a:ext cx="7771680" cy="1469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6600" spc="-1" strike="noStrike">
                <a:solidFill>
                  <a:srgbClr val="000000"/>
                </a:solidFill>
                <a:latin typeface="Antique Olv (W1)"/>
              </a:rPr>
              <a:t>Estilo Arquitetural Escolhido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912720" cy="47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500" spc="-1" strike="noStrike">
                <a:solidFill>
                  <a:srgbClr val="ffffff"/>
                </a:solidFill>
                <a:latin typeface="Antique Olv (W1)"/>
              </a:rPr>
              <a:t>Estilo Arquitetural Escolhido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/>
          <p:nvPr/>
        </p:nvSpPr>
        <p:spPr>
          <a:xfrm>
            <a:off x="611280" y="1125360"/>
            <a:ext cx="720036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 algn="just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ntique Olv (W1)"/>
                <a:ea typeface="DejaVu Sans"/>
              </a:rPr>
              <a:t>Tecnologias utilizadas:</a:t>
            </a:r>
            <a:endParaRPr b="0" lang="en-US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  <a:ea typeface="DejaVu Sans"/>
              </a:rPr>
              <a:t>Backend: Java (Spring Boot)</a:t>
            </a:r>
            <a:endParaRPr b="0" lang="en-US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  <a:ea typeface="DejaVu Sans"/>
              </a:rPr>
              <a:t>Frontend: HTML + CSS + JS</a:t>
            </a:r>
            <a:endParaRPr b="0" lang="en-US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ntique Olv (W1)"/>
                <a:ea typeface="DejaVu Sans"/>
              </a:rPr>
              <a:t>Banco de dados: PostgreSQL</a:t>
            </a:r>
            <a:endParaRPr b="0" lang="en-US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</TotalTime>
  <Application>LibreOffice/7.3.4.2$Windows_X86_64 LibreOffice_project/728fec16bd5f605073805c3c9e7c4212a0120dc5</Application>
  <AppVersion>15.0000</AppVersion>
  <Words>315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2011-11-01T21:21:43Z</dcterms:created>
  <dc:creator>agecom</dc:creator>
  <dc:description/>
  <dc:language>en-US</dc:language>
  <cp:lastModifiedBy/>
  <dcterms:modified xsi:type="dcterms:W3CDTF">2023-02-06T22:46:05Z</dcterms:modified>
  <cp:revision>346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15</vt:i4>
  </property>
</Properties>
</file>