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94" r:id="rId6"/>
    <p:sldId id="257" r:id="rId7"/>
    <p:sldId id="260" r:id="rId8"/>
    <p:sldId id="258" r:id="rId9"/>
    <p:sldId id="286" r:id="rId10"/>
    <p:sldId id="261" r:id="rId11"/>
    <p:sldId id="287" r:id="rId12"/>
    <p:sldId id="288" r:id="rId13"/>
    <p:sldId id="289" r:id="rId14"/>
    <p:sldId id="290" r:id="rId15"/>
    <p:sldId id="295" r:id="rId16"/>
    <p:sldId id="296" r:id="rId17"/>
    <p:sldId id="299" r:id="rId18"/>
    <p:sldId id="291" r:id="rId19"/>
    <p:sldId id="292" r:id="rId20"/>
    <p:sldId id="297" r:id="rId21"/>
    <p:sldId id="298" r:id="rId22"/>
    <p:sldId id="293"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098899" y="1009357"/>
            <a:ext cx="9358533" cy="2399597"/>
          </a:xfrm>
        </p:spPr>
        <p:txBody>
          <a:bodyPr/>
          <a:lstStyle/>
          <a:p>
            <a:r>
              <a:rPr lang="en-US" sz="3500" b="0" dirty="0"/>
              <a:t/>
            </a:r>
            <a:br>
              <a:rPr lang="en-US" sz="3500" b="0" dirty="0"/>
            </a:br>
            <a:r>
              <a:rPr lang="en-US" sz="3500" b="0" dirty="0"/>
              <a:t> </a:t>
            </a:r>
            <a:r>
              <a:rPr lang="en-US" sz="3500" dirty="0"/>
              <a:t>Analiza firmelor care activează în domeniul întreținerii autovehiculelor din județul Bihor </a:t>
            </a:r>
            <a:endParaRPr lang="en-US" sz="35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516368" y="4654296"/>
            <a:ext cx="7077456" cy="868680"/>
          </a:xfrm>
        </p:spPr>
        <p:txBody>
          <a:bodyPr/>
          <a:lstStyle/>
          <a:p>
            <a:pPr marL="0" indent="0">
              <a:buNone/>
            </a:pPr>
            <a:r>
              <a:rPr lang="en-US" dirty="0" smtClean="0"/>
              <a:t>Student: Malan Andrei</a:t>
            </a:r>
          </a:p>
          <a:p>
            <a:pPr marL="0" indent="0">
              <a:buNone/>
            </a:pPr>
            <a:r>
              <a:rPr lang="en-US" dirty="0" smtClean="0"/>
              <a:t>IE, an 3, </a:t>
            </a:r>
            <a:r>
              <a:rPr lang="en-US" dirty="0" err="1" smtClean="0"/>
              <a:t>grupa</a:t>
            </a:r>
            <a:r>
              <a:rPr lang="en-US" dirty="0" smtClean="0"/>
              <a:t> 3</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Profitul raportat la numărul de angajați</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a:bodyPr>
          <a:lstStyle/>
          <a:p>
            <a:pPr>
              <a:buFont typeface="Wingdings" panose="05000000000000000000" pitchFamily="2" charset="2"/>
              <a:buChar char="Ø"/>
            </a:pPr>
            <a:r>
              <a:rPr lang="ro-RO" dirty="0"/>
              <a:t>În continuare, vom realiza un grafic care ilustrează relația dintre profitul mediu și numărul de angajați. </a:t>
            </a:r>
            <a:endParaRPr lang="ro-RO" dirty="0" smtClean="0"/>
          </a:p>
          <a:p>
            <a:pPr>
              <a:buFont typeface="Wingdings" panose="05000000000000000000" pitchFamily="2" charset="2"/>
              <a:buChar char="Ø"/>
            </a:pPr>
            <a:r>
              <a:rPr lang="ro-RO" dirty="0" smtClean="0"/>
              <a:t>Pe </a:t>
            </a:r>
            <a:r>
              <a:rPr lang="ro-RO" dirty="0"/>
              <a:t>coloane am introdus o metrică care calculează suma numărului de angajați și media profitului realizat de fiecare firmă, denumirea companiilor fiind pe linii. </a:t>
            </a:r>
            <a:endParaRPr lang="ro-RO" dirty="0" smtClean="0"/>
          </a:p>
          <a:p>
            <a:pPr>
              <a:buFont typeface="Wingdings" panose="05000000000000000000" pitchFamily="2" charset="2"/>
              <a:buChar char="Ø"/>
            </a:pPr>
            <a:r>
              <a:rPr lang="ro-RO" dirty="0" smtClean="0"/>
              <a:t>În </a:t>
            </a:r>
            <a:r>
              <a:rPr lang="ro-RO" dirty="0"/>
              <a:t>plus, am adăugat 2 câmpuri calculate, care verifică pe de-o parte dacă numărul de angajați este peste sau sub 5, iar pe de altă parte dacă media profitul este peste sau sub 45 de mii de lei, fiecare dintre aceste cazuri fiind colorate distinct.</a:t>
            </a:r>
            <a:endParaRPr lang="en-US" dirty="0"/>
          </a:p>
          <a:p>
            <a:pPr>
              <a:buFont typeface="Wingdings" panose="05000000000000000000" pitchFamily="2" charset="2"/>
              <a:buChar char="Ø"/>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4015"/>
            <a:ext cx="6180992" cy="4835648"/>
          </a:xfrm>
          <a:prstGeom prst="rect">
            <a:avLst/>
          </a:prstGeom>
        </p:spPr>
      </p:pic>
    </p:spTree>
    <p:extLst>
      <p:ext uri="{BB962C8B-B14F-4D97-AF65-F5344CB8AC3E}">
        <p14:creationId xmlns:p14="http://schemas.microsoft.com/office/powerpoint/2010/main" val="2223143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Harta în funcție de media profitului net</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buFont typeface="Wingdings" panose="05000000000000000000" pitchFamily="2" charset="2"/>
              <a:buChar char="Ø"/>
            </a:pPr>
            <a:r>
              <a:rPr lang="ro-RO" dirty="0"/>
              <a:t>Penultima vizualizare făcută este o hartă, care va conține 2 </a:t>
            </a:r>
            <a:r>
              <a:rPr lang="ro-RO" dirty="0" smtClean="0"/>
              <a:t>straturi(localitățile și județ). </a:t>
            </a:r>
          </a:p>
          <a:p>
            <a:pPr>
              <a:buFont typeface="Wingdings" panose="05000000000000000000" pitchFamily="2" charset="2"/>
              <a:buChar char="Ø"/>
            </a:pPr>
            <a:r>
              <a:rPr lang="ro-RO" dirty="0" smtClean="0"/>
              <a:t>Pe </a:t>
            </a:r>
            <a:r>
              <a:rPr lang="ro-RO" dirty="0"/>
              <a:t>rânduri și coloane am introdus coordonatele geografice(latitudine și longitudine) în mod manual pentru fiecare localitate. Pentru a diferenția mărimea profitului în fucție de localitate, am plasat media profitului net în zona de Size. </a:t>
            </a:r>
            <a:endParaRPr lang="ro-RO" dirty="0" smtClean="0"/>
          </a:p>
          <a:p>
            <a:pPr>
              <a:buFont typeface="Wingdings" panose="05000000000000000000" pitchFamily="2" charset="2"/>
              <a:buChar char="Ø"/>
            </a:pPr>
            <a:r>
              <a:rPr lang="ro-RO" dirty="0" smtClean="0"/>
              <a:t>Stratul </a:t>
            </a:r>
            <a:r>
              <a:rPr lang="ro-RO" dirty="0"/>
              <a:t>aferent județului a fost posibil ca introducere datorită setării ca tip geografic de State, astfel că Tableau va recunoaște automat coordonatele județului Bihor.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36091"/>
            <a:ext cx="6500812" cy="4853571"/>
          </a:xfrm>
          <a:prstGeom prst="rect">
            <a:avLst/>
          </a:prstGeom>
        </p:spPr>
      </p:pic>
    </p:spTree>
    <p:extLst>
      <p:ext uri="{BB962C8B-B14F-4D97-AF65-F5344CB8AC3E}">
        <p14:creationId xmlns:p14="http://schemas.microsoft.com/office/powerpoint/2010/main" val="2552712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Cluster</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buFont typeface="Wingdings" panose="05000000000000000000" pitchFamily="2" charset="2"/>
              <a:buChar char="Ø"/>
            </a:pPr>
            <a:r>
              <a:rPr lang="ro-RO" dirty="0"/>
              <a:t>Pentru a realiza analiza de cluster, am realizat un grafic în care mi-am ales ca număr 2 clustere, având în vedere că un cluster presupune un volum mare de activitate economică, chiar la nivel național sau </a:t>
            </a:r>
            <a:r>
              <a:rPr lang="ro-RO" dirty="0" smtClean="0"/>
              <a:t>global</a:t>
            </a:r>
          </a:p>
          <a:p>
            <a:pPr>
              <a:buFont typeface="Wingdings" panose="05000000000000000000" pitchFamily="2" charset="2"/>
              <a:buChar char="Ø"/>
            </a:pPr>
            <a:r>
              <a:rPr lang="ro-RO" dirty="0" smtClean="0"/>
              <a:t>Tehnic</a:t>
            </a:r>
            <a:r>
              <a:rPr lang="ro-RO" dirty="0"/>
              <a:t>, am pus pe coloane suma veniturilor totale, pe rânduri suma profitului net, iar în secținea Marks localitatea și anul la rubrica detalii.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807"/>
            <a:ext cx="6400800" cy="4826855"/>
          </a:xfrm>
          <a:prstGeom prst="rect">
            <a:avLst/>
          </a:prstGeom>
        </p:spPr>
      </p:pic>
    </p:spTree>
    <p:extLst>
      <p:ext uri="{BB962C8B-B14F-4D97-AF65-F5344CB8AC3E}">
        <p14:creationId xmlns:p14="http://schemas.microsoft.com/office/powerpoint/2010/main" val="1772302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7034212" y="1555749"/>
            <a:ext cx="5157788" cy="823912"/>
          </a:xfrm>
        </p:spPr>
        <p:txBody>
          <a:bodyPr/>
          <a:lstStyle/>
          <a:p>
            <a:r>
              <a:rPr lang="ro-RO" dirty="0" smtClean="0"/>
              <a:t>Cluster</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7105710" y="2505074"/>
            <a:ext cx="5183188" cy="3684588"/>
          </a:xfrm>
        </p:spPr>
        <p:txBody>
          <a:bodyPr/>
          <a:lstStyle/>
          <a:p>
            <a:pPr>
              <a:buFont typeface="Wingdings" panose="05000000000000000000" pitchFamily="2" charset="2"/>
              <a:buChar char="Ø"/>
            </a:pPr>
            <a:r>
              <a:rPr lang="ro-RO" dirty="0" smtClean="0"/>
              <a:t>Pentru </a:t>
            </a:r>
            <a:r>
              <a:rPr lang="ro-RO" dirty="0"/>
              <a:t>a putea analiza această zonă, vom alege zona de describe clusters, unde vom avea 2 opțiuni</a:t>
            </a:r>
            <a:r>
              <a:rPr lang="ro-RO" dirty="0" smtClean="0"/>
              <a:t>.</a:t>
            </a:r>
          </a:p>
          <a:p>
            <a:pPr>
              <a:buFont typeface="Wingdings" panose="05000000000000000000" pitchFamily="2" charset="2"/>
              <a:buChar char="Ø"/>
            </a:pPr>
            <a:r>
              <a:rPr lang="ro-RO" dirty="0"/>
              <a:t>Important de menționat că dacă scoatem anul din analiza noastră, valoarea lui p-value va lua o valoare </a:t>
            </a:r>
            <a:r>
              <a:rPr lang="ro-RO" dirty="0" smtClean="0"/>
              <a:t>apropiată </a:t>
            </a:r>
            <a:r>
              <a:rPr lang="ro-RO" dirty="0"/>
              <a:t>de 0, în prezent fiind de 0.</a:t>
            </a:r>
            <a:endParaRPr lang="en-US" dirty="0"/>
          </a:p>
          <a:p>
            <a:pPr>
              <a:buFont typeface="Wingdings" panose="05000000000000000000" pitchFamily="2" charset="2"/>
              <a:buChar char="Ø"/>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1" y="1363489"/>
            <a:ext cx="3196492" cy="4826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193" y="1363489"/>
            <a:ext cx="3736730" cy="4826173"/>
          </a:xfrm>
          <a:prstGeom prst="rect">
            <a:avLst/>
          </a:prstGeom>
        </p:spPr>
      </p:pic>
    </p:spTree>
    <p:extLst>
      <p:ext uri="{BB962C8B-B14F-4D97-AF65-F5344CB8AC3E}">
        <p14:creationId xmlns:p14="http://schemas.microsoft.com/office/powerpoint/2010/main" val="2257765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7034212" y="1555749"/>
            <a:ext cx="5157788" cy="823912"/>
          </a:xfrm>
        </p:spPr>
        <p:txBody>
          <a:bodyPr/>
          <a:lstStyle/>
          <a:p>
            <a:r>
              <a:rPr lang="ro-RO" dirty="0" smtClean="0"/>
              <a:t>Analiza de trend</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7034212" y="2144589"/>
            <a:ext cx="5183188" cy="3684588"/>
          </a:xfrm>
        </p:spPr>
        <p:txBody>
          <a:bodyPr>
            <a:normAutofit fontScale="92500" lnSpcReduction="10000"/>
          </a:bodyPr>
          <a:lstStyle/>
          <a:p>
            <a:pPr>
              <a:buFont typeface="Wingdings" panose="05000000000000000000" pitchFamily="2" charset="2"/>
              <a:buChar char="Ø"/>
            </a:pPr>
            <a:r>
              <a:rPr lang="ro-RO" dirty="0"/>
              <a:t>Pentru a realiza analiza de trend la nivelul județului Bihor, am decis să urmăresc trendul profitului net și a pierderii nete în paralel. </a:t>
            </a:r>
            <a:endParaRPr lang="ro-RO" dirty="0" smtClean="0"/>
          </a:p>
          <a:p>
            <a:pPr>
              <a:buFont typeface="Wingdings" panose="05000000000000000000" pitchFamily="2" charset="2"/>
              <a:buChar char="Ø"/>
            </a:pPr>
            <a:r>
              <a:rPr lang="ro-RO" dirty="0" smtClean="0"/>
              <a:t>Pe </a:t>
            </a:r>
            <a:r>
              <a:rPr lang="ro-RO" dirty="0"/>
              <a:t>rânduri, am introdus sumele profiturilor nete, respectiv a pierderilor nete, iar la nivelul culorilor am plasat județul asupra căruia fac analiza. Ulterior, cu click dreapta, trend lines, și opțiunea show trend lines, am putut să vizualizez trendul sumelor pe care le-am introdus.</a:t>
            </a:r>
            <a:endParaRPr lang="en-US" dirty="0"/>
          </a:p>
          <a:p>
            <a:pPr>
              <a:buFont typeface="Wingdings" panose="05000000000000000000" pitchFamily="2" charset="2"/>
              <a:buChar char="Ø"/>
            </a:pPr>
            <a:r>
              <a:rPr lang="ro-RO" dirty="0"/>
              <a:t>Valorile statistice pentru R^2 și P-value sunt pe rând 0,4 și 0,3, respectiv 0,36 și 0,45, ceea ce reprezintă faptul că</a:t>
            </a:r>
            <a:r>
              <a:rPr lang="ro-RO" dirty="0" smtClean="0"/>
              <a:t>, din </a:t>
            </a:r>
            <a:r>
              <a:rPr lang="ro-RO" dirty="0"/>
              <a:t>punct de vedere statistic, modelul nu este extrem de relevant, dar nici de neglijat, pe rând 40% sau 30% din varianța profitului putând fi explicat prin analiza variabilei dependente, și anume timpul.</a:t>
            </a:r>
            <a:endParaRPr lang="en-US" dirty="0"/>
          </a:p>
          <a:p>
            <a:pPr>
              <a:buFont typeface="Wingdings" panose="05000000000000000000" pitchFamily="2" charset="2"/>
              <a:buChar char="Ø"/>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4014"/>
            <a:ext cx="6787662" cy="4835647"/>
          </a:xfrm>
          <a:prstGeom prst="rect">
            <a:avLst/>
          </a:prstGeom>
        </p:spPr>
      </p:pic>
    </p:spTree>
    <p:extLst>
      <p:ext uri="{BB962C8B-B14F-4D97-AF65-F5344CB8AC3E}">
        <p14:creationId xmlns:p14="http://schemas.microsoft.com/office/powerpoint/2010/main" val="8357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Dashboard</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206869"/>
            <a:ext cx="5183188" cy="3982794"/>
          </a:xfrm>
        </p:spPr>
        <p:txBody>
          <a:bodyPr>
            <a:normAutofit fontScale="92500" lnSpcReduction="20000"/>
          </a:bodyPr>
          <a:lstStyle/>
          <a:p>
            <a:pPr>
              <a:buFont typeface="Wingdings" panose="05000000000000000000" pitchFamily="2" charset="2"/>
              <a:buChar char="Ø"/>
            </a:pPr>
            <a:r>
              <a:rPr lang="ro-RO" dirty="0"/>
              <a:t>Ca aceste vizualizări să aibă un sens, le vom pune împreună în cadrul unui dashboard, astfel încât să poată fi vizibile laolaltă</a:t>
            </a:r>
            <a:r>
              <a:rPr lang="ro-RO" dirty="0" smtClean="0"/>
              <a:t>.</a:t>
            </a:r>
          </a:p>
          <a:p>
            <a:pPr>
              <a:buFont typeface="Wingdings" panose="05000000000000000000" pitchFamily="2" charset="2"/>
              <a:buChar char="Ø"/>
            </a:pPr>
            <a:endParaRPr lang="ro-RO" dirty="0" smtClean="0"/>
          </a:p>
          <a:p>
            <a:pPr>
              <a:buFont typeface="Wingdings" panose="05000000000000000000" pitchFamily="2" charset="2"/>
              <a:buChar char="Ø"/>
            </a:pPr>
            <a:r>
              <a:rPr lang="ro-RO" dirty="0" smtClean="0"/>
              <a:t>Se asigura interactivitate în cadrul dashboard-ului</a:t>
            </a:r>
          </a:p>
          <a:p>
            <a:pPr marL="0" indent="0">
              <a:buNone/>
            </a:pPr>
            <a:endParaRPr lang="en-US" dirty="0"/>
          </a:p>
          <a:p>
            <a:pPr lvl="1">
              <a:buFont typeface="Wingdings" panose="05000000000000000000" pitchFamily="2" charset="2"/>
              <a:buChar char="ü"/>
            </a:pPr>
            <a:r>
              <a:rPr lang="ro-RO" dirty="0" smtClean="0"/>
              <a:t>la </a:t>
            </a:r>
            <a:r>
              <a:rPr lang="ro-RO" dirty="0"/>
              <a:t>apăsarea pe un cerc din graficul Profiturile între 2018-2021 ale firmelor din Bihor grupate pe localitate.</a:t>
            </a:r>
            <a:endParaRPr lang="en-US" dirty="0"/>
          </a:p>
          <a:p>
            <a:pPr marL="0" indent="0">
              <a:buNone/>
            </a:pPr>
            <a:endParaRPr lang="en-US" dirty="0"/>
          </a:p>
          <a:p>
            <a:pPr lvl="1">
              <a:buFont typeface="Wingdings" panose="05000000000000000000" pitchFamily="2" charset="2"/>
              <a:buChar char="ü"/>
            </a:pPr>
            <a:r>
              <a:rPr lang="ro-RO" dirty="0" smtClean="0"/>
              <a:t>la </a:t>
            </a:r>
            <a:r>
              <a:rPr lang="ro-RO" dirty="0"/>
              <a:t>apăsarea pe o coloană din graficul Evoluția profitului în cei 4 ani pentru Oradea și zona metropolitană.</a:t>
            </a:r>
            <a:endParaRPr lang="en-US" dirty="0"/>
          </a:p>
          <a:p>
            <a:pPr marL="0" indent="0">
              <a:buNone/>
            </a:pPr>
            <a:endParaRPr lang="en-US" dirty="0"/>
          </a:p>
          <a:p>
            <a:pPr lvl="1">
              <a:buFont typeface="Wingdings" panose="05000000000000000000" pitchFamily="2" charset="2"/>
              <a:buChar char="ü"/>
            </a:pPr>
            <a:r>
              <a:rPr lang="ro-RO" dirty="0" smtClean="0"/>
              <a:t>prin </a:t>
            </a:r>
            <a:r>
              <a:rPr lang="ro-RO" dirty="0"/>
              <a:t>apăsarea pe o localitate de pe hartă, iar acest lucru determină apariția unei pagini web în care se găsesc informații economice de la nivelul județului Bihor.</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808"/>
            <a:ext cx="6500812" cy="4826855"/>
          </a:xfrm>
          <a:prstGeom prst="rect">
            <a:avLst/>
          </a:prstGeom>
        </p:spPr>
      </p:pic>
    </p:spTree>
    <p:extLst>
      <p:ext uri="{BB962C8B-B14F-4D97-AF65-F5344CB8AC3E}">
        <p14:creationId xmlns:p14="http://schemas.microsoft.com/office/powerpoint/2010/main" val="324282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Exemplificare interactivitate 1</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buFont typeface="Wingdings" panose="05000000000000000000" pitchFamily="2" charset="2"/>
              <a:buChar char="Ø"/>
            </a:pPr>
            <a:r>
              <a:rPr lang="ro-RO" dirty="0"/>
              <a:t>Dacă e să facem o selecție pe o localitate, de exemplu Oșorhei, dashboardul ar arăta așa</a:t>
            </a:r>
            <a:r>
              <a:rPr lang="en-US"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4015"/>
            <a:ext cx="6392008" cy="4835648"/>
          </a:xfrm>
          <a:prstGeom prst="rect">
            <a:avLst/>
          </a:prstGeom>
        </p:spPr>
      </p:pic>
    </p:spTree>
    <p:extLst>
      <p:ext uri="{BB962C8B-B14F-4D97-AF65-F5344CB8AC3E}">
        <p14:creationId xmlns:p14="http://schemas.microsoft.com/office/powerpoint/2010/main" val="4117881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Exemplificare interactivitate 2</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buFont typeface="Wingdings" panose="05000000000000000000" pitchFamily="2" charset="2"/>
              <a:buChar char="Ø"/>
            </a:pPr>
            <a:r>
              <a:rPr lang="ro-RO" dirty="0"/>
              <a:t>Dacă e să facem o selecție pe o localitate, de exemplu </a:t>
            </a:r>
            <a:r>
              <a:rPr lang="ro-RO" dirty="0" smtClean="0"/>
              <a:t>Oradea, din graficul cu cercuri, dashboardul </a:t>
            </a:r>
            <a:r>
              <a:rPr lang="ro-RO" dirty="0"/>
              <a:t>ar arăta așa</a:t>
            </a:r>
            <a:r>
              <a:rPr lang="en-US"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46219"/>
            <a:ext cx="6295292" cy="4843444"/>
          </a:xfrm>
          <a:prstGeom prst="rect">
            <a:avLst/>
          </a:prstGeom>
        </p:spPr>
      </p:pic>
    </p:spTree>
    <p:extLst>
      <p:ext uri="{BB962C8B-B14F-4D97-AF65-F5344CB8AC3E}">
        <p14:creationId xmlns:p14="http://schemas.microsoft.com/office/powerpoint/2010/main" val="1389537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Exemplificare interactivitate 3</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buFont typeface="Wingdings" panose="05000000000000000000" pitchFamily="2" charset="2"/>
              <a:buChar char="Ø"/>
            </a:pPr>
            <a:r>
              <a:rPr lang="ro-RO" dirty="0"/>
              <a:t>Dacă e să facem o selecție pe o </a:t>
            </a:r>
            <a:r>
              <a:rPr lang="ro-RO" dirty="0" smtClean="0"/>
              <a:t>localitate din zona de hartă, vom fi conduși către o pagină web despre date economice ale județului Bihor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599"/>
            <a:ext cx="6500812" cy="4818063"/>
          </a:xfrm>
          <a:prstGeom prst="rect">
            <a:avLst/>
          </a:prstGeom>
        </p:spPr>
      </p:pic>
    </p:spTree>
    <p:extLst>
      <p:ext uri="{BB962C8B-B14F-4D97-AF65-F5344CB8AC3E}">
        <p14:creationId xmlns:p14="http://schemas.microsoft.com/office/powerpoint/2010/main" val="273402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Story</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361112" y="2083594"/>
            <a:ext cx="5183188" cy="3684588"/>
          </a:xfrm>
        </p:spPr>
        <p:txBody>
          <a:bodyPr>
            <a:normAutofit lnSpcReduction="10000"/>
          </a:bodyPr>
          <a:lstStyle/>
          <a:p>
            <a:pPr>
              <a:buFont typeface="Wingdings" panose="05000000000000000000" pitchFamily="2" charset="2"/>
              <a:buChar char="Ø"/>
            </a:pPr>
            <a:r>
              <a:rPr lang="ro-RO" dirty="0"/>
              <a:t>Această parte se realizează din partea de story a Tableau Destkop. Ca urmare a graficelor făcute, putem să creem un story relevant, și care să sumarizeze efortul nostru de business</a:t>
            </a:r>
            <a:r>
              <a:rPr lang="en-US" dirty="0"/>
              <a:t>: </a:t>
            </a:r>
            <a:r>
              <a:rPr lang="en-US" dirty="0">
                <a:solidFill>
                  <a:srgbClr val="FFFF00"/>
                </a:solidFill>
              </a:rPr>
              <a:t>Se </a:t>
            </a:r>
            <a:r>
              <a:rPr lang="en-US" dirty="0" err="1">
                <a:solidFill>
                  <a:srgbClr val="FFFF00"/>
                </a:solidFill>
              </a:rPr>
              <a:t>rentează</a:t>
            </a:r>
            <a:r>
              <a:rPr lang="en-US" dirty="0">
                <a:solidFill>
                  <a:srgbClr val="FFFF00"/>
                </a:solidFill>
              </a:rPr>
              <a:t> o </a:t>
            </a:r>
            <a:r>
              <a:rPr lang="en-US" dirty="0" err="1">
                <a:solidFill>
                  <a:srgbClr val="FFFF00"/>
                </a:solidFill>
              </a:rPr>
              <a:t>afacere</a:t>
            </a:r>
            <a:r>
              <a:rPr lang="en-US" dirty="0">
                <a:solidFill>
                  <a:srgbClr val="FFFF00"/>
                </a:solidFill>
              </a:rPr>
              <a:t> </a:t>
            </a:r>
            <a:r>
              <a:rPr lang="en-US" dirty="0" err="1">
                <a:solidFill>
                  <a:srgbClr val="FFFF00"/>
                </a:solidFill>
              </a:rPr>
              <a:t>în</a:t>
            </a:r>
            <a:r>
              <a:rPr lang="en-US" dirty="0">
                <a:solidFill>
                  <a:srgbClr val="FFFF00"/>
                </a:solidFill>
              </a:rPr>
              <a:t> </a:t>
            </a:r>
            <a:r>
              <a:rPr lang="en-US" dirty="0" err="1">
                <a:solidFill>
                  <a:srgbClr val="FFFF00"/>
                </a:solidFill>
              </a:rPr>
              <a:t>domeniul</a:t>
            </a:r>
            <a:r>
              <a:rPr lang="en-US" dirty="0">
                <a:solidFill>
                  <a:srgbClr val="FFFF00"/>
                </a:solidFill>
              </a:rPr>
              <a:t> </a:t>
            </a:r>
            <a:r>
              <a:rPr lang="en-US" dirty="0" err="1">
                <a:solidFill>
                  <a:srgbClr val="FFFF00"/>
                </a:solidFill>
              </a:rPr>
              <a:t>întreținerii</a:t>
            </a:r>
            <a:r>
              <a:rPr lang="en-US" dirty="0">
                <a:solidFill>
                  <a:srgbClr val="FFFF00"/>
                </a:solidFill>
              </a:rPr>
              <a:t> </a:t>
            </a:r>
            <a:r>
              <a:rPr lang="en-US" dirty="0" err="1">
                <a:solidFill>
                  <a:srgbClr val="FFFF00"/>
                </a:solidFill>
              </a:rPr>
              <a:t>autovehiculelor</a:t>
            </a:r>
            <a:r>
              <a:rPr lang="en-US" dirty="0">
                <a:solidFill>
                  <a:srgbClr val="FFFF00"/>
                </a:solidFill>
              </a:rPr>
              <a:t> </a:t>
            </a:r>
            <a:r>
              <a:rPr lang="en-US" dirty="0" err="1">
                <a:solidFill>
                  <a:srgbClr val="FFFF00"/>
                </a:solidFill>
              </a:rPr>
              <a:t>în</a:t>
            </a:r>
            <a:r>
              <a:rPr lang="en-US" dirty="0">
                <a:solidFill>
                  <a:srgbClr val="FFFF00"/>
                </a:solidFill>
              </a:rPr>
              <a:t> </a:t>
            </a:r>
            <a:r>
              <a:rPr lang="en-US" dirty="0" err="1">
                <a:solidFill>
                  <a:srgbClr val="FFFF00"/>
                </a:solidFill>
              </a:rPr>
              <a:t>județul</a:t>
            </a:r>
            <a:r>
              <a:rPr lang="en-US" dirty="0">
                <a:solidFill>
                  <a:srgbClr val="FFFF00"/>
                </a:solidFill>
              </a:rPr>
              <a:t> Bihor</a:t>
            </a:r>
            <a:r>
              <a:rPr lang="en-US" dirty="0" smtClean="0"/>
              <a:t>?</a:t>
            </a:r>
            <a:endParaRPr lang="ro-RO" dirty="0" smtClean="0"/>
          </a:p>
          <a:p>
            <a:pPr>
              <a:buFont typeface="Wingdings" panose="05000000000000000000" pitchFamily="2" charset="2"/>
              <a:buChar char="Ø"/>
            </a:pPr>
            <a:r>
              <a:rPr lang="en-US" dirty="0" err="1"/>
              <a:t>Observ</a:t>
            </a:r>
            <a:r>
              <a:rPr lang="ro-RO" dirty="0"/>
              <a:t>ăm că este posibil să filtrăm dacă dorim anii, astfel încât povestea să poată fi extinsă și analizată în profunzime</a:t>
            </a:r>
            <a:r>
              <a:rPr lang="ro-RO" dirty="0" smtClean="0"/>
              <a:t>.</a:t>
            </a:r>
          </a:p>
          <a:p>
            <a:pPr>
              <a:buFont typeface="Wingdings" panose="05000000000000000000" pitchFamily="2" charset="2"/>
              <a:buChar char="Ø"/>
            </a:pPr>
            <a:r>
              <a:rPr lang="ro-RO" dirty="0" smtClean="0"/>
              <a:t>Prezentarea </a:t>
            </a:r>
            <a:r>
              <a:rPr lang="ro-RO" dirty="0"/>
              <a:t>rezultatelor </a:t>
            </a:r>
            <a:r>
              <a:rPr lang="ro-RO" dirty="0" smtClean="0"/>
              <a:t>e ușor </a:t>
            </a:r>
            <a:r>
              <a:rPr lang="ro-RO" dirty="0"/>
              <a:t>de citit, acest fapt fiind datorat și opțiunii de a ne muta </a:t>
            </a:r>
            <a:r>
              <a:rPr lang="ro-RO" dirty="0" smtClean="0"/>
              <a:t>de la </a:t>
            </a:r>
            <a:r>
              <a:rPr lang="ro-RO" dirty="0"/>
              <a:t>o vizualizare la alta, prin acel carusel de opțiuni vizibil sub întrebarea de business pe care ne-am pus-o.</a:t>
            </a:r>
            <a:endParaRPr lang="en-US" dirty="0"/>
          </a:p>
          <a:p>
            <a:pPr marL="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808"/>
            <a:ext cx="6093069" cy="4868618"/>
          </a:xfrm>
          <a:prstGeom prst="rect">
            <a:avLst/>
          </a:prstGeom>
        </p:spPr>
      </p:pic>
    </p:spTree>
    <p:extLst>
      <p:ext uri="{BB962C8B-B14F-4D97-AF65-F5344CB8AC3E}">
        <p14:creationId xmlns:p14="http://schemas.microsoft.com/office/powerpoint/2010/main" val="4275251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617785" y="369277"/>
            <a:ext cx="9943143" cy="1201733"/>
          </a:xfrm>
        </p:spPr>
        <p:txBody>
          <a:bodyPr>
            <a:normAutofit/>
          </a:bodyPr>
          <a:lstStyle/>
          <a:p>
            <a:r>
              <a:rPr lang="ro-RO" sz="4400" dirty="0" smtClean="0"/>
              <a:t>Descrierea problemei de business</a:t>
            </a:r>
            <a:endParaRPr lang="en-US" sz="44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Box 5"/>
          <p:cNvSpPr txBox="1"/>
          <p:nvPr/>
        </p:nvSpPr>
        <p:spPr>
          <a:xfrm>
            <a:off x="967153" y="1997697"/>
            <a:ext cx="7622931" cy="4031873"/>
          </a:xfrm>
          <a:prstGeom prst="rect">
            <a:avLst/>
          </a:prstGeom>
          <a:noFill/>
        </p:spPr>
        <p:txBody>
          <a:bodyPr wrap="square" rtlCol="0">
            <a:spAutoFit/>
          </a:bodyPr>
          <a:lstStyle/>
          <a:p>
            <a:pPr marL="285750" indent="-285750">
              <a:buFont typeface="Wingdings" panose="05000000000000000000" pitchFamily="2" charset="2"/>
              <a:buChar char="Ø"/>
            </a:pPr>
            <a:r>
              <a:rPr lang="ro-RO" sz="1400" dirty="0">
                <a:solidFill>
                  <a:schemeClr val="bg1"/>
                </a:solidFill>
              </a:rPr>
              <a:t>Pentru realizarea acestui proiect s-a ținut cont de situațiile financiar pe 4 ani(2018, 2019, 2020, 2021) ale firmelor care prestează servicii în domeniul întreținerii autovehiculelor, aflate în județul Bihor, acestea având ca și cod CAEN codul 4520. </a:t>
            </a:r>
            <a:endParaRPr lang="ro-RO" sz="1400" dirty="0" smtClean="0">
              <a:solidFill>
                <a:schemeClr val="bg1"/>
              </a:solidFill>
            </a:endParaRPr>
          </a:p>
          <a:p>
            <a:pPr marL="285750" indent="-285750">
              <a:buFont typeface="Wingdings" panose="05000000000000000000" pitchFamily="2" charset="2"/>
              <a:buChar char="Ø"/>
            </a:pPr>
            <a:endParaRPr lang="ro-RO" sz="1400" dirty="0" smtClean="0">
              <a:solidFill>
                <a:schemeClr val="bg1"/>
              </a:solidFill>
            </a:endParaRPr>
          </a:p>
          <a:p>
            <a:pPr marL="285750" indent="-285750">
              <a:buFont typeface="Wingdings" panose="05000000000000000000" pitchFamily="2" charset="2"/>
              <a:buChar char="Ø"/>
            </a:pPr>
            <a:r>
              <a:rPr lang="ro-RO" sz="1400" dirty="0" smtClean="0">
                <a:solidFill>
                  <a:schemeClr val="bg1"/>
                </a:solidFill>
              </a:rPr>
              <a:t>Nevoia </a:t>
            </a:r>
            <a:r>
              <a:rPr lang="ro-RO" sz="1400" dirty="0">
                <a:solidFill>
                  <a:schemeClr val="bg1"/>
                </a:solidFill>
              </a:rPr>
              <a:t>de analiză a plecat de la o problemă personală identificată, prin care de câte ori am nevoie de reparații sau mentenanță auto sunt nevoit să aștept o perioadă destul de mare de timp, fapt ce îmi creează un discomfort considerabil. </a:t>
            </a:r>
            <a:endParaRPr lang="ro-RO" sz="1400" dirty="0" smtClean="0">
              <a:solidFill>
                <a:schemeClr val="bg1"/>
              </a:solidFill>
            </a:endParaRPr>
          </a:p>
          <a:p>
            <a:pPr marL="285750" indent="-285750">
              <a:buFont typeface="Wingdings" panose="05000000000000000000" pitchFamily="2" charset="2"/>
              <a:buChar char="Ø"/>
            </a:pPr>
            <a:endParaRPr lang="ro-RO" sz="1400" dirty="0" smtClean="0">
              <a:solidFill>
                <a:schemeClr val="bg1"/>
              </a:solidFill>
            </a:endParaRPr>
          </a:p>
          <a:p>
            <a:pPr marL="285750" indent="-285750">
              <a:buFont typeface="Wingdings" panose="05000000000000000000" pitchFamily="2" charset="2"/>
              <a:buChar char="Ø"/>
            </a:pPr>
            <a:r>
              <a:rPr lang="ro-RO" sz="1400" dirty="0" smtClean="0">
                <a:solidFill>
                  <a:schemeClr val="bg1"/>
                </a:solidFill>
              </a:rPr>
              <a:t>Astfel</a:t>
            </a:r>
            <a:r>
              <a:rPr lang="ro-RO" sz="1400" dirty="0">
                <a:solidFill>
                  <a:schemeClr val="bg1"/>
                </a:solidFill>
              </a:rPr>
              <a:t>, analiza pe care am facut-o se va axa pe câțiva factori pe care îi văd relevanți pentru a putea trage concluzii relevante</a:t>
            </a:r>
            <a:r>
              <a:rPr lang="en-US" sz="1400" dirty="0" smtClean="0">
                <a:solidFill>
                  <a:schemeClr val="bg1"/>
                </a:solidFill>
              </a:rPr>
              <a:t>:</a:t>
            </a:r>
            <a:endParaRPr lang="ro-RO" sz="1400" dirty="0" smtClean="0">
              <a:solidFill>
                <a:schemeClr val="bg1"/>
              </a:solidFill>
            </a:endParaRPr>
          </a:p>
          <a:p>
            <a:endParaRPr lang="en-US" sz="1400" dirty="0">
              <a:solidFill>
                <a:schemeClr val="bg1"/>
              </a:solidFill>
            </a:endParaRPr>
          </a:p>
          <a:p>
            <a:pPr lvl="0"/>
            <a:r>
              <a:rPr lang="ro-RO" sz="1400" dirty="0">
                <a:solidFill>
                  <a:schemeClr val="bg1"/>
                </a:solidFill>
              </a:rPr>
              <a:t>	</a:t>
            </a:r>
            <a:r>
              <a:rPr lang="ro-RO" sz="1400" dirty="0" smtClean="0">
                <a:solidFill>
                  <a:schemeClr val="bg1"/>
                </a:solidFill>
              </a:rPr>
              <a:t>Cifra </a:t>
            </a:r>
            <a:r>
              <a:rPr lang="ro-RO" sz="1400" dirty="0">
                <a:solidFill>
                  <a:schemeClr val="bg1"/>
                </a:solidFill>
              </a:rPr>
              <a:t>de afaceri de netă</a:t>
            </a:r>
            <a:endParaRPr lang="en-US" sz="1400" dirty="0">
              <a:solidFill>
                <a:schemeClr val="bg1"/>
              </a:solidFill>
            </a:endParaRPr>
          </a:p>
          <a:p>
            <a:pPr lvl="0"/>
            <a:r>
              <a:rPr lang="ro-RO" sz="1400" dirty="0" smtClean="0">
                <a:solidFill>
                  <a:schemeClr val="bg1"/>
                </a:solidFill>
              </a:rPr>
              <a:t>	Venituri </a:t>
            </a:r>
            <a:r>
              <a:rPr lang="ro-RO" sz="1400" dirty="0">
                <a:solidFill>
                  <a:schemeClr val="bg1"/>
                </a:solidFill>
              </a:rPr>
              <a:t>totale</a:t>
            </a:r>
            <a:endParaRPr lang="en-US" sz="1400" dirty="0">
              <a:solidFill>
                <a:schemeClr val="bg1"/>
              </a:solidFill>
            </a:endParaRPr>
          </a:p>
          <a:p>
            <a:pPr lvl="0"/>
            <a:r>
              <a:rPr lang="ro-RO" sz="1400" dirty="0" smtClean="0">
                <a:solidFill>
                  <a:schemeClr val="bg1"/>
                </a:solidFill>
              </a:rPr>
              <a:t>	Cheltuieli </a:t>
            </a:r>
            <a:r>
              <a:rPr lang="ro-RO" sz="1400" dirty="0">
                <a:solidFill>
                  <a:schemeClr val="bg1"/>
                </a:solidFill>
              </a:rPr>
              <a:t>totale</a:t>
            </a:r>
            <a:endParaRPr lang="en-US" sz="1400" dirty="0">
              <a:solidFill>
                <a:schemeClr val="bg1"/>
              </a:solidFill>
            </a:endParaRPr>
          </a:p>
          <a:p>
            <a:pPr lvl="0"/>
            <a:r>
              <a:rPr lang="ro-RO" sz="1400" dirty="0" smtClean="0">
                <a:solidFill>
                  <a:schemeClr val="bg1"/>
                </a:solidFill>
              </a:rPr>
              <a:t>	Profit </a:t>
            </a:r>
            <a:r>
              <a:rPr lang="ro-RO" sz="1400" dirty="0">
                <a:solidFill>
                  <a:schemeClr val="bg1"/>
                </a:solidFill>
              </a:rPr>
              <a:t>net</a:t>
            </a:r>
            <a:endParaRPr lang="en-US" sz="1400" dirty="0">
              <a:solidFill>
                <a:schemeClr val="bg1"/>
              </a:solidFill>
            </a:endParaRPr>
          </a:p>
          <a:p>
            <a:pPr lvl="0"/>
            <a:r>
              <a:rPr lang="ro-RO" sz="1400" dirty="0" smtClean="0">
                <a:solidFill>
                  <a:schemeClr val="bg1"/>
                </a:solidFill>
              </a:rPr>
              <a:t>	Pierdere </a:t>
            </a:r>
            <a:r>
              <a:rPr lang="ro-RO" sz="1400" dirty="0">
                <a:solidFill>
                  <a:schemeClr val="bg1"/>
                </a:solidFill>
              </a:rPr>
              <a:t>netă</a:t>
            </a:r>
            <a:endParaRPr lang="en-US" sz="1400" dirty="0">
              <a:solidFill>
                <a:schemeClr val="bg1"/>
              </a:solidFill>
            </a:endParaRPr>
          </a:p>
          <a:p>
            <a:pPr lvl="0"/>
            <a:r>
              <a:rPr lang="ro-RO" sz="1400" dirty="0" smtClean="0">
                <a:solidFill>
                  <a:schemeClr val="bg1"/>
                </a:solidFill>
              </a:rPr>
              <a:t>	Număr </a:t>
            </a:r>
            <a:r>
              <a:rPr lang="ro-RO" sz="1400" dirty="0">
                <a:solidFill>
                  <a:schemeClr val="bg1"/>
                </a:solidFill>
              </a:rPr>
              <a:t>mediu de angajați</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743005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138853" y="3976585"/>
            <a:ext cx="8606602" cy="1243584"/>
          </a:xfrm>
        </p:spPr>
        <p:txBody>
          <a:bodyPr/>
          <a:lstStyle/>
          <a:p>
            <a:r>
              <a:rPr lang="ro-RO" sz="4800" dirty="0" smtClean="0"/>
              <a:t>Mulțumesc pentru atenție!</a:t>
            </a:r>
            <a:endParaRPr lang="en-GB" sz="4800"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058414" y="1582393"/>
            <a:ext cx="7781544" cy="859055"/>
          </a:xfrm>
        </p:spPr>
        <p:txBody>
          <a:bodyPr/>
          <a:lstStyle/>
          <a:p>
            <a:r>
              <a:rPr lang="en-US" dirty="0" err="1" smtClean="0"/>
              <a:t>Pregatirea</a:t>
            </a:r>
            <a:r>
              <a:rPr lang="en-US" dirty="0" smtClean="0"/>
              <a:t> </a:t>
            </a:r>
            <a:r>
              <a:rPr lang="en-US" dirty="0" err="1" smtClean="0"/>
              <a:t>datelor</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TextBox 5"/>
          <p:cNvSpPr txBox="1"/>
          <p:nvPr/>
        </p:nvSpPr>
        <p:spPr>
          <a:xfrm>
            <a:off x="3191608" y="3138854"/>
            <a:ext cx="5697415" cy="2031325"/>
          </a:xfrm>
          <a:prstGeom prst="rect">
            <a:avLst/>
          </a:prstGeom>
          <a:noFill/>
        </p:spPr>
        <p:txBody>
          <a:bodyPr wrap="square" rtlCol="0">
            <a:spAutoFit/>
          </a:bodyPr>
          <a:lstStyle/>
          <a:p>
            <a:pPr marL="285750" indent="-285750">
              <a:buFont typeface="Wingdings" panose="05000000000000000000" pitchFamily="2" charset="2"/>
              <a:buChar char="Ø"/>
            </a:pPr>
            <a:r>
              <a:rPr lang="ro-RO" dirty="0" smtClean="0">
                <a:solidFill>
                  <a:schemeClr val="bg1"/>
                </a:solidFill>
              </a:rPr>
              <a:t>Pregătirea datelor este o parte esențială a procesului ce presupune analiza unui domeniu de Business.</a:t>
            </a:r>
          </a:p>
          <a:p>
            <a:pPr marL="285750" indent="-285750">
              <a:buFont typeface="Wingdings" panose="05000000000000000000" pitchFamily="2" charset="2"/>
              <a:buChar char="Ø"/>
            </a:pPr>
            <a:r>
              <a:rPr lang="ro-RO" dirty="0" smtClean="0">
                <a:solidFill>
                  <a:schemeClr val="bg1"/>
                </a:solidFill>
              </a:rPr>
              <a:t>Am folosit Tableau Prep, unde am realizat în mare operații de UNION, JOIN, Clean, toate acestea fiind exemplificate practic de-a lungul prezentării.</a:t>
            </a:r>
          </a:p>
          <a:p>
            <a:endParaRPr lang="en-US"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6138965" cy="20848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2084832"/>
            <a:ext cx="6138965" cy="2286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4370832"/>
            <a:ext cx="6138965" cy="2487168"/>
          </a:xfrm>
          <a:prstGeom prst="rect">
            <a:avLst/>
          </a:prstGeom>
        </p:spPr>
      </p:pic>
      <p:sp>
        <p:nvSpPr>
          <p:cNvPr id="11" name="TextBox 10"/>
          <p:cNvSpPr txBox="1"/>
          <p:nvPr/>
        </p:nvSpPr>
        <p:spPr>
          <a:xfrm>
            <a:off x="6949440" y="283464"/>
            <a:ext cx="4379976" cy="3970318"/>
          </a:xfrm>
          <a:prstGeom prst="rect">
            <a:avLst/>
          </a:prstGeom>
          <a:noFill/>
        </p:spPr>
        <p:txBody>
          <a:bodyPr wrap="square" rtlCol="0">
            <a:spAutoFit/>
          </a:bodyPr>
          <a:lstStyle/>
          <a:p>
            <a:pPr marL="285750" indent="-285750">
              <a:buFont typeface="Wingdings" panose="05000000000000000000" pitchFamily="2" charset="2"/>
              <a:buChar char="Ø"/>
            </a:pPr>
            <a:r>
              <a:rPr lang="ro-RO" dirty="0" smtClean="0">
                <a:solidFill>
                  <a:schemeClr val="bg1"/>
                </a:solidFill>
              </a:rPr>
              <a:t>Operațiunile de UNION, JOIN și CLEAN au la bază documentele financiare preluate de la Ministerul Finanțelor, între anii 2018-2021.</a:t>
            </a:r>
          </a:p>
          <a:p>
            <a:pPr marL="285750" indent="-285750">
              <a:buFont typeface="Wingdings" panose="05000000000000000000" pitchFamily="2" charset="2"/>
              <a:buChar char="Ø"/>
            </a:pPr>
            <a:endParaRPr lang="ro-RO" dirty="0">
              <a:solidFill>
                <a:schemeClr val="bg1"/>
              </a:solidFill>
            </a:endParaRPr>
          </a:p>
          <a:p>
            <a:pPr marL="285750" indent="-285750">
              <a:buFont typeface="Wingdings" panose="05000000000000000000" pitchFamily="2" charset="2"/>
              <a:buChar char="Ø"/>
            </a:pPr>
            <a:r>
              <a:rPr lang="ro-RO" dirty="0" smtClean="0">
                <a:solidFill>
                  <a:schemeClr val="bg1"/>
                </a:solidFill>
              </a:rPr>
              <a:t>Cele 3 tipuri de documente sunt bl_bs, ir, uu.</a:t>
            </a:r>
          </a:p>
          <a:p>
            <a:pPr marL="285750" indent="-285750">
              <a:buFont typeface="Wingdings" panose="05000000000000000000" pitchFamily="2" charset="2"/>
              <a:buChar char="Ø"/>
            </a:pPr>
            <a:r>
              <a:rPr lang="ro-RO" dirty="0" smtClean="0">
                <a:solidFill>
                  <a:schemeClr val="bg1"/>
                </a:solidFill>
              </a:rPr>
              <a:t>Pentru fiecare tip de document financiar s-a făcut un Clean Step pentru a insera anul fiecărei linii din set(calculated field).</a:t>
            </a:r>
          </a:p>
          <a:p>
            <a:pPr marL="285750" indent="-285750">
              <a:buFont typeface="Wingdings" panose="05000000000000000000" pitchFamily="2" charset="2"/>
              <a:buChar char="Ø"/>
            </a:pPr>
            <a:r>
              <a:rPr lang="ro-RO" dirty="0" smtClean="0">
                <a:solidFill>
                  <a:schemeClr val="bg1"/>
                </a:solidFill>
              </a:rPr>
              <a:t>A apărut ca operațiune de curățare ștergerea coloanelor cu numele sursei de date.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8557" y="4531174"/>
            <a:ext cx="2705334" cy="2149026"/>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89" y="164592"/>
            <a:ext cx="2796782" cy="28072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35" y="336343"/>
            <a:ext cx="7216765" cy="2187130"/>
          </a:xfrm>
          <a:prstGeom prst="rect">
            <a:avLst/>
          </a:prstGeom>
        </p:spPr>
      </p:pic>
      <p:sp>
        <p:nvSpPr>
          <p:cNvPr id="5" name="TextBox 4"/>
          <p:cNvSpPr txBox="1"/>
          <p:nvPr/>
        </p:nvSpPr>
        <p:spPr>
          <a:xfrm>
            <a:off x="4704274" y="2971800"/>
            <a:ext cx="6285485" cy="3139321"/>
          </a:xfrm>
          <a:prstGeom prst="rect">
            <a:avLst/>
          </a:prstGeom>
          <a:noFill/>
        </p:spPr>
        <p:txBody>
          <a:bodyPr wrap="square" rtlCol="0">
            <a:spAutoFit/>
          </a:bodyPr>
          <a:lstStyle/>
          <a:p>
            <a:r>
              <a:rPr lang="ro-RO" dirty="0" smtClean="0">
                <a:solidFill>
                  <a:schemeClr val="bg1"/>
                </a:solidFill>
              </a:rPr>
              <a:t>După realizarea celor 3 Union pentru fiecare tip de document financiar, se realizează un union mare care conține toate informațiile financiare din analiza noastră.</a:t>
            </a:r>
          </a:p>
          <a:p>
            <a:endParaRPr lang="ro-RO" dirty="0">
              <a:solidFill>
                <a:schemeClr val="bg1"/>
              </a:solidFill>
            </a:endParaRPr>
          </a:p>
          <a:p>
            <a:r>
              <a:rPr lang="ro-RO" dirty="0" smtClean="0">
                <a:solidFill>
                  <a:schemeClr val="bg1"/>
                </a:solidFill>
              </a:rPr>
              <a:t>Preluăm datele despre firme de la Registrul Comerțului, și realizămun pas de JOIN pentru a aduce laolaltă firmele și datele financiare ale acestora.</a:t>
            </a:r>
          </a:p>
          <a:p>
            <a:endParaRPr lang="ro-RO" dirty="0">
              <a:solidFill>
                <a:schemeClr val="bg1"/>
              </a:solidFill>
            </a:endParaRPr>
          </a:p>
          <a:p>
            <a:r>
              <a:rPr lang="ro-RO" dirty="0" smtClean="0">
                <a:solidFill>
                  <a:schemeClr val="bg1"/>
                </a:solidFill>
              </a:rPr>
              <a:t>În cadrul JOIN-ului, vedem că există aproape 500k de înregistrări valide(care conțin și date despre firme și date financiare despre acestea).</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09" y="3103155"/>
            <a:ext cx="4196776" cy="3577045"/>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5" name="TextBox 4"/>
          <p:cNvSpPr txBox="1"/>
          <p:nvPr/>
        </p:nvSpPr>
        <p:spPr>
          <a:xfrm>
            <a:off x="4574966" y="2880360"/>
            <a:ext cx="6285485" cy="3600986"/>
          </a:xfrm>
          <a:prstGeom prst="rect">
            <a:avLst/>
          </a:prstGeom>
          <a:noFill/>
        </p:spPr>
        <p:txBody>
          <a:bodyPr wrap="square" rtlCol="0">
            <a:spAutoFit/>
          </a:bodyPr>
          <a:lstStyle/>
          <a:p>
            <a:r>
              <a:rPr lang="ro-RO" sz="1500" dirty="0" smtClean="0">
                <a:solidFill>
                  <a:schemeClr val="bg1"/>
                </a:solidFill>
              </a:rPr>
              <a:t>Odată făcut pasul de JOIN, trebuie realizate curățările necesare pentru a putea genera Output-ul.</a:t>
            </a:r>
          </a:p>
          <a:p>
            <a:endParaRPr lang="ro-RO" sz="1500" dirty="0" smtClean="0">
              <a:solidFill>
                <a:schemeClr val="bg1"/>
              </a:solidFill>
            </a:endParaRPr>
          </a:p>
          <a:p>
            <a:r>
              <a:rPr lang="ro-RO" sz="1500" dirty="0" smtClean="0">
                <a:solidFill>
                  <a:schemeClr val="bg1"/>
                </a:solidFill>
              </a:rPr>
              <a:t>S-au desfășurat următoarele operațiuni</a:t>
            </a:r>
            <a:r>
              <a:rPr lang="en-US" sz="1500" dirty="0" smtClean="0">
                <a:solidFill>
                  <a:schemeClr val="bg1"/>
                </a:solidFill>
              </a:rPr>
              <a:t>:</a:t>
            </a:r>
            <a:endParaRPr lang="ro-RO" sz="1500" dirty="0" smtClean="0">
              <a:solidFill>
                <a:schemeClr val="bg1"/>
              </a:solidFill>
            </a:endParaRPr>
          </a:p>
          <a:p>
            <a:pPr lvl="0"/>
            <a:endParaRPr lang="ro-RO" sz="1500" dirty="0">
              <a:solidFill>
                <a:schemeClr val="bg1"/>
              </a:solidFill>
            </a:endParaRPr>
          </a:p>
          <a:p>
            <a:pPr marL="285750" lvl="0" indent="-285750">
              <a:buFont typeface="Wingdings" panose="05000000000000000000" pitchFamily="2" charset="2"/>
              <a:buChar char="Ø"/>
            </a:pPr>
            <a:r>
              <a:rPr lang="ro-RO" sz="1500" dirty="0" smtClean="0">
                <a:solidFill>
                  <a:schemeClr val="bg1"/>
                </a:solidFill>
              </a:rPr>
              <a:t>Redenumirea </a:t>
            </a:r>
            <a:r>
              <a:rPr lang="ro-RO" sz="1500" dirty="0">
                <a:solidFill>
                  <a:schemeClr val="bg1"/>
                </a:solidFill>
              </a:rPr>
              <a:t>unor câmpuri(Localitate, Județ, Cifră_afaceri_netă, Venituri_totale, Cheltuieli_totale, Profit_net, Pierdere_netă, Număr_mediu_angajați, Țara</a:t>
            </a:r>
            <a:r>
              <a:rPr lang="ro-RO" sz="1500" dirty="0" smtClean="0">
                <a:solidFill>
                  <a:schemeClr val="bg1"/>
                </a:solidFill>
              </a:rPr>
              <a:t>)</a:t>
            </a:r>
            <a:endParaRPr lang="en-US" sz="1500" dirty="0">
              <a:solidFill>
                <a:schemeClr val="bg1"/>
              </a:solidFill>
            </a:endParaRPr>
          </a:p>
          <a:p>
            <a:pPr marL="285750" lvl="0" indent="-285750">
              <a:buFont typeface="Wingdings" panose="05000000000000000000" pitchFamily="2" charset="2"/>
              <a:buChar char="Ø"/>
            </a:pPr>
            <a:r>
              <a:rPr lang="ro-RO" sz="1500" dirty="0" smtClean="0">
                <a:solidFill>
                  <a:schemeClr val="bg1"/>
                </a:solidFill>
              </a:rPr>
              <a:t>Schimbarea </a:t>
            </a:r>
            <a:r>
              <a:rPr lang="ro-RO" sz="1500" dirty="0">
                <a:solidFill>
                  <a:schemeClr val="bg1"/>
                </a:solidFill>
              </a:rPr>
              <a:t>tipului coloanei Profit_net în tip numeric</a:t>
            </a:r>
            <a:endParaRPr lang="en-US" sz="1500" dirty="0">
              <a:solidFill>
                <a:schemeClr val="bg1"/>
              </a:solidFill>
            </a:endParaRPr>
          </a:p>
          <a:p>
            <a:pPr marL="285750" lvl="0" indent="-285750">
              <a:buFont typeface="Wingdings" panose="05000000000000000000" pitchFamily="2" charset="2"/>
              <a:buChar char="Ø"/>
            </a:pPr>
            <a:r>
              <a:rPr lang="ro-RO" sz="1500" dirty="0">
                <a:solidFill>
                  <a:schemeClr val="bg1"/>
                </a:solidFill>
              </a:rPr>
              <a:t>Filtrarea doar pe județul pe care doresc să-l analizez(Bihor)</a:t>
            </a:r>
            <a:endParaRPr lang="en-US" sz="1500" dirty="0">
              <a:solidFill>
                <a:schemeClr val="bg1"/>
              </a:solidFill>
            </a:endParaRPr>
          </a:p>
          <a:p>
            <a:pPr marL="285750" lvl="0" indent="-285750">
              <a:buFont typeface="Wingdings" panose="05000000000000000000" pitchFamily="2" charset="2"/>
              <a:buChar char="Ø"/>
            </a:pPr>
            <a:r>
              <a:rPr lang="ro-RO" sz="1500" dirty="0">
                <a:solidFill>
                  <a:schemeClr val="bg1"/>
                </a:solidFill>
              </a:rPr>
              <a:t>Realizarea unui split pe câmpul Localiatate, pentru a obține doar numele localității, urmată de ștergera coloanei inițiale</a:t>
            </a:r>
            <a:r>
              <a:rPr lang="ro-RO" sz="1500" dirty="0" smtClean="0">
                <a:solidFill>
                  <a:schemeClr val="bg1"/>
                </a:solidFill>
              </a:rPr>
              <a:t>.</a:t>
            </a:r>
          </a:p>
          <a:p>
            <a:pPr lvl="0"/>
            <a:endParaRPr lang="ro-RO" sz="1500" dirty="0">
              <a:solidFill>
                <a:schemeClr val="bg1"/>
              </a:solidFill>
            </a:endParaRPr>
          </a:p>
          <a:p>
            <a:pPr lvl="0"/>
            <a:r>
              <a:rPr lang="ro-RO" sz="1500" dirty="0" smtClean="0">
                <a:solidFill>
                  <a:schemeClr val="bg1"/>
                </a:solidFill>
              </a:rPr>
              <a:t>În final, putem vedea structura tabelului de Output.</a:t>
            </a:r>
            <a:endParaRPr lang="en-US" sz="1500" dirty="0">
              <a:solidFill>
                <a:schemeClr val="bg1"/>
              </a:solidFill>
            </a:endParaRPr>
          </a:p>
          <a:p>
            <a:endParaRPr lang="ro-RO" dirty="0" smtClean="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8" y="411246"/>
            <a:ext cx="1889924" cy="539542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818" y="411246"/>
            <a:ext cx="1981372" cy="539542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966" y="594126"/>
            <a:ext cx="7275658" cy="2121642"/>
          </a:xfrm>
          <a:prstGeom prst="rect">
            <a:avLst/>
          </a:prstGeom>
        </p:spPr>
      </p:pic>
    </p:spTree>
    <p:extLst>
      <p:ext uri="{BB962C8B-B14F-4D97-AF65-F5344CB8AC3E}">
        <p14:creationId xmlns:p14="http://schemas.microsoft.com/office/powerpoint/2010/main" val="630168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Venituri totale pe localitate aferente fiecărui an</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buFont typeface="Wingdings" panose="05000000000000000000" pitchFamily="2" charset="2"/>
              <a:buChar char="Ø"/>
            </a:pPr>
            <a:r>
              <a:rPr lang="ro-RO" dirty="0"/>
              <a:t>Prima vizualizare pe care o vom realiza relevă distribuția veniturilor în cei 4 ani, pentru fiecare localitate. </a:t>
            </a:r>
            <a:endParaRPr lang="ro-RO" dirty="0" smtClean="0"/>
          </a:p>
          <a:p>
            <a:pPr>
              <a:buFont typeface="Wingdings" panose="05000000000000000000" pitchFamily="2" charset="2"/>
              <a:buChar char="Ø"/>
            </a:pPr>
            <a:r>
              <a:rPr lang="ro-RO" dirty="0" smtClean="0"/>
              <a:t>Am </a:t>
            </a:r>
            <a:r>
              <a:rPr lang="ro-RO" dirty="0"/>
              <a:t>inclus anul pe coloane, localitatea pe rânduri, un filtru grupat ca și set între localități și an, iar cu culori, asemănător unui Heat Map, o măsură de tip numric care calculează automat suma veniturilor totale pentru fiecare localitate.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5224"/>
            <a:ext cx="6277708" cy="4844440"/>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500812" y="1349375"/>
            <a:ext cx="5157788" cy="823912"/>
          </a:xfrm>
        </p:spPr>
        <p:txBody>
          <a:bodyPr/>
          <a:lstStyle/>
          <a:p>
            <a:r>
              <a:rPr lang="ro-RO" dirty="0" smtClean="0"/>
              <a:t>Profiturile între 2018-2021 ale firmelor din Bihor grupate pe localitate</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619386" y="2057400"/>
            <a:ext cx="5183188" cy="3965331"/>
          </a:xfrm>
        </p:spPr>
        <p:txBody>
          <a:bodyPr>
            <a:normAutofit fontScale="92500" lnSpcReduction="10000"/>
          </a:bodyPr>
          <a:lstStyle/>
          <a:p>
            <a:pPr>
              <a:buFont typeface="Wingdings" panose="05000000000000000000" pitchFamily="2" charset="2"/>
              <a:buChar char="Ø"/>
            </a:pPr>
            <a:r>
              <a:rPr lang="ro-RO" dirty="0"/>
              <a:t>O a doua vizualizare urmărește relația dintre profitul declarat și localitate, pentru cei 4 ani la care ne referim(2018-2021</a:t>
            </a:r>
            <a:r>
              <a:rPr lang="ro-RO" dirty="0" smtClean="0"/>
              <a:t>).</a:t>
            </a:r>
            <a:endParaRPr lang="en-US" dirty="0" smtClean="0"/>
          </a:p>
          <a:p>
            <a:pPr>
              <a:buFont typeface="Wingdings" panose="05000000000000000000" pitchFamily="2" charset="2"/>
              <a:buChar char="Ø"/>
            </a:pPr>
            <a:r>
              <a:rPr lang="ro-RO" dirty="0" smtClean="0"/>
              <a:t>Am </a:t>
            </a:r>
            <a:r>
              <a:rPr lang="ro-RO" dirty="0"/>
              <a:t>încorporat Profitul net sub formă de size, Localitatea sub formă de culoare și text, iar la filtru am adăugat setul dintre localitate și an menționat și anterior, dar și cele 2 variabile luate separat. </a:t>
            </a:r>
            <a:r>
              <a:rPr lang="ro-RO" dirty="0">
                <a:solidFill>
                  <a:srgbClr val="FFC000"/>
                </a:solidFill>
              </a:rPr>
              <a:t>Astfel, putem vizualiza ce localități au generat cel mai mare profit pentru zona de întreținere de autovehicule în intervalul de timp analizat. </a:t>
            </a:r>
            <a:endParaRPr lang="en-US" dirty="0" smtClean="0">
              <a:solidFill>
                <a:srgbClr val="FFC000"/>
              </a:solidFill>
            </a:endParaRPr>
          </a:p>
          <a:p>
            <a:pPr>
              <a:buFont typeface="Wingdings" panose="05000000000000000000" pitchFamily="2" charset="2"/>
              <a:buChar char="Ø"/>
            </a:pPr>
            <a:r>
              <a:rPr lang="ro-RO" dirty="0" smtClean="0"/>
              <a:t>Graficul </a:t>
            </a:r>
            <a:r>
              <a:rPr lang="ro-RO" dirty="0"/>
              <a:t>este de tip circle, astfel vom vedea aceste date sub forma unor cercuri de mărime diferită în funcție de mărimea profitului. Suplimentar, am adăugat un parametru prin care </a:t>
            </a:r>
            <a:r>
              <a:rPr lang="ro-RO" dirty="0" smtClean="0"/>
              <a:t>să se poată selecta maxim </a:t>
            </a:r>
            <a:r>
              <a:rPr lang="ro-RO" dirty="0"/>
              <a:t>15 </a:t>
            </a:r>
            <a:r>
              <a:rPr lang="ro-RO" dirty="0" smtClean="0"/>
              <a:t>înregistrări, printr-o bară.</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9375"/>
            <a:ext cx="6500812" cy="4965700"/>
          </a:xfrm>
          <a:prstGeom prst="rect">
            <a:avLst/>
          </a:prstGeom>
        </p:spPr>
      </p:pic>
    </p:spTree>
    <p:extLst>
      <p:ext uri="{BB962C8B-B14F-4D97-AF65-F5344CB8AC3E}">
        <p14:creationId xmlns:p14="http://schemas.microsoft.com/office/powerpoint/2010/main" val="1698833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ro-RO" dirty="0" smtClean="0"/>
              <a:t>Vizualizarea datelor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ro-RO" dirty="0" smtClean="0"/>
              <a:t>Evoluția profitului în cei 4 ani pentru Oradea și zona metropolitană  </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lnSpcReduction="10000"/>
          </a:bodyPr>
          <a:lstStyle/>
          <a:p>
            <a:pPr>
              <a:buFont typeface="Wingdings" panose="05000000000000000000" pitchFamily="2" charset="2"/>
              <a:buChar char="Ø"/>
            </a:pPr>
            <a:r>
              <a:rPr lang="en-US" dirty="0" err="1" smtClean="0"/>
              <a:t>Aici</a:t>
            </a:r>
            <a:r>
              <a:rPr lang="ro-RO" dirty="0" smtClean="0"/>
              <a:t>, </a:t>
            </a:r>
            <a:r>
              <a:rPr lang="ro-RO" dirty="0"/>
              <a:t>am propus analiza vânzărilor din perspectiva profitului în cei 4 ani analizați pentru municipiul Oradea și zona metropolitană a acestuia. </a:t>
            </a:r>
            <a:endParaRPr lang="ro-RO" dirty="0" smtClean="0"/>
          </a:p>
          <a:p>
            <a:pPr>
              <a:buFont typeface="Wingdings" panose="05000000000000000000" pitchFamily="2" charset="2"/>
              <a:buChar char="Ø"/>
            </a:pPr>
            <a:r>
              <a:rPr lang="ro-RO" dirty="0" smtClean="0"/>
              <a:t>Am </a:t>
            </a:r>
            <a:r>
              <a:rPr lang="ro-RO" dirty="0"/>
              <a:t>inclus pe coloane localitatea și anul, iar pe linii am pus profitul anual realizat la nivelul localității în anul respectiv. Pentru a putea analiza doar acele localități dorite, am pus un filtru unde am inclus doar Oradea și localitățile </a:t>
            </a:r>
            <a:r>
              <a:rPr lang="ro-RO" dirty="0" smtClean="0"/>
              <a:t>limitrofe.</a:t>
            </a:r>
          </a:p>
          <a:p>
            <a:pPr>
              <a:buFont typeface="Wingdings" panose="05000000000000000000" pitchFamily="2" charset="2"/>
              <a:buChar char="Ø"/>
            </a:pPr>
            <a:r>
              <a:rPr lang="ro-RO" dirty="0" smtClean="0"/>
              <a:t>Pentru a </a:t>
            </a:r>
            <a:r>
              <a:rPr lang="ro-RO" dirty="0"/>
              <a:t>avea forma această de linie, ce se pretează foarte bine pe analiza seriilor de timp și a trendurilor în timp, de la Marks vom alege opțiunea de Line.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4015"/>
            <a:ext cx="6321669" cy="4835648"/>
          </a:xfrm>
          <a:prstGeom prst="rect">
            <a:avLst/>
          </a:prstGeom>
        </p:spPr>
      </p:pic>
    </p:spTree>
    <p:extLst>
      <p:ext uri="{BB962C8B-B14F-4D97-AF65-F5344CB8AC3E}">
        <p14:creationId xmlns:p14="http://schemas.microsoft.com/office/powerpoint/2010/main" val="205255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1505</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Tahoma</vt:lpstr>
      <vt:lpstr>Trade Gothic LT Pro</vt:lpstr>
      <vt:lpstr>Trebuchet MS</vt:lpstr>
      <vt:lpstr>Wingdings</vt:lpstr>
      <vt:lpstr>Office Theme</vt:lpstr>
      <vt:lpstr>  Analiza firmelor care activează în domeniul întreținerii autovehiculelor din județul Bihor </vt:lpstr>
      <vt:lpstr>Descrierea problemei de business</vt:lpstr>
      <vt:lpstr>Pregatirea datelor</vt:lpstr>
      <vt:lpstr>PowerPoint Presentation</vt:lpstr>
      <vt:lpstr>PowerPoint Presentation</vt:lpstr>
      <vt:lpstr>PowerPoint Presentation</vt:lpstr>
      <vt:lpstr>Vizualizarea datelor</vt:lpstr>
      <vt:lpstr>Vizualizarea datelor</vt:lpstr>
      <vt:lpstr>Vizualizarea datelor</vt:lpstr>
      <vt:lpstr>Vizualizarea datelor</vt:lpstr>
      <vt:lpstr>Vizualizarea datelor</vt:lpstr>
      <vt:lpstr>Vizualizarea datelor</vt:lpstr>
      <vt:lpstr>Vizualizarea datelor</vt:lpstr>
      <vt:lpstr>Vizualizarea datelor</vt:lpstr>
      <vt:lpstr>Vizualizarea datelor</vt:lpstr>
      <vt:lpstr>Vizualizarea datelor</vt:lpstr>
      <vt:lpstr>Vizualizarea datelor</vt:lpstr>
      <vt:lpstr>Vizualizarea datelor</vt:lpstr>
      <vt:lpstr>Vizualizarea datelor</vt:lpstr>
      <vt:lpstr>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2023-04-30T12:58:26Z</dcterms:created>
  <dcterms:modified xsi:type="dcterms:W3CDTF">2023-05-23T08:18:36Z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