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75" r:id="rId2"/>
    <p:sldId id="262" r:id="rId3"/>
    <p:sldId id="276" r:id="rId4"/>
    <p:sldId id="263" r:id="rId5"/>
    <p:sldId id="277" r:id="rId6"/>
    <p:sldId id="269" r:id="rId7"/>
    <p:sldId id="278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B33F"/>
    <a:srgbClr val="6EEDD8"/>
    <a:srgbClr val="142936"/>
    <a:srgbClr val="B4F6EB"/>
    <a:srgbClr val="108672"/>
    <a:srgbClr val="F5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57" autoAdjust="0"/>
  </p:normalViewPr>
  <p:slideViewPr>
    <p:cSldViewPr snapToGrid="0" showGuides="1">
      <p:cViewPr varScale="1">
        <p:scale>
          <a:sx n="106" d="100"/>
          <a:sy n="106" d="100"/>
        </p:scale>
        <p:origin x="6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828D7-F641-426D-9185-9CE52345746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1C3E6-F008-46A4-850B-0DCE01DBB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23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1C3E6-F008-46A4-850B-0DCE01DBB3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04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1C3E6-F008-46A4-850B-0DCE01DBB3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88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1C3E6-F008-46A4-850B-0DCE01DBB3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BF6F-A599-4CF6-B6DA-9B5988E0875B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680-6F94-482E-92D9-CDFDD453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5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BF6F-A599-4CF6-B6DA-9B5988E0875B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680-6F94-482E-92D9-CDFDD453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BF6F-A599-4CF6-B6DA-9B5988E0875B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680-6F94-482E-92D9-CDFDD453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9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BF6F-A599-4CF6-B6DA-9B5988E0875B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680-6F94-482E-92D9-CDFDD453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3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BF6F-A599-4CF6-B6DA-9B5988E0875B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680-6F94-482E-92D9-CDFDD453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0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BF6F-A599-4CF6-B6DA-9B5988E0875B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680-6F94-482E-92D9-CDFDD453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8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BF6F-A599-4CF6-B6DA-9B5988E0875B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680-6F94-482E-92D9-CDFDD453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1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BF6F-A599-4CF6-B6DA-9B5988E0875B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680-6F94-482E-92D9-CDFDD453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8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BF6F-A599-4CF6-B6DA-9B5988E0875B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680-6F94-482E-92D9-CDFDD453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7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BF6F-A599-4CF6-B6DA-9B5988E0875B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680-6F94-482E-92D9-CDFDD453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6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BF6F-A599-4CF6-B6DA-9B5988E0875B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9680-6F94-482E-92D9-CDFDD453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6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8BF6F-A599-4CF6-B6DA-9B5988E0875B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B9680-6F94-482E-92D9-CDFDD453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1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355" y="4152480"/>
            <a:ext cx="5866645" cy="1261492"/>
          </a:xfrm>
        </p:spPr>
        <p:txBody>
          <a:bodyPr/>
          <a:lstStyle/>
          <a:p>
            <a:pPr algn="l"/>
            <a:r>
              <a:rPr lang="en-US" sz="3000" b="1" dirty="0">
                <a:solidFill>
                  <a:schemeClr val="bg1"/>
                </a:solidFill>
                <a:cs typeface="Arial" panose="020B0604020202020204" pitchFamily="34" charset="0"/>
              </a:rPr>
              <a:t>Eugen </a:t>
            </a:r>
            <a:r>
              <a:rPr lang="en-US" sz="3000" b="1" dirty="0" err="1">
                <a:solidFill>
                  <a:schemeClr val="bg1"/>
                </a:solidFill>
                <a:cs typeface="Arial" panose="020B0604020202020204" pitchFamily="34" charset="0"/>
              </a:rPr>
              <a:t>Liviu</a:t>
            </a:r>
            <a:r>
              <a:rPr lang="en-US" sz="30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cs typeface="Arial" panose="020B0604020202020204" pitchFamily="34" charset="0"/>
              </a:rPr>
              <a:t>Barbu</a:t>
            </a:r>
            <a:endParaRPr lang="en-US" sz="30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IBM Romania, 24.02.2021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355" y="231066"/>
            <a:ext cx="11648792" cy="101831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6DB33F"/>
                </a:solidFill>
                <a:latin typeface="+mn-lt"/>
                <a:cs typeface="Arial" panose="020B0604020202020204" pitchFamily="34" charset="0"/>
              </a:rPr>
              <a:t>Web Development with</a:t>
            </a:r>
            <a:endParaRPr lang="en-US" b="1" dirty="0">
              <a:solidFill>
                <a:srgbClr val="6DB33F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9365" y="3124955"/>
            <a:ext cx="1838227" cy="127290"/>
          </a:xfrm>
          <a:prstGeom prst="rect">
            <a:avLst/>
          </a:prstGeom>
          <a:solidFill>
            <a:srgbClr val="6DB33F"/>
          </a:solidFill>
          <a:ln>
            <a:solidFill>
              <a:srgbClr val="6DB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DB33F"/>
              </a:solidFill>
            </a:endParaRPr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836A4C10-5A7C-4424-941C-F43CCC511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5" y="1095023"/>
            <a:ext cx="3557634" cy="18677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D3AF36-B24F-4258-AC23-CEDE330A275D}"/>
              </a:ext>
            </a:extLst>
          </p:cNvPr>
          <p:cNvSpPr txBox="1"/>
          <p:nvPr/>
        </p:nvSpPr>
        <p:spPr>
          <a:xfrm>
            <a:off x="0" y="6355532"/>
            <a:ext cx="12192000" cy="502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pPr algn="ctr"/>
            <a:r>
              <a:rPr lang="en-US" sz="2000" b="0" dirty="0">
                <a:latin typeface="+mn-lt"/>
              </a:rPr>
              <a:t>Please mute your microphone during the training to avoid background noise</a:t>
            </a:r>
          </a:p>
        </p:txBody>
      </p:sp>
    </p:spTree>
    <p:extLst>
      <p:ext uri="{BB962C8B-B14F-4D97-AF65-F5344CB8AC3E}">
        <p14:creationId xmlns:p14="http://schemas.microsoft.com/office/powerpoint/2010/main" val="317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421459"/>
          </a:xfrm>
          <a:prstGeom prst="rect">
            <a:avLst/>
          </a:prstGeom>
          <a:solidFill>
            <a:srgbClr val="142936"/>
          </a:solidFill>
          <a:ln>
            <a:solidFill>
              <a:srgbClr val="142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711885"/>
            <a:ext cx="12192000" cy="146115"/>
          </a:xfrm>
          <a:prstGeom prst="rect">
            <a:avLst/>
          </a:prstGeom>
          <a:solidFill>
            <a:srgbClr val="142936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2000" dirty="0">
              <a:solidFill>
                <a:srgbClr val="6EEDD8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4535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Web Development with Spring Boot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67289" y="1639374"/>
            <a:ext cx="843460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Delivery of 3 Spring Boot projects in the last 4 years</a:t>
            </a:r>
          </a:p>
          <a:p>
            <a:endParaRPr lang="en-US" sz="2800" dirty="0">
              <a:cs typeface="Arial" panose="020B0604020202020204" pitchFamily="34" charset="0"/>
            </a:endParaRPr>
          </a:p>
          <a:p>
            <a:r>
              <a:rPr lang="en-US" sz="2800" dirty="0">
                <a:cs typeface="Arial" panose="020B0604020202020204" pitchFamily="34" charset="0"/>
              </a:rPr>
              <a:t>Other trainings: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3 x Java SE for beginners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&gt;15 x Staging procedure on a custom on-premise infrastructure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7 x organizer and trainer at “Science and Engineering Summer School – Transylvania University”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Develop Serverless Applications with IBM Cloud Functions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cs typeface="Arial" panose="020B0604020202020204" pitchFamily="34" charset="0"/>
              </a:rPr>
              <a:t>Interface Mocking with </a:t>
            </a:r>
            <a:r>
              <a:rPr lang="en-US" sz="2800" dirty="0" err="1">
                <a:cs typeface="Arial" panose="020B0604020202020204" pitchFamily="34" charset="0"/>
              </a:rPr>
              <a:t>Wiremock</a:t>
            </a:r>
            <a:endParaRPr lang="en-US" sz="2800" dirty="0"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6E2DED4-DB82-4021-8C45-C1A697924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13" y="1030468"/>
            <a:ext cx="2402451" cy="239853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2" name="Rounded Rectangle 1">
            <a:extLst>
              <a:ext uri="{FF2B5EF4-FFF2-40B4-BE49-F238E27FC236}">
                <a16:creationId xmlns:a16="http://schemas.microsoft.com/office/drawing/2014/main" id="{8347B5BC-8CD8-494B-99E7-1EDD1FB65191}"/>
              </a:ext>
            </a:extLst>
          </p:cNvPr>
          <p:cNvSpPr/>
          <p:nvPr/>
        </p:nvSpPr>
        <p:spPr>
          <a:xfrm>
            <a:off x="3637761" y="929909"/>
            <a:ext cx="2819933" cy="442624"/>
          </a:xfrm>
          <a:prstGeom prst="roundRect">
            <a:avLst>
              <a:gd name="adj" fmla="val 43877"/>
            </a:avLst>
          </a:prstGeom>
          <a:solidFill>
            <a:srgbClr val="142936"/>
          </a:solidFill>
          <a:ln>
            <a:solidFill>
              <a:srgbClr val="142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Java Developer</a:t>
            </a:r>
          </a:p>
        </p:txBody>
      </p:sp>
    </p:spTree>
    <p:extLst>
      <p:ext uri="{BB962C8B-B14F-4D97-AF65-F5344CB8AC3E}">
        <p14:creationId xmlns:p14="http://schemas.microsoft.com/office/powerpoint/2010/main" val="88089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421459"/>
          </a:xfrm>
          <a:prstGeom prst="rect">
            <a:avLst/>
          </a:prstGeom>
          <a:solidFill>
            <a:srgbClr val="142936"/>
          </a:solidFill>
          <a:ln>
            <a:solidFill>
              <a:srgbClr val="142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711885"/>
            <a:ext cx="12192000" cy="146115"/>
          </a:xfrm>
          <a:prstGeom prst="rect">
            <a:avLst/>
          </a:prstGeom>
          <a:solidFill>
            <a:srgbClr val="142936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2000" dirty="0">
              <a:solidFill>
                <a:srgbClr val="6EEDD8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2348" y="840494"/>
            <a:ext cx="16010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77298" y="1956897"/>
            <a:ext cx="3805404" cy="378536"/>
          </a:xfrm>
          <a:prstGeom prst="roundRect">
            <a:avLst>
              <a:gd name="adj" fmla="val 43877"/>
            </a:avLst>
          </a:prstGeom>
          <a:solidFill>
            <a:srgbClr val="142936"/>
          </a:solidFill>
          <a:ln>
            <a:solidFill>
              <a:srgbClr val="142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Create a new Spring Boot project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36C95E-8330-4216-B2BB-159F87781DFC}"/>
              </a:ext>
            </a:extLst>
          </p:cNvPr>
          <p:cNvSpPr txBox="1"/>
          <p:nvPr/>
        </p:nvSpPr>
        <p:spPr>
          <a:xfrm>
            <a:off x="0" y="0"/>
            <a:ext cx="4535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Web Development with Spring Boot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B4ACC-A7A9-4474-BA91-3F64DA3D01FE}"/>
              </a:ext>
            </a:extLst>
          </p:cNvPr>
          <p:cNvSpPr/>
          <p:nvPr/>
        </p:nvSpPr>
        <p:spPr>
          <a:xfrm>
            <a:off x="722348" y="1523324"/>
            <a:ext cx="1838227" cy="127290"/>
          </a:xfrm>
          <a:prstGeom prst="rect">
            <a:avLst/>
          </a:prstGeom>
          <a:solidFill>
            <a:srgbClr val="6DB33F"/>
          </a:solidFill>
          <a:ln>
            <a:solidFill>
              <a:srgbClr val="6DB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DB33F"/>
              </a:solidFill>
            </a:endParaRPr>
          </a:p>
        </p:txBody>
      </p:sp>
      <p:sp>
        <p:nvSpPr>
          <p:cNvPr id="22" name="Rounded Rectangle 1">
            <a:extLst>
              <a:ext uri="{FF2B5EF4-FFF2-40B4-BE49-F238E27FC236}">
                <a16:creationId xmlns:a16="http://schemas.microsoft.com/office/drawing/2014/main" id="{8AFDB590-307F-4567-9113-2B6004A703E4}"/>
              </a:ext>
            </a:extLst>
          </p:cNvPr>
          <p:cNvSpPr/>
          <p:nvPr/>
        </p:nvSpPr>
        <p:spPr>
          <a:xfrm>
            <a:off x="377295" y="2391222"/>
            <a:ext cx="5444083" cy="378536"/>
          </a:xfrm>
          <a:prstGeom prst="roundRect">
            <a:avLst>
              <a:gd name="adj" fmla="val 43877"/>
            </a:avLst>
          </a:prstGeom>
          <a:solidFill>
            <a:srgbClr val="142936"/>
          </a:solidFill>
          <a:ln>
            <a:solidFill>
              <a:srgbClr val="142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Implement Controllers, create request mappings</a:t>
            </a:r>
          </a:p>
        </p:txBody>
      </p:sp>
      <p:sp>
        <p:nvSpPr>
          <p:cNvPr id="23" name="Rounded Rectangle 1">
            <a:extLst>
              <a:ext uri="{FF2B5EF4-FFF2-40B4-BE49-F238E27FC236}">
                <a16:creationId xmlns:a16="http://schemas.microsoft.com/office/drawing/2014/main" id="{0E85F7E7-9311-44F3-9029-A66EC9DF898E}"/>
              </a:ext>
            </a:extLst>
          </p:cNvPr>
          <p:cNvSpPr/>
          <p:nvPr/>
        </p:nvSpPr>
        <p:spPr>
          <a:xfrm>
            <a:off x="377294" y="2825547"/>
            <a:ext cx="8268765" cy="378536"/>
          </a:xfrm>
          <a:prstGeom prst="roundRect">
            <a:avLst>
              <a:gd name="adj" fmla="val 43877"/>
            </a:avLst>
          </a:prstGeom>
          <a:solidFill>
            <a:srgbClr val="142936"/>
          </a:solidFill>
          <a:ln>
            <a:solidFill>
              <a:srgbClr val="142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GET/POST Requests, Path variables, Request Body and Request parameters</a:t>
            </a:r>
          </a:p>
        </p:txBody>
      </p:sp>
      <p:sp>
        <p:nvSpPr>
          <p:cNvPr id="24" name="Rounded Rectangle 1">
            <a:extLst>
              <a:ext uri="{FF2B5EF4-FFF2-40B4-BE49-F238E27FC236}">
                <a16:creationId xmlns:a16="http://schemas.microsoft.com/office/drawing/2014/main" id="{DEDBB706-B040-4E7A-AAC5-27B7AE8DAB24}"/>
              </a:ext>
            </a:extLst>
          </p:cNvPr>
          <p:cNvSpPr/>
          <p:nvPr/>
        </p:nvSpPr>
        <p:spPr>
          <a:xfrm>
            <a:off x="377293" y="4135970"/>
            <a:ext cx="4937091" cy="378536"/>
          </a:xfrm>
          <a:prstGeom prst="roundRect">
            <a:avLst>
              <a:gd name="adj" fmla="val 43877"/>
            </a:avLst>
          </a:prstGeom>
          <a:solidFill>
            <a:srgbClr val="142936"/>
          </a:solidFill>
          <a:ln>
            <a:solidFill>
              <a:srgbClr val="142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Dependency Injection / Inversion of Control</a:t>
            </a:r>
          </a:p>
        </p:txBody>
      </p:sp>
      <p:sp>
        <p:nvSpPr>
          <p:cNvPr id="25" name="Rounded Rectangle 1">
            <a:extLst>
              <a:ext uri="{FF2B5EF4-FFF2-40B4-BE49-F238E27FC236}">
                <a16:creationId xmlns:a16="http://schemas.microsoft.com/office/drawing/2014/main" id="{1DBFFDA9-EE80-493E-9E43-FA1366AA19D9}"/>
              </a:ext>
            </a:extLst>
          </p:cNvPr>
          <p:cNvSpPr/>
          <p:nvPr/>
        </p:nvSpPr>
        <p:spPr>
          <a:xfrm>
            <a:off x="378849" y="4577268"/>
            <a:ext cx="2183283" cy="378536"/>
          </a:xfrm>
          <a:prstGeom prst="roundRect">
            <a:avLst>
              <a:gd name="adj" fmla="val 43877"/>
            </a:avLst>
          </a:prstGeom>
          <a:solidFill>
            <a:srgbClr val="142936"/>
          </a:solidFill>
          <a:ln>
            <a:solidFill>
              <a:srgbClr val="142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MVC Architecture</a:t>
            </a:r>
          </a:p>
        </p:txBody>
      </p:sp>
      <p:sp>
        <p:nvSpPr>
          <p:cNvPr id="27" name="Rounded Rectangle 1">
            <a:extLst>
              <a:ext uri="{FF2B5EF4-FFF2-40B4-BE49-F238E27FC236}">
                <a16:creationId xmlns:a16="http://schemas.microsoft.com/office/drawing/2014/main" id="{B34CC0E9-0D3D-45CD-A5DD-0B8BCB6EFD36}"/>
              </a:ext>
            </a:extLst>
          </p:cNvPr>
          <p:cNvSpPr/>
          <p:nvPr/>
        </p:nvSpPr>
        <p:spPr>
          <a:xfrm>
            <a:off x="377293" y="5018872"/>
            <a:ext cx="5444083" cy="378536"/>
          </a:xfrm>
          <a:prstGeom prst="roundRect">
            <a:avLst>
              <a:gd name="adj" fmla="val 43877"/>
            </a:avLst>
          </a:prstGeom>
          <a:solidFill>
            <a:srgbClr val="142936"/>
          </a:solidFill>
          <a:ln>
            <a:solidFill>
              <a:srgbClr val="142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Add a new H2 database and create a connection</a:t>
            </a:r>
          </a:p>
        </p:txBody>
      </p:sp>
      <p:sp>
        <p:nvSpPr>
          <p:cNvPr id="28" name="Rounded Rectangle 1">
            <a:extLst>
              <a:ext uri="{FF2B5EF4-FFF2-40B4-BE49-F238E27FC236}">
                <a16:creationId xmlns:a16="http://schemas.microsoft.com/office/drawing/2014/main" id="{037C0DCD-68D0-4570-9F92-06EF556AAB92}"/>
              </a:ext>
            </a:extLst>
          </p:cNvPr>
          <p:cNvSpPr/>
          <p:nvPr/>
        </p:nvSpPr>
        <p:spPr>
          <a:xfrm>
            <a:off x="377293" y="3267320"/>
            <a:ext cx="4267135" cy="378536"/>
          </a:xfrm>
          <a:prstGeom prst="roundRect">
            <a:avLst>
              <a:gd name="adj" fmla="val 43877"/>
            </a:avLst>
          </a:prstGeom>
          <a:solidFill>
            <a:srgbClr val="142936"/>
          </a:solidFill>
          <a:ln>
            <a:solidFill>
              <a:srgbClr val="142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Use the </a:t>
            </a:r>
            <a:r>
              <a:rPr lang="en-US" sz="2000" b="1" dirty="0" err="1"/>
              <a:t>Thymeleaf</a:t>
            </a:r>
            <a:r>
              <a:rPr lang="en-US" sz="2000" b="1" dirty="0"/>
              <a:t> templating engine</a:t>
            </a:r>
          </a:p>
        </p:txBody>
      </p:sp>
      <p:sp>
        <p:nvSpPr>
          <p:cNvPr id="29" name="Rounded Rectangle 1">
            <a:extLst>
              <a:ext uri="{FF2B5EF4-FFF2-40B4-BE49-F238E27FC236}">
                <a16:creationId xmlns:a16="http://schemas.microsoft.com/office/drawing/2014/main" id="{CD8759A5-296D-44DB-A583-08A260E27347}"/>
              </a:ext>
            </a:extLst>
          </p:cNvPr>
          <p:cNvSpPr/>
          <p:nvPr/>
        </p:nvSpPr>
        <p:spPr>
          <a:xfrm>
            <a:off x="377293" y="3701645"/>
            <a:ext cx="4529685" cy="378536"/>
          </a:xfrm>
          <a:prstGeom prst="roundRect">
            <a:avLst>
              <a:gd name="adj" fmla="val 43877"/>
            </a:avLst>
          </a:prstGeom>
          <a:solidFill>
            <a:srgbClr val="142936"/>
          </a:solidFill>
          <a:ln>
            <a:solidFill>
              <a:srgbClr val="142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Create new HTML pages with Bootstrap</a:t>
            </a:r>
          </a:p>
        </p:txBody>
      </p:sp>
    </p:spTree>
    <p:extLst>
      <p:ext uri="{BB962C8B-B14F-4D97-AF65-F5344CB8AC3E}">
        <p14:creationId xmlns:p14="http://schemas.microsoft.com/office/powerpoint/2010/main" val="316941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421459"/>
          </a:xfrm>
          <a:prstGeom prst="rect">
            <a:avLst/>
          </a:prstGeom>
          <a:solidFill>
            <a:srgbClr val="142936"/>
          </a:solidFill>
          <a:ln>
            <a:solidFill>
              <a:srgbClr val="142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711885"/>
            <a:ext cx="12192000" cy="146115"/>
          </a:xfrm>
          <a:prstGeom prst="rect">
            <a:avLst/>
          </a:prstGeom>
          <a:solidFill>
            <a:srgbClr val="142936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2000" dirty="0">
              <a:solidFill>
                <a:srgbClr val="6EEDD8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888" y="670810"/>
            <a:ext cx="84291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cs typeface="Arial" panose="020B0604020202020204" pitchFamily="34" charset="0"/>
              </a:rPr>
              <a:t>Differences between Spring and Spring Boot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102404" y="1687994"/>
            <a:ext cx="0" cy="4920196"/>
          </a:xfrm>
          <a:prstGeom prst="line">
            <a:avLst/>
          </a:prstGeom>
          <a:ln w="25400">
            <a:solidFill>
              <a:srgbClr val="142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F58043-BA01-4320-A229-6E761993FB8E}"/>
              </a:ext>
            </a:extLst>
          </p:cNvPr>
          <p:cNvSpPr txBox="1"/>
          <p:nvPr/>
        </p:nvSpPr>
        <p:spPr>
          <a:xfrm>
            <a:off x="0" y="0"/>
            <a:ext cx="4535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Web Development with Spring Boot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E04D8-4AE3-4158-AD04-E20CBFB1001C}"/>
              </a:ext>
            </a:extLst>
          </p:cNvPr>
          <p:cNvSpPr txBox="1"/>
          <p:nvPr/>
        </p:nvSpPr>
        <p:spPr>
          <a:xfrm>
            <a:off x="339365" y="1883121"/>
            <a:ext cx="555444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Arial" panose="020B0604020202020204" pitchFamily="34" charset="0"/>
              </a:rPr>
              <a:t>Spring</a:t>
            </a:r>
          </a:p>
          <a:p>
            <a:endParaRPr lang="en-US" sz="2000" b="1" dirty="0">
              <a:cs typeface="Arial" panose="020B0604020202020204" pitchFamily="34" charset="0"/>
            </a:endParaRPr>
          </a:p>
          <a:p>
            <a:endParaRPr lang="en-US" sz="2000" b="1" dirty="0">
              <a:cs typeface="Arial" panose="020B0604020202020204" pitchFamily="34" charset="0"/>
            </a:endParaRPr>
          </a:p>
          <a:p>
            <a:r>
              <a:rPr lang="en-US" sz="2000" dirty="0">
                <a:cs typeface="Arial" panose="020B0604020202020204" pitchFamily="34" charset="0"/>
              </a:rPr>
              <a:t>The Spring framework provides infrastructure support for developing Java applications</a:t>
            </a:r>
          </a:p>
          <a:p>
            <a:endParaRPr lang="en-US" sz="2000" i="1" dirty="0">
              <a:cs typeface="Arial" panose="020B0604020202020204" pitchFamily="34" charset="0"/>
            </a:endParaRPr>
          </a:p>
          <a:p>
            <a:r>
              <a:rPr lang="en-US" sz="2000" dirty="0">
                <a:cs typeface="Arial" panose="020B0604020202020204" pitchFamily="34" charset="0"/>
              </a:rPr>
              <a:t>It provides modules and out of the box features like:</a:t>
            </a:r>
          </a:p>
          <a:p>
            <a:endParaRPr lang="en-US" sz="2000" dirty="0">
              <a:cs typeface="Arial" panose="020B0604020202020204" pitchFamily="34" charset="0"/>
            </a:endParaRPr>
          </a:p>
          <a:p>
            <a:pPr marL="647700" indent="-285750">
              <a:buFont typeface="Wingdings" panose="05000000000000000000" pitchFamily="2" charset="2"/>
              <a:buChar char="§"/>
            </a:pPr>
            <a:r>
              <a:rPr lang="en-US" sz="2000" dirty="0">
                <a:cs typeface="Arial" panose="020B0604020202020204" pitchFamily="34" charset="0"/>
              </a:rPr>
              <a:t>Dependency Injection</a:t>
            </a:r>
          </a:p>
          <a:p>
            <a:pPr marL="647700" indent="-285750">
              <a:buFont typeface="Wingdings" panose="05000000000000000000" pitchFamily="2" charset="2"/>
              <a:buChar char="§"/>
            </a:pPr>
            <a:r>
              <a:rPr lang="en-US" sz="2000" dirty="0">
                <a:cs typeface="Arial" panose="020B0604020202020204" pitchFamily="34" charset="0"/>
              </a:rPr>
              <a:t>Spring JDBC</a:t>
            </a:r>
          </a:p>
          <a:p>
            <a:pPr marL="647700" indent="-285750">
              <a:buFont typeface="Wingdings" panose="05000000000000000000" pitchFamily="2" charset="2"/>
              <a:buChar char="§"/>
            </a:pPr>
            <a:r>
              <a:rPr lang="en-US" sz="2000" dirty="0">
                <a:cs typeface="Arial" panose="020B0604020202020204" pitchFamily="34" charset="0"/>
              </a:rPr>
              <a:t>Spring Data JPA</a:t>
            </a:r>
          </a:p>
          <a:p>
            <a:pPr marL="647700" indent="-285750">
              <a:buFont typeface="Wingdings" panose="05000000000000000000" pitchFamily="2" charset="2"/>
              <a:buChar char="§"/>
            </a:pPr>
            <a:r>
              <a:rPr lang="en-US" sz="2000" dirty="0">
                <a:cs typeface="Arial" panose="020B0604020202020204" pitchFamily="34" charset="0"/>
              </a:rPr>
              <a:t>Spring Security</a:t>
            </a:r>
          </a:p>
          <a:p>
            <a:pPr marL="647700" indent="-285750">
              <a:buFont typeface="Wingdings" panose="05000000000000000000" pitchFamily="2" charset="2"/>
              <a:buChar char="§"/>
            </a:pPr>
            <a:r>
              <a:rPr lang="en-US" sz="2000" dirty="0">
                <a:cs typeface="Arial" panose="020B0604020202020204" pitchFamily="34" charset="0"/>
              </a:rPr>
              <a:t>Spring Test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2C9F66-7C48-4D30-B9E2-15B9E741DACC}"/>
              </a:ext>
            </a:extLst>
          </p:cNvPr>
          <p:cNvSpPr txBox="1"/>
          <p:nvPr/>
        </p:nvSpPr>
        <p:spPr>
          <a:xfrm>
            <a:off x="6435381" y="1883121"/>
            <a:ext cx="55695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Arial" panose="020B0604020202020204" pitchFamily="34" charset="0"/>
              </a:rPr>
              <a:t>Spring Boot</a:t>
            </a:r>
          </a:p>
          <a:p>
            <a:endParaRPr lang="en-US" sz="2000" b="1" dirty="0">
              <a:cs typeface="Arial" panose="020B0604020202020204" pitchFamily="34" charset="0"/>
            </a:endParaRPr>
          </a:p>
          <a:p>
            <a:endParaRPr lang="en-US" sz="2000" b="1" dirty="0">
              <a:cs typeface="Arial" panose="020B0604020202020204" pitchFamily="34" charset="0"/>
            </a:endParaRPr>
          </a:p>
          <a:p>
            <a:r>
              <a:rPr lang="en-US" sz="2000" dirty="0">
                <a:cs typeface="Arial" panose="020B0604020202020204" pitchFamily="34" charset="0"/>
              </a:rPr>
              <a:t>Spring Boot is </a:t>
            </a:r>
            <a:r>
              <a:rPr lang="en-US" sz="2000" dirty="0"/>
              <a:t>an extension of the Spring framework which eliminated the boilerplate configurations required for setting up a Spring application.</a:t>
            </a:r>
            <a:endParaRPr lang="en-US" sz="2000" dirty="0">
              <a:cs typeface="Arial" panose="020B0604020202020204" pitchFamily="34" charset="0"/>
            </a:endParaRPr>
          </a:p>
          <a:p>
            <a:endParaRPr lang="en-US" sz="2000" i="1" dirty="0">
              <a:cs typeface="Arial" panose="020B0604020202020204" pitchFamily="34" charset="0"/>
            </a:endParaRPr>
          </a:p>
          <a:p>
            <a:r>
              <a:rPr lang="en-US" sz="2000" dirty="0">
                <a:cs typeface="Arial" panose="020B0604020202020204" pitchFamily="34" charset="0"/>
              </a:rPr>
              <a:t>Its features are:</a:t>
            </a:r>
          </a:p>
          <a:p>
            <a:endParaRPr lang="en-US" sz="2000" dirty="0">
              <a:cs typeface="Arial" panose="020B0604020202020204" pitchFamily="34" charset="0"/>
            </a:endParaRPr>
          </a:p>
          <a:p>
            <a:pPr marL="647700" indent="-285750">
              <a:buFont typeface="Wingdings" panose="05000000000000000000" pitchFamily="2" charset="2"/>
              <a:buChar char="§"/>
            </a:pPr>
            <a:r>
              <a:rPr lang="en-US" sz="2000" dirty="0">
                <a:cs typeface="Arial" panose="020B0604020202020204" pitchFamily="34" charset="0"/>
              </a:rPr>
              <a:t>Usage of </a:t>
            </a:r>
            <a:r>
              <a:rPr lang="en-US" sz="2000" dirty="0"/>
              <a:t>‘starter' dependencies to simplify build and application configuration</a:t>
            </a:r>
            <a:endParaRPr lang="en-US" sz="2000" dirty="0">
              <a:cs typeface="Arial" panose="020B0604020202020204" pitchFamily="34" charset="0"/>
            </a:endParaRPr>
          </a:p>
          <a:p>
            <a:pPr marL="647700" indent="-285750">
              <a:buFont typeface="Wingdings" panose="05000000000000000000" pitchFamily="2" charset="2"/>
              <a:buChar char="§"/>
            </a:pPr>
            <a:r>
              <a:rPr lang="en-US" sz="2000" dirty="0"/>
              <a:t>Embedded server to avoid complexity in application deployment</a:t>
            </a:r>
            <a:endParaRPr lang="en-US" sz="2000" dirty="0">
              <a:cs typeface="Arial" panose="020B0604020202020204" pitchFamily="34" charset="0"/>
            </a:endParaRPr>
          </a:p>
          <a:p>
            <a:pPr marL="647700" indent="-285750">
              <a:buFont typeface="Wingdings" panose="05000000000000000000" pitchFamily="2" charset="2"/>
              <a:buChar char="§"/>
            </a:pPr>
            <a:r>
              <a:rPr lang="en-US" sz="2000" dirty="0"/>
              <a:t>Automatic config for Spring functionality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ABBAA4-4D0D-482A-ABBB-B65C225530F3}"/>
              </a:ext>
            </a:extLst>
          </p:cNvPr>
          <p:cNvSpPr/>
          <p:nvPr/>
        </p:nvSpPr>
        <p:spPr>
          <a:xfrm>
            <a:off x="187114" y="2296608"/>
            <a:ext cx="1838227" cy="127290"/>
          </a:xfrm>
          <a:prstGeom prst="rect">
            <a:avLst/>
          </a:prstGeom>
          <a:solidFill>
            <a:srgbClr val="6DB33F"/>
          </a:solidFill>
          <a:ln>
            <a:solidFill>
              <a:srgbClr val="6DB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DB33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60B906-AACE-4250-9711-7948F0EE6204}"/>
              </a:ext>
            </a:extLst>
          </p:cNvPr>
          <p:cNvSpPr/>
          <p:nvPr/>
        </p:nvSpPr>
        <p:spPr>
          <a:xfrm>
            <a:off x="6226783" y="2260396"/>
            <a:ext cx="1838227" cy="127290"/>
          </a:xfrm>
          <a:prstGeom prst="rect">
            <a:avLst/>
          </a:prstGeom>
          <a:solidFill>
            <a:srgbClr val="6DB33F"/>
          </a:solidFill>
          <a:ln>
            <a:solidFill>
              <a:srgbClr val="6DB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DB3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37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421459"/>
          </a:xfrm>
          <a:prstGeom prst="rect">
            <a:avLst/>
          </a:prstGeom>
          <a:solidFill>
            <a:srgbClr val="142936"/>
          </a:solidFill>
          <a:ln>
            <a:solidFill>
              <a:srgbClr val="142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711885"/>
            <a:ext cx="12192000" cy="146115"/>
          </a:xfrm>
          <a:prstGeom prst="rect">
            <a:avLst/>
          </a:prstGeom>
          <a:solidFill>
            <a:srgbClr val="142936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2000" dirty="0">
              <a:solidFill>
                <a:srgbClr val="6EEDD8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888" y="670810"/>
            <a:ext cx="57772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cs typeface="Arial" panose="020B0604020202020204" pitchFamily="34" charset="0"/>
              </a:rPr>
              <a:t>Spring Boot Flow Architecture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F58043-BA01-4320-A229-6E761993FB8E}"/>
              </a:ext>
            </a:extLst>
          </p:cNvPr>
          <p:cNvSpPr txBox="1"/>
          <p:nvPr/>
        </p:nvSpPr>
        <p:spPr>
          <a:xfrm>
            <a:off x="0" y="0"/>
            <a:ext cx="4535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Web Development with Spring Boot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8A08A-D4E4-491D-8F5A-7BE8F0EBC0A5}"/>
              </a:ext>
            </a:extLst>
          </p:cNvPr>
          <p:cNvSpPr/>
          <p:nvPr/>
        </p:nvSpPr>
        <p:spPr>
          <a:xfrm>
            <a:off x="1360948" y="3421316"/>
            <a:ext cx="1173018" cy="16933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AF4249-1C05-4B53-AB81-0ADFBADEB94E}"/>
              </a:ext>
            </a:extLst>
          </p:cNvPr>
          <p:cNvSpPr/>
          <p:nvPr/>
        </p:nvSpPr>
        <p:spPr>
          <a:xfrm>
            <a:off x="4115959" y="3421316"/>
            <a:ext cx="1173018" cy="16933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695484-384E-43C6-AD3D-0EF79C059858}"/>
              </a:ext>
            </a:extLst>
          </p:cNvPr>
          <p:cNvSpPr/>
          <p:nvPr/>
        </p:nvSpPr>
        <p:spPr>
          <a:xfrm>
            <a:off x="6286504" y="3421316"/>
            <a:ext cx="1173018" cy="16933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Layer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2BFD46-1B0E-402D-9332-3E8F50EB3B0F}"/>
              </a:ext>
            </a:extLst>
          </p:cNvPr>
          <p:cNvSpPr/>
          <p:nvPr/>
        </p:nvSpPr>
        <p:spPr>
          <a:xfrm>
            <a:off x="9066649" y="3421316"/>
            <a:ext cx="1173018" cy="16933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D03E09-9447-4CE8-8C6D-FB03871D8BB3}"/>
              </a:ext>
            </a:extLst>
          </p:cNvPr>
          <p:cNvSpPr/>
          <p:nvPr/>
        </p:nvSpPr>
        <p:spPr>
          <a:xfrm>
            <a:off x="5510650" y="1704779"/>
            <a:ext cx="2724726" cy="8127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JPA Repository Class</a:t>
            </a:r>
          </a:p>
          <a:p>
            <a:pPr algn="ctr"/>
            <a:r>
              <a:rPr lang="en-US" dirty="0"/>
              <a:t>providing CRUD Services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642277-E48D-4BC5-873C-C7DBF70C1AA6}"/>
              </a:ext>
            </a:extLst>
          </p:cNvPr>
          <p:cNvCxnSpPr>
            <a:cxnSpLocks/>
            <a:stCxn id="20" idx="2"/>
            <a:endCxn id="15" idx="0"/>
          </p:cNvCxnSpPr>
          <p:nvPr/>
        </p:nvCxnSpPr>
        <p:spPr>
          <a:xfrm>
            <a:off x="6873013" y="2517517"/>
            <a:ext cx="0" cy="903799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2D59ACF-8D41-4490-B39A-A30BC140DDC9}"/>
              </a:ext>
            </a:extLst>
          </p:cNvPr>
          <p:cNvSpPr txBox="1"/>
          <p:nvPr/>
        </p:nvSpPr>
        <p:spPr>
          <a:xfrm>
            <a:off x="6956147" y="2577396"/>
            <a:ext cx="1446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Dependency Injection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33E073-DA52-4551-9772-8C033F6E9A02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2533966" y="4268004"/>
            <a:ext cx="1581993" cy="0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7603DD-58AD-4C1E-81E7-6FBC0D93CA4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288977" y="4268004"/>
            <a:ext cx="997527" cy="0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5D154C-3A28-4C74-A032-C040CC8295B9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7459522" y="4268004"/>
            <a:ext cx="1607127" cy="0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241FAFAF-DFCB-4A49-8627-2858BDC70CB0}"/>
              </a:ext>
            </a:extLst>
          </p:cNvPr>
          <p:cNvSpPr/>
          <p:nvPr/>
        </p:nvSpPr>
        <p:spPr>
          <a:xfrm>
            <a:off x="7459522" y="5647238"/>
            <a:ext cx="1800520" cy="843749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C24D3C-1F90-4826-8D7F-37E3E0759CB8}"/>
              </a:ext>
            </a:extLst>
          </p:cNvPr>
          <p:cNvCxnSpPr>
            <a:cxnSpLocks/>
            <a:endCxn id="26" idx="4"/>
          </p:cNvCxnSpPr>
          <p:nvPr/>
        </p:nvCxnSpPr>
        <p:spPr>
          <a:xfrm flipH="1">
            <a:off x="9260042" y="6069113"/>
            <a:ext cx="393116" cy="0"/>
          </a:xfrm>
          <a:prstGeom prst="straightConnector1">
            <a:avLst/>
          </a:prstGeom>
          <a:ln w="25400" cap="sq" cmpd="sng">
            <a:solidFill>
              <a:schemeClr val="dk1"/>
            </a:solidFill>
            <a:round/>
            <a:headEnd type="non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C82FDB-39CA-4269-988F-0ABC7C456782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6873013" y="5114692"/>
            <a:ext cx="0" cy="954421"/>
          </a:xfrm>
          <a:prstGeom prst="straightConnector1">
            <a:avLst/>
          </a:prstGeom>
          <a:ln w="25400" cap="sq" cmpd="sng">
            <a:solidFill>
              <a:schemeClr val="dk1"/>
            </a:solidFill>
            <a:round/>
            <a:headEnd type="non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E8581D-903F-411E-A5B5-9A25AF4B35E4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9653158" y="5114692"/>
            <a:ext cx="0" cy="954421"/>
          </a:xfrm>
          <a:prstGeom prst="straightConnector1">
            <a:avLst/>
          </a:prstGeom>
          <a:ln w="25400" cap="sq" cmpd="sng">
            <a:solidFill>
              <a:schemeClr val="dk1"/>
            </a:solidFill>
            <a:round/>
            <a:headEnd type="non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3707679-3251-4DF9-9AA7-7105408114F3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6873014" y="6069113"/>
            <a:ext cx="586508" cy="0"/>
          </a:xfrm>
          <a:prstGeom prst="straightConnector1">
            <a:avLst/>
          </a:prstGeom>
          <a:ln w="25400" cap="sq" cmpd="sng">
            <a:solidFill>
              <a:schemeClr val="dk1"/>
            </a:solidFill>
            <a:round/>
            <a:headEnd type="non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3C106B1-BB79-4222-858A-E8C4B9333F68}"/>
              </a:ext>
            </a:extLst>
          </p:cNvPr>
          <p:cNvSpPr txBox="1"/>
          <p:nvPr/>
        </p:nvSpPr>
        <p:spPr>
          <a:xfrm>
            <a:off x="2533966" y="3590799"/>
            <a:ext cx="1581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</a:t>
            </a:r>
          </a:p>
          <a:p>
            <a:pPr algn="ctr"/>
            <a:r>
              <a:rPr lang="en-US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299849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208" y="421185"/>
            <a:ext cx="11648792" cy="88379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6DB3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Boot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C6315D-3CEB-4CCF-AF67-036C2EE51265}"/>
              </a:ext>
            </a:extLst>
          </p:cNvPr>
          <p:cNvSpPr/>
          <p:nvPr/>
        </p:nvSpPr>
        <p:spPr>
          <a:xfrm>
            <a:off x="627706" y="1323631"/>
            <a:ext cx="3998615" cy="97768"/>
          </a:xfrm>
          <a:prstGeom prst="rect">
            <a:avLst/>
          </a:prstGeom>
          <a:solidFill>
            <a:srgbClr val="6DB33F"/>
          </a:solidFill>
          <a:ln>
            <a:solidFill>
              <a:srgbClr val="6DB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DB33F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CB25E1A-23A6-4AE5-B31C-41F0F26EDF99}"/>
              </a:ext>
            </a:extLst>
          </p:cNvPr>
          <p:cNvSpPr txBox="1">
            <a:spLocks/>
          </p:cNvSpPr>
          <p:nvPr/>
        </p:nvSpPr>
        <p:spPr>
          <a:xfrm>
            <a:off x="229355" y="2938043"/>
            <a:ext cx="11648792" cy="9853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29458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421459"/>
          </a:xfrm>
          <a:prstGeom prst="rect">
            <a:avLst/>
          </a:prstGeom>
          <a:solidFill>
            <a:srgbClr val="142936"/>
          </a:solidFill>
          <a:ln>
            <a:solidFill>
              <a:srgbClr val="142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711885"/>
            <a:ext cx="12192000" cy="146115"/>
          </a:xfrm>
          <a:prstGeom prst="rect">
            <a:avLst/>
          </a:prstGeom>
          <a:solidFill>
            <a:srgbClr val="142936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2000" dirty="0">
              <a:solidFill>
                <a:srgbClr val="6EEDD8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888" y="670810"/>
            <a:ext cx="36378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cs typeface="Arial" panose="020B0604020202020204" pitchFamily="34" charset="0"/>
              </a:rPr>
              <a:t>Spring Boot Layers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F58043-BA01-4320-A229-6E761993FB8E}"/>
              </a:ext>
            </a:extLst>
          </p:cNvPr>
          <p:cNvSpPr txBox="1"/>
          <p:nvPr/>
        </p:nvSpPr>
        <p:spPr>
          <a:xfrm>
            <a:off x="0" y="0"/>
            <a:ext cx="4535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Web Development with Spring Boot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8C498B-0BE8-4437-B263-B6C4D00C562E}"/>
              </a:ext>
            </a:extLst>
          </p:cNvPr>
          <p:cNvSpPr/>
          <p:nvPr/>
        </p:nvSpPr>
        <p:spPr>
          <a:xfrm>
            <a:off x="1152503" y="1868306"/>
            <a:ext cx="2497473" cy="438727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844ECC-5C4E-4199-A2EE-2BC8BD4EEC46}"/>
              </a:ext>
            </a:extLst>
          </p:cNvPr>
          <p:cNvSpPr/>
          <p:nvPr/>
        </p:nvSpPr>
        <p:spPr>
          <a:xfrm>
            <a:off x="1515835" y="3168183"/>
            <a:ext cx="1770807" cy="97831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 &amp; Pages</a:t>
            </a:r>
          </a:p>
        </p:txBody>
      </p: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CCB43A46-A3B5-4815-8854-57B9FF7B8B7E}"/>
              </a:ext>
            </a:extLst>
          </p:cNvPr>
          <p:cNvSpPr/>
          <p:nvPr/>
        </p:nvSpPr>
        <p:spPr>
          <a:xfrm>
            <a:off x="10057578" y="3327651"/>
            <a:ext cx="1800520" cy="1496291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863C53-E4CD-451D-B29A-4F3A2C7B67EF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 flipH="1">
            <a:off x="2401238" y="4146496"/>
            <a:ext cx="1" cy="748669"/>
          </a:xfrm>
          <a:prstGeom prst="straightConnector1">
            <a:avLst/>
          </a:prstGeom>
          <a:ln w="25400" cap="sq" cmpd="sng">
            <a:solidFill>
              <a:schemeClr val="dk1"/>
            </a:solidFill>
            <a:round/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2F7369F-F205-47C2-A1EF-A32576C15708}"/>
              </a:ext>
            </a:extLst>
          </p:cNvPr>
          <p:cNvSpPr/>
          <p:nvPr/>
        </p:nvSpPr>
        <p:spPr>
          <a:xfrm>
            <a:off x="1515834" y="4895165"/>
            <a:ext cx="1770807" cy="97831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Display Entity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89FD17-7CA8-44E7-9002-8A7765F1681B}"/>
              </a:ext>
            </a:extLst>
          </p:cNvPr>
          <p:cNvSpPr/>
          <p:nvPr/>
        </p:nvSpPr>
        <p:spPr>
          <a:xfrm>
            <a:off x="4013307" y="1889195"/>
            <a:ext cx="2497473" cy="436638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280D29D-AE7E-415E-9CF4-365EF410F138}"/>
              </a:ext>
            </a:extLst>
          </p:cNvPr>
          <p:cNvSpPr/>
          <p:nvPr/>
        </p:nvSpPr>
        <p:spPr>
          <a:xfrm>
            <a:off x="4376639" y="3168183"/>
            <a:ext cx="1770807" cy="97831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957F975-C0A3-4B52-92BA-FCC5780A878D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flipH="1">
            <a:off x="5262042" y="4146496"/>
            <a:ext cx="1" cy="748669"/>
          </a:xfrm>
          <a:prstGeom prst="straightConnector1">
            <a:avLst/>
          </a:prstGeom>
          <a:ln w="25400" cap="sq" cmpd="sng">
            <a:solidFill>
              <a:schemeClr val="dk1"/>
            </a:solidFill>
            <a:round/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DA28E79-3F63-4693-9749-61EAFBCC1CD3}"/>
              </a:ext>
            </a:extLst>
          </p:cNvPr>
          <p:cNvSpPr/>
          <p:nvPr/>
        </p:nvSpPr>
        <p:spPr>
          <a:xfrm>
            <a:off x="4376638" y="4895165"/>
            <a:ext cx="1770807" cy="97831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Mapper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76C3E1-F5AC-4603-B2A4-9FFEA44BB178}"/>
              </a:ext>
            </a:extLst>
          </p:cNvPr>
          <p:cNvSpPr/>
          <p:nvPr/>
        </p:nvSpPr>
        <p:spPr>
          <a:xfrm>
            <a:off x="6874111" y="1889195"/>
            <a:ext cx="2497473" cy="43663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84FDBA-AABD-45A2-80FE-A998714E0BF4}"/>
              </a:ext>
            </a:extLst>
          </p:cNvPr>
          <p:cNvSpPr/>
          <p:nvPr/>
        </p:nvSpPr>
        <p:spPr>
          <a:xfrm>
            <a:off x="7237443" y="3168183"/>
            <a:ext cx="1770807" cy="97831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3A72A92-44B8-4F37-B959-A35BB8FCC40F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flipH="1">
            <a:off x="8122846" y="4146496"/>
            <a:ext cx="1" cy="748669"/>
          </a:xfrm>
          <a:prstGeom prst="straightConnector1">
            <a:avLst/>
          </a:prstGeom>
          <a:ln w="25400" cap="sq" cmpd="sng">
            <a:solidFill>
              <a:schemeClr val="dk1"/>
            </a:solidFill>
            <a:round/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7847C7A-47EC-42E4-B5AA-2F1893C79678}"/>
              </a:ext>
            </a:extLst>
          </p:cNvPr>
          <p:cNvSpPr/>
          <p:nvPr/>
        </p:nvSpPr>
        <p:spPr>
          <a:xfrm>
            <a:off x="7237442" y="4895165"/>
            <a:ext cx="1770807" cy="97831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JPA Entity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7AD254F-FF35-4EF3-A3B0-74F530E5309C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3286642" y="3657340"/>
            <a:ext cx="1089997" cy="0"/>
          </a:xfrm>
          <a:prstGeom prst="straightConnector1">
            <a:avLst/>
          </a:prstGeom>
          <a:ln w="25400" cap="sq" cmpd="sng">
            <a:solidFill>
              <a:schemeClr val="dk1"/>
            </a:solidFill>
            <a:round/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DC35146-C451-41D0-9ACA-ED48D66AA0A2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3286641" y="5384322"/>
            <a:ext cx="1089997" cy="0"/>
          </a:xfrm>
          <a:prstGeom prst="straightConnector1">
            <a:avLst/>
          </a:prstGeom>
          <a:ln w="25400" cap="sq" cmpd="sng">
            <a:solidFill>
              <a:schemeClr val="dk1"/>
            </a:solidFill>
            <a:round/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7FA884-303F-47AC-A5C6-8F7FDFCB696D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>
            <a:off x="6147445" y="5384322"/>
            <a:ext cx="1089997" cy="0"/>
          </a:xfrm>
          <a:prstGeom prst="straightConnector1">
            <a:avLst/>
          </a:prstGeom>
          <a:ln w="25400" cap="sq" cmpd="sng">
            <a:solidFill>
              <a:schemeClr val="dk1"/>
            </a:solidFill>
            <a:round/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2EC971F-E946-4C8E-8937-5FEE46C00F37}"/>
              </a:ext>
            </a:extLst>
          </p:cNvPr>
          <p:cNvCxnSpPr>
            <a:cxnSpLocks/>
            <a:stCxn id="38" idx="3"/>
            <a:endCxn id="42" idx="1"/>
          </p:cNvCxnSpPr>
          <p:nvPr/>
        </p:nvCxnSpPr>
        <p:spPr>
          <a:xfrm>
            <a:off x="6147446" y="3657340"/>
            <a:ext cx="1089997" cy="0"/>
          </a:xfrm>
          <a:prstGeom prst="straightConnector1">
            <a:avLst/>
          </a:prstGeom>
          <a:ln w="25400" cap="sq" cmpd="sng">
            <a:solidFill>
              <a:schemeClr val="dk1"/>
            </a:solidFill>
            <a:round/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54D45F8-F925-4BE0-AD81-35F6E7602CA6}"/>
              </a:ext>
            </a:extLst>
          </p:cNvPr>
          <p:cNvCxnSpPr>
            <a:cxnSpLocks/>
            <a:stCxn id="41" idx="3"/>
            <a:endCxn id="34" idx="2"/>
          </p:cNvCxnSpPr>
          <p:nvPr/>
        </p:nvCxnSpPr>
        <p:spPr>
          <a:xfrm>
            <a:off x="9371584" y="4072387"/>
            <a:ext cx="685994" cy="3410"/>
          </a:xfrm>
          <a:prstGeom prst="straightConnector1">
            <a:avLst/>
          </a:prstGeom>
          <a:ln w="25400" cap="sq" cmpd="sng">
            <a:solidFill>
              <a:schemeClr val="dk1"/>
            </a:solidFill>
            <a:round/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6C5B56F-2BB4-4EC5-9549-16E139BB0A62}"/>
              </a:ext>
            </a:extLst>
          </p:cNvPr>
          <p:cNvSpPr txBox="1"/>
          <p:nvPr/>
        </p:nvSpPr>
        <p:spPr>
          <a:xfrm>
            <a:off x="1152501" y="1889195"/>
            <a:ext cx="2497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Presentation Layer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0941F2-4745-4D96-A271-66322764961E}"/>
              </a:ext>
            </a:extLst>
          </p:cNvPr>
          <p:cNvSpPr txBox="1"/>
          <p:nvPr/>
        </p:nvSpPr>
        <p:spPr>
          <a:xfrm>
            <a:off x="4013304" y="1889195"/>
            <a:ext cx="2497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Service </a:t>
            </a:r>
          </a:p>
          <a:p>
            <a:pPr algn="ctr"/>
            <a:r>
              <a:rPr lang="en-US" sz="2400" b="1" dirty="0"/>
              <a:t>Layer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139B47-23D1-422F-9B6A-118EC812EEE2}"/>
              </a:ext>
            </a:extLst>
          </p:cNvPr>
          <p:cNvSpPr txBox="1"/>
          <p:nvPr/>
        </p:nvSpPr>
        <p:spPr>
          <a:xfrm>
            <a:off x="6874112" y="1889195"/>
            <a:ext cx="2497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Persistence </a:t>
            </a:r>
          </a:p>
          <a:p>
            <a:pPr algn="ctr"/>
            <a:r>
              <a:rPr lang="en-US" sz="2400" b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1540716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421459"/>
          </a:xfrm>
          <a:prstGeom prst="rect">
            <a:avLst/>
          </a:prstGeom>
          <a:solidFill>
            <a:srgbClr val="142936"/>
          </a:solidFill>
          <a:ln>
            <a:solidFill>
              <a:srgbClr val="142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711885"/>
            <a:ext cx="12192000" cy="146115"/>
          </a:xfrm>
          <a:prstGeom prst="rect">
            <a:avLst/>
          </a:prstGeom>
          <a:solidFill>
            <a:srgbClr val="142936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20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F58043-BA01-4320-A229-6E761993FB8E}"/>
              </a:ext>
            </a:extLst>
          </p:cNvPr>
          <p:cNvSpPr txBox="1"/>
          <p:nvPr/>
        </p:nvSpPr>
        <p:spPr>
          <a:xfrm>
            <a:off x="0" y="0"/>
            <a:ext cx="4535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Web Development with Spring Boot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C078A8-5980-4A99-877E-AA0054DE212B}"/>
              </a:ext>
            </a:extLst>
          </p:cNvPr>
          <p:cNvSpPr/>
          <p:nvPr/>
        </p:nvSpPr>
        <p:spPr>
          <a:xfrm>
            <a:off x="3196382" y="525036"/>
            <a:ext cx="3974534" cy="29673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7482DF-4AB5-46EC-9435-8EC617FB4262}"/>
              </a:ext>
            </a:extLst>
          </p:cNvPr>
          <p:cNvSpPr/>
          <p:nvPr/>
        </p:nvSpPr>
        <p:spPr>
          <a:xfrm>
            <a:off x="3327779" y="1042145"/>
            <a:ext cx="3710334" cy="978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Handler Mapping</a:t>
            </a:r>
          </a:p>
          <a:p>
            <a:r>
              <a:rPr lang="en-US" dirty="0">
                <a:solidFill>
                  <a:schemeClr val="tx1"/>
                </a:solidFill>
              </a:rPr>
              <a:t>Matches request URL to the @Controller and the handler method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1E2BF3-5EF5-4547-9318-A84E5871CD93}"/>
              </a:ext>
            </a:extLst>
          </p:cNvPr>
          <p:cNvSpPr/>
          <p:nvPr/>
        </p:nvSpPr>
        <p:spPr>
          <a:xfrm>
            <a:off x="609004" y="1184838"/>
            <a:ext cx="936314" cy="4387273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 Client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AEAD31-BB25-45DA-8D8D-FE9284BF6DF7}"/>
              </a:ext>
            </a:extLst>
          </p:cNvPr>
          <p:cNvSpPr txBox="1"/>
          <p:nvPr/>
        </p:nvSpPr>
        <p:spPr>
          <a:xfrm>
            <a:off x="3196383" y="525037"/>
            <a:ext cx="3974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Dispatcher Servlet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65C74B-99C9-4F19-8CD1-4E971A2D435D}"/>
              </a:ext>
            </a:extLst>
          </p:cNvPr>
          <p:cNvSpPr/>
          <p:nvPr/>
        </p:nvSpPr>
        <p:spPr>
          <a:xfrm>
            <a:off x="3327779" y="2510724"/>
            <a:ext cx="3710334" cy="7946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View Resolver</a:t>
            </a:r>
          </a:p>
          <a:p>
            <a:r>
              <a:rPr lang="en-US" dirty="0">
                <a:solidFill>
                  <a:schemeClr val="tx1"/>
                </a:solidFill>
              </a:rPr>
              <a:t>Locates the view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EC0AB7C-920D-4DC5-91E6-F3F7509AF982}"/>
              </a:ext>
            </a:extLst>
          </p:cNvPr>
          <p:cNvSpPr/>
          <p:nvPr/>
        </p:nvSpPr>
        <p:spPr>
          <a:xfrm>
            <a:off x="8959273" y="523389"/>
            <a:ext cx="2891832" cy="527788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F3DD9B3-7C4C-450E-AE8B-76A16718BDCF}"/>
              </a:ext>
            </a:extLst>
          </p:cNvPr>
          <p:cNvSpPr/>
          <p:nvPr/>
        </p:nvSpPr>
        <p:spPr>
          <a:xfrm>
            <a:off x="9051635" y="1040497"/>
            <a:ext cx="2666667" cy="23387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@Controller</a:t>
            </a:r>
          </a:p>
          <a:p>
            <a:pPr algn="ctr"/>
            <a:endParaRPr lang="en-US" b="1" u="sng" dirty="0">
              <a:solidFill>
                <a:schemeClr val="tx1"/>
              </a:solidFill>
            </a:endParaRPr>
          </a:p>
          <a:p>
            <a:pPr algn="ctr"/>
            <a:endParaRPr lang="en-US" b="1" u="sng" dirty="0">
              <a:solidFill>
                <a:schemeClr val="tx1"/>
              </a:solidFill>
            </a:endParaRPr>
          </a:p>
          <a:p>
            <a:pPr algn="ctr"/>
            <a:endParaRPr lang="en-US" b="1" u="sng" dirty="0">
              <a:solidFill>
                <a:schemeClr val="tx1"/>
              </a:solidFill>
            </a:endParaRPr>
          </a:p>
          <a:p>
            <a:pPr algn="ctr"/>
            <a:endParaRPr lang="en-US" b="1" u="sng" dirty="0">
              <a:solidFill>
                <a:schemeClr val="tx1"/>
              </a:solidFill>
            </a:endParaRPr>
          </a:p>
          <a:p>
            <a:pPr algn="ctr"/>
            <a:endParaRPr lang="en-US" b="1" u="sng" dirty="0">
              <a:solidFill>
                <a:schemeClr val="tx1"/>
              </a:solidFill>
            </a:endParaRPr>
          </a:p>
          <a:p>
            <a:pPr algn="ctr"/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211234-D5DC-4B08-BB5E-6A666DDF94A0}"/>
              </a:ext>
            </a:extLst>
          </p:cNvPr>
          <p:cNvSpPr txBox="1"/>
          <p:nvPr/>
        </p:nvSpPr>
        <p:spPr>
          <a:xfrm>
            <a:off x="8959273" y="523389"/>
            <a:ext cx="2891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Beans container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642E226-98D9-4B4C-A540-18D2029FE2F4}"/>
              </a:ext>
            </a:extLst>
          </p:cNvPr>
          <p:cNvSpPr/>
          <p:nvPr/>
        </p:nvSpPr>
        <p:spPr>
          <a:xfrm>
            <a:off x="9051635" y="4365594"/>
            <a:ext cx="2666668" cy="3677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@Controller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D5B7BD8-7CA5-4285-BB91-9ED85D4AC699}"/>
              </a:ext>
            </a:extLst>
          </p:cNvPr>
          <p:cNvSpPr/>
          <p:nvPr/>
        </p:nvSpPr>
        <p:spPr>
          <a:xfrm>
            <a:off x="9051635" y="4839310"/>
            <a:ext cx="2666668" cy="3677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@Controller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AF053DB-5EDC-406E-B406-696FC84CE121}"/>
              </a:ext>
            </a:extLst>
          </p:cNvPr>
          <p:cNvSpPr/>
          <p:nvPr/>
        </p:nvSpPr>
        <p:spPr>
          <a:xfrm>
            <a:off x="9199417" y="2009911"/>
            <a:ext cx="2382983" cy="36778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Handler Method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F6C4409-BA43-402B-8ADD-EC0B3A5C37E1}"/>
              </a:ext>
            </a:extLst>
          </p:cNvPr>
          <p:cNvSpPr/>
          <p:nvPr/>
        </p:nvSpPr>
        <p:spPr>
          <a:xfrm>
            <a:off x="9199415" y="2839117"/>
            <a:ext cx="2382982" cy="36778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Handler Method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C1AE57-3F21-42BB-833B-E31EDBFE7EC7}"/>
              </a:ext>
            </a:extLst>
          </p:cNvPr>
          <p:cNvSpPr txBox="1"/>
          <p:nvPr/>
        </p:nvSpPr>
        <p:spPr>
          <a:xfrm>
            <a:off x="9199417" y="2379123"/>
            <a:ext cx="2382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CB7A57F-DC96-43D0-A4AE-BF1DD4C929BA}"/>
              </a:ext>
            </a:extLst>
          </p:cNvPr>
          <p:cNvSpPr/>
          <p:nvPr/>
        </p:nvSpPr>
        <p:spPr>
          <a:xfrm>
            <a:off x="3759205" y="4439563"/>
            <a:ext cx="2992583" cy="220076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AACC035-5287-4E7F-9BC2-4444FAAA192F}"/>
              </a:ext>
            </a:extLst>
          </p:cNvPr>
          <p:cNvSpPr txBox="1"/>
          <p:nvPr/>
        </p:nvSpPr>
        <p:spPr>
          <a:xfrm>
            <a:off x="3759202" y="4439563"/>
            <a:ext cx="2992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Views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14252D-EA27-4C9B-9011-D549BEB32459}"/>
              </a:ext>
            </a:extLst>
          </p:cNvPr>
          <p:cNvSpPr/>
          <p:nvPr/>
        </p:nvSpPr>
        <p:spPr>
          <a:xfrm>
            <a:off x="3925459" y="4940848"/>
            <a:ext cx="2666667" cy="15363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9FCA93F-B903-4A9C-A8C5-73DD0FA05945}"/>
              </a:ext>
            </a:extLst>
          </p:cNvPr>
          <p:cNvSpPr/>
          <p:nvPr/>
        </p:nvSpPr>
        <p:spPr>
          <a:xfrm>
            <a:off x="4073241" y="5101371"/>
            <a:ext cx="2382983" cy="36778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B97C7A2-BB8E-4AE7-BC02-7665CAB4F0B0}"/>
              </a:ext>
            </a:extLst>
          </p:cNvPr>
          <p:cNvSpPr/>
          <p:nvPr/>
        </p:nvSpPr>
        <p:spPr>
          <a:xfrm>
            <a:off x="4073239" y="5930577"/>
            <a:ext cx="2382982" cy="36778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4FA7EE-DEC2-4A0D-A315-753B1F88614F}"/>
              </a:ext>
            </a:extLst>
          </p:cNvPr>
          <p:cNvSpPr txBox="1"/>
          <p:nvPr/>
        </p:nvSpPr>
        <p:spPr>
          <a:xfrm>
            <a:off x="4073241" y="5470583"/>
            <a:ext cx="2382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…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F08A6C51-A549-48F3-92E3-0364EFD300D3}"/>
              </a:ext>
            </a:extLst>
          </p:cNvPr>
          <p:cNvSpPr/>
          <p:nvPr/>
        </p:nvSpPr>
        <p:spPr>
          <a:xfrm>
            <a:off x="1551064" y="1389970"/>
            <a:ext cx="1776714" cy="346301"/>
          </a:xfrm>
          <a:prstGeom prst="rightArrow">
            <a:avLst>
              <a:gd name="adj1" fmla="val 34897"/>
              <a:gd name="adj2" fmla="val 72412"/>
            </a:avLst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F0FE59-FFE2-4699-B307-59208E2EDB06}"/>
              </a:ext>
            </a:extLst>
          </p:cNvPr>
          <p:cNvSpPr txBox="1"/>
          <p:nvPr/>
        </p:nvSpPr>
        <p:spPr>
          <a:xfrm>
            <a:off x="1559899" y="794789"/>
            <a:ext cx="149878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Step 1</a:t>
            </a:r>
          </a:p>
          <a:p>
            <a:pPr algn="ctr"/>
            <a:r>
              <a:rPr lang="en-US" dirty="0"/>
              <a:t>HTTP Request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04222F47-FE17-4FCC-B83A-A406DF8C5CD7}"/>
              </a:ext>
            </a:extLst>
          </p:cNvPr>
          <p:cNvSpPr/>
          <p:nvPr/>
        </p:nvSpPr>
        <p:spPr>
          <a:xfrm>
            <a:off x="7038114" y="1269896"/>
            <a:ext cx="2013522" cy="346301"/>
          </a:xfrm>
          <a:prstGeom prst="rightArrow">
            <a:avLst>
              <a:gd name="adj1" fmla="val 34897"/>
              <a:gd name="adj2" fmla="val 72412"/>
            </a:avLst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4B8037B-8B23-4A66-9C67-2434981FC219}"/>
              </a:ext>
            </a:extLst>
          </p:cNvPr>
          <p:cNvSpPr txBox="1"/>
          <p:nvPr/>
        </p:nvSpPr>
        <p:spPr>
          <a:xfrm>
            <a:off x="7092187" y="915621"/>
            <a:ext cx="190537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Step 2</a:t>
            </a:r>
          </a:p>
          <a:p>
            <a:pPr algn="ctr"/>
            <a:endParaRPr lang="en-US" sz="2000" b="1" dirty="0"/>
          </a:p>
          <a:p>
            <a:pPr algn="ctr"/>
            <a:r>
              <a:rPr lang="en-US" dirty="0"/>
              <a:t>Passes handler’s arguments and model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779942C-D6C3-4AED-B8E4-89CFF8EB1381}"/>
              </a:ext>
            </a:extLst>
          </p:cNvPr>
          <p:cNvSpPr txBox="1"/>
          <p:nvPr/>
        </p:nvSpPr>
        <p:spPr>
          <a:xfrm>
            <a:off x="1545318" y="4792499"/>
            <a:ext cx="22074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Step 5</a:t>
            </a:r>
          </a:p>
          <a:p>
            <a:pPr algn="ctr"/>
            <a:endParaRPr lang="en-US" sz="2000" b="1" dirty="0"/>
          </a:p>
          <a:p>
            <a:pPr algn="ctr"/>
            <a:r>
              <a:rPr lang="en-US" dirty="0"/>
              <a:t>HTTP response with rendered view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0E2143BD-9FE4-4CE4-9E53-03549C8A9ABE}"/>
              </a:ext>
            </a:extLst>
          </p:cNvPr>
          <p:cNvSpPr/>
          <p:nvPr/>
        </p:nvSpPr>
        <p:spPr>
          <a:xfrm flipH="1">
            <a:off x="1551720" y="5117333"/>
            <a:ext cx="2521516" cy="346301"/>
          </a:xfrm>
          <a:prstGeom prst="rightArrow">
            <a:avLst>
              <a:gd name="adj1" fmla="val 34897"/>
              <a:gd name="adj2" fmla="val 72412"/>
            </a:avLst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3D073B-E6AA-4830-ADD0-33E1C688335D}"/>
              </a:ext>
            </a:extLst>
          </p:cNvPr>
          <p:cNvSpPr txBox="1"/>
          <p:nvPr/>
        </p:nvSpPr>
        <p:spPr>
          <a:xfrm>
            <a:off x="4221018" y="3674848"/>
            <a:ext cx="936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Step 4</a:t>
            </a:r>
            <a:endParaRPr lang="en-US" dirty="0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F34A14D4-3A57-4C15-B34A-92521912636E}"/>
              </a:ext>
            </a:extLst>
          </p:cNvPr>
          <p:cNvSpPr/>
          <p:nvPr/>
        </p:nvSpPr>
        <p:spPr>
          <a:xfrm rot="16200000" flipH="1">
            <a:off x="4683790" y="3701611"/>
            <a:ext cx="1129603" cy="346301"/>
          </a:xfrm>
          <a:prstGeom prst="rightArrow">
            <a:avLst>
              <a:gd name="adj1" fmla="val 34897"/>
              <a:gd name="adj2" fmla="val 72412"/>
            </a:avLst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3D97119-5851-4701-A265-D0738F4B1B28}"/>
              </a:ext>
            </a:extLst>
          </p:cNvPr>
          <p:cNvSpPr txBox="1"/>
          <p:nvPr/>
        </p:nvSpPr>
        <p:spPr>
          <a:xfrm>
            <a:off x="5396222" y="3500068"/>
            <a:ext cx="2124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Substitutes the model’s attribute values in the view</a:t>
            </a: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5D76725F-1813-4636-B66C-AA0BE3C1D14D}"/>
              </a:ext>
            </a:extLst>
          </p:cNvPr>
          <p:cNvSpPr/>
          <p:nvPr/>
        </p:nvSpPr>
        <p:spPr>
          <a:xfrm flipH="1">
            <a:off x="7038113" y="2860600"/>
            <a:ext cx="2025397" cy="346301"/>
          </a:xfrm>
          <a:prstGeom prst="rightArrow">
            <a:avLst>
              <a:gd name="adj1" fmla="val 34897"/>
              <a:gd name="adj2" fmla="val 72412"/>
            </a:avLst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AD64B19-036E-46D5-92FF-D63B12FEB307}"/>
              </a:ext>
            </a:extLst>
          </p:cNvPr>
          <p:cNvSpPr txBox="1"/>
          <p:nvPr/>
        </p:nvSpPr>
        <p:spPr>
          <a:xfrm>
            <a:off x="7169405" y="2565272"/>
            <a:ext cx="178986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Step 3</a:t>
            </a:r>
          </a:p>
          <a:p>
            <a:pPr algn="ctr"/>
            <a:endParaRPr lang="en-US" sz="2000" b="1" dirty="0"/>
          </a:p>
          <a:p>
            <a:pPr algn="ctr"/>
            <a:r>
              <a:rPr lang="en-US" dirty="0"/>
              <a:t>Return view’s info/name</a:t>
            </a:r>
          </a:p>
        </p:txBody>
      </p:sp>
    </p:spTree>
    <p:extLst>
      <p:ext uri="{BB962C8B-B14F-4D97-AF65-F5344CB8AC3E}">
        <p14:creationId xmlns:p14="http://schemas.microsoft.com/office/powerpoint/2010/main" val="383766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19801</TotalTime>
  <Words>378</Words>
  <Application>Microsoft Office PowerPoint</Application>
  <PresentationFormat>Widescreen</PresentationFormat>
  <Paragraphs>114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Web Development with</vt:lpstr>
      <vt:lpstr>PowerPoint Presentation</vt:lpstr>
      <vt:lpstr>PowerPoint Presentation</vt:lpstr>
      <vt:lpstr>PowerPoint Presentation</vt:lpstr>
      <vt:lpstr>PowerPoint Presentation</vt:lpstr>
      <vt:lpstr>Spring Boot</vt:lpstr>
      <vt:lpstr>PowerPoint Presentation</vt:lpstr>
      <vt:lpstr>PowerPoint Presentation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 Serverless Applications with IBM Cloud Functions</dc:title>
  <dc:creator>RePack by Diakov</dc:creator>
  <cp:lastModifiedBy>LIVIU EUGEN BARBU</cp:lastModifiedBy>
  <cp:revision>52</cp:revision>
  <dcterms:created xsi:type="dcterms:W3CDTF">2020-03-08T11:51:51Z</dcterms:created>
  <dcterms:modified xsi:type="dcterms:W3CDTF">2021-02-23T20:18:29Z</dcterms:modified>
</cp:coreProperties>
</file>