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sldIdLst>
    <p:sldId id="256" r:id="rId2"/>
    <p:sldId id="262" r:id="rId3"/>
    <p:sldId id="257" r:id="rId4"/>
    <p:sldId id="258" r:id="rId5"/>
    <p:sldId id="260" r:id="rId6"/>
    <p:sldId id="259"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7"/>
    <p:restoredTop sz="86380"/>
  </p:normalViewPr>
  <p:slideViewPr>
    <p:cSldViewPr snapToGrid="0" snapToObjects="1">
      <p:cViewPr>
        <p:scale>
          <a:sx n="160" d="100"/>
          <a:sy n="160" d="100"/>
        </p:scale>
        <p:origin x="576" y="-160"/>
      </p:cViewPr>
      <p:guideLst/>
    </p:cSldViewPr>
  </p:slideViewPr>
  <p:outlineViewPr>
    <p:cViewPr>
      <p:scale>
        <a:sx n="33" d="100"/>
        <a:sy n="33" d="100"/>
      </p:scale>
      <p:origin x="-5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54630-36DD-7F4E-9F4E-07CB80CE1524}"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454630-36DD-7F4E-9F4E-07CB80CE1524}"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454630-36DD-7F4E-9F4E-07CB80CE1524}" type="datetimeFigureOut">
              <a:rPr lang="en-US" smtClean="0"/>
              <a:t>1/26/18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4454630-36DD-7F4E-9F4E-07CB80CE1524}" type="datetimeFigureOut">
              <a:rPr lang="en-US" smtClean="0"/>
              <a:t>1/26/18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54630-36DD-7F4E-9F4E-07CB80CE1524}" type="datetimeFigureOut">
              <a:rPr lang="en-US" smtClean="0"/>
              <a:t>1/26/18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27675D-57DE-8043-9381-F5368E15C8A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4454630-36DD-7F4E-9F4E-07CB80CE1524}" type="datetimeFigureOut">
              <a:rPr lang="en-US" smtClean="0"/>
              <a:t>1/26/18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27675D-57DE-8043-9381-F5368E15C8A1}" type="slidenum">
              <a:rPr lang="en-US" smtClean="0"/>
              <a:t>‹#›</a:t>
            </a:fld>
            <a:endParaRPr lang="en-US"/>
          </a:p>
        </p:txBody>
      </p:sp>
    </p:spTree>
    <p:extLst>
      <p:ext uri="{BB962C8B-B14F-4D97-AF65-F5344CB8AC3E}">
        <p14:creationId xmlns:p14="http://schemas.microsoft.com/office/powerpoint/2010/main" val="754478313"/>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Dzianis_Zhukouski@epam.com" TargetMode="External"/><Relationship Id="rId4" Type="http://schemas.openxmlformats.org/officeDocument/2006/relationships/hyperlink" Target="mailto:Aliaksandr_Martsineuski@epam.com" TargetMode="External"/><Relationship Id="rId5" Type="http://schemas.openxmlformats.org/officeDocument/2006/relationships/hyperlink" Target="mailto:Andrei_Melnikau1@epam.com" TargetMode="External"/><Relationship Id="rId1" Type="http://schemas.openxmlformats.org/officeDocument/2006/relationships/slideLayout" Target="../slideLayouts/slideLayout2.xml"/><Relationship Id="rId2" Type="http://schemas.openxmlformats.org/officeDocument/2006/relationships/hyperlink" Target="https://git.epam.com/Andrei_Melnikau1/DataMock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9467" y="0"/>
            <a:ext cx="10615138" cy="1275907"/>
          </a:xfrm>
        </p:spPr>
        <p:txBody>
          <a:bodyPr/>
          <a:lstStyle/>
          <a:p>
            <a:r>
              <a:rPr lang="en-US" sz="6600" dirty="0" smtClean="0"/>
              <a:t>Mock </a:t>
            </a:r>
            <a:r>
              <a:rPr lang="en-US" sz="6600" dirty="0" smtClean="0"/>
              <a:t>Data Framework</a:t>
            </a:r>
            <a:endParaRPr lang="en-US" sz="6600" dirty="0"/>
          </a:p>
        </p:txBody>
      </p:sp>
      <p:sp>
        <p:nvSpPr>
          <p:cNvPr id="3" name="Subtitle 2"/>
          <p:cNvSpPr>
            <a:spLocks noGrp="1"/>
          </p:cNvSpPr>
          <p:nvPr>
            <p:ph type="subTitle" idx="1"/>
          </p:nvPr>
        </p:nvSpPr>
        <p:spPr>
          <a:xfrm>
            <a:off x="461029" y="2377576"/>
            <a:ext cx="11306902" cy="3673365"/>
          </a:xfrm>
        </p:spPr>
        <p:txBody>
          <a:bodyPr>
            <a:normAutofit/>
          </a:bodyPr>
          <a:lstStyle/>
          <a:p>
            <a:pPr algn="just"/>
            <a:r>
              <a:rPr lang="en-US" sz="3200" cap="none" dirty="0" smtClean="0">
                <a:solidFill>
                  <a:schemeClr val="tx1"/>
                </a:solidFill>
              </a:rPr>
              <a:t>During UI tests execution it’s very useful to simulate original server logic with fake one. The main purpose of this framework is to make it possible to simulate server responses for an application. </a:t>
            </a:r>
          </a:p>
        </p:txBody>
      </p:sp>
      <p:sp>
        <p:nvSpPr>
          <p:cNvPr id="5" name="TextBox 4"/>
          <p:cNvSpPr txBox="1"/>
          <p:nvPr/>
        </p:nvSpPr>
        <p:spPr>
          <a:xfrm>
            <a:off x="389467" y="3826934"/>
            <a:ext cx="10532533" cy="461665"/>
          </a:xfrm>
          <a:prstGeom prst="rect">
            <a:avLst/>
          </a:prstGeom>
          <a:noFill/>
        </p:spPr>
        <p:txBody>
          <a:bodyPr wrap="square" rtlCol="0">
            <a:spAutoFit/>
          </a:bodyPr>
          <a:lstStyle/>
          <a:p>
            <a:r>
              <a:rPr lang="en-US" sz="2400" dirty="0" smtClean="0"/>
              <a:t>	</a:t>
            </a:r>
            <a:endParaRPr lang="en-US" sz="2400" dirty="0"/>
          </a:p>
        </p:txBody>
      </p:sp>
    </p:spTree>
    <p:extLst>
      <p:ext uri="{BB962C8B-B14F-4D97-AF65-F5344CB8AC3E}">
        <p14:creationId xmlns:p14="http://schemas.microsoft.com/office/powerpoint/2010/main" val="1986563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Framework is useful for the next set of </a:t>
            </a:r>
            <a:r>
              <a:rPr lang="en-US" dirty="0" smtClean="0"/>
              <a:t>problems</a:t>
            </a:r>
            <a:r>
              <a:rPr lang="en-US" dirty="0"/>
              <a:t>:</a:t>
            </a:r>
          </a:p>
        </p:txBody>
      </p:sp>
      <p:sp>
        <p:nvSpPr>
          <p:cNvPr id="3" name="Content Placeholder 2"/>
          <p:cNvSpPr>
            <a:spLocks noGrp="1"/>
          </p:cNvSpPr>
          <p:nvPr>
            <p:ph idx="1"/>
          </p:nvPr>
        </p:nvSpPr>
        <p:spPr/>
        <p:txBody>
          <a:bodyPr>
            <a:normAutofit/>
          </a:bodyPr>
          <a:lstStyle/>
          <a:p>
            <a:r>
              <a:rPr lang="en-US" sz="2800" dirty="0"/>
              <a:t>Server behavior simulation for the </a:t>
            </a:r>
            <a:r>
              <a:rPr lang="en-US" sz="2800" dirty="0" smtClean="0"/>
              <a:t>application;</a:t>
            </a:r>
          </a:p>
          <a:p>
            <a:r>
              <a:rPr lang="en-US" sz="2800" dirty="0"/>
              <a:t>UI tests development process </a:t>
            </a:r>
            <a:r>
              <a:rPr lang="en-US" sz="2800" dirty="0" smtClean="0"/>
              <a:t>acceleration;</a:t>
            </a:r>
          </a:p>
          <a:p>
            <a:r>
              <a:rPr lang="en-US" sz="2800" dirty="0" smtClean="0"/>
              <a:t>Useful </a:t>
            </a:r>
            <a:r>
              <a:rPr lang="en-US" sz="2800" dirty="0"/>
              <a:t>for application markup automatic </a:t>
            </a:r>
            <a:r>
              <a:rPr lang="en-US" sz="2800" dirty="0" smtClean="0"/>
              <a:t>verification;</a:t>
            </a:r>
          </a:p>
          <a:p>
            <a:r>
              <a:rPr lang="en-US" sz="2800" dirty="0" smtClean="0"/>
              <a:t>Useful for app business logic verification;</a:t>
            </a:r>
            <a:endParaRPr lang="en-US" sz="2800" dirty="0" smtClean="0"/>
          </a:p>
          <a:p>
            <a:pPr>
              <a:lnSpc>
                <a:spcPct val="100000"/>
              </a:lnSpc>
              <a:spcBef>
                <a:spcPts val="0"/>
              </a:spcBef>
            </a:pPr>
            <a:r>
              <a:rPr lang="en-US" sz="2800" dirty="0"/>
              <a:t>QA can create and modify mock data in </a:t>
            </a:r>
            <a:r>
              <a:rPr lang="en-US" sz="2800" dirty="0" err="1"/>
              <a:t>json</a:t>
            </a:r>
            <a:r>
              <a:rPr lang="en-US" sz="2800" dirty="0"/>
              <a:t> format without developer </a:t>
            </a:r>
            <a:r>
              <a:rPr lang="en-US" sz="2800" dirty="0" smtClean="0"/>
              <a:t>assistance;</a:t>
            </a:r>
          </a:p>
          <a:p>
            <a:pPr>
              <a:lnSpc>
                <a:spcPct val="100000"/>
              </a:lnSpc>
              <a:spcBef>
                <a:spcPts val="0"/>
              </a:spcBef>
            </a:pPr>
            <a:endParaRPr lang="ru-RU" dirty="0" smtClean="0"/>
          </a:p>
        </p:txBody>
      </p:sp>
    </p:spTree>
    <p:extLst>
      <p:ext uri="{BB962C8B-B14F-4D97-AF65-F5344CB8AC3E}">
        <p14:creationId xmlns:p14="http://schemas.microsoft.com/office/powerpoint/2010/main" val="985870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0315" y="-6287"/>
            <a:ext cx="10515600" cy="1325563"/>
          </a:xfrm>
        </p:spPr>
        <p:txBody>
          <a:bodyPr>
            <a:normAutofit/>
          </a:bodyPr>
          <a:lstStyle/>
          <a:p>
            <a:r>
              <a:rPr lang="en-US" dirty="0"/>
              <a:t>UI tests development </a:t>
            </a:r>
            <a:r>
              <a:rPr lang="en-US" dirty="0" smtClean="0"/>
              <a:t>acceleration</a:t>
            </a:r>
            <a:endParaRPr lang="en-US" dirty="0"/>
          </a:p>
        </p:txBody>
      </p:sp>
      <p:sp>
        <p:nvSpPr>
          <p:cNvPr id="24" name="TextBox 23"/>
          <p:cNvSpPr txBox="1"/>
          <p:nvPr/>
        </p:nvSpPr>
        <p:spPr>
          <a:xfrm>
            <a:off x="1219200" y="5708877"/>
            <a:ext cx="9719839" cy="92333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solidFill>
                  <a:srgbClr val="92D050"/>
                </a:solidFill>
              </a:rPr>
              <a:t>QA doesn’t need to rebuild and reinstall app after every data modification</a:t>
            </a:r>
          </a:p>
          <a:p>
            <a:pPr marL="285750" indent="-285750">
              <a:buFont typeface="Wingdings" panose="05000000000000000000" pitchFamily="2" charset="2"/>
              <a:buChar char="§"/>
            </a:pPr>
            <a:r>
              <a:rPr lang="en-US" dirty="0" smtClean="0">
                <a:solidFill>
                  <a:srgbClr val="92D050"/>
                </a:solidFill>
              </a:rPr>
              <a:t>QA doesn’t need to restart UI tests after every data modification</a:t>
            </a:r>
          </a:p>
          <a:p>
            <a:pPr marL="285750" indent="-285750">
              <a:buFont typeface="Wingdings" panose="05000000000000000000" pitchFamily="2" charset="2"/>
              <a:buChar char="§"/>
            </a:pPr>
            <a:r>
              <a:rPr lang="en-US" dirty="0" smtClean="0">
                <a:solidFill>
                  <a:srgbClr val="92D050"/>
                </a:solidFill>
              </a:rPr>
              <a:t>QA can modify *.</a:t>
            </a:r>
            <a:r>
              <a:rPr lang="en-US" dirty="0" err="1" smtClean="0">
                <a:solidFill>
                  <a:srgbClr val="92D050"/>
                </a:solidFill>
              </a:rPr>
              <a:t>json</a:t>
            </a:r>
            <a:r>
              <a:rPr lang="en-US" dirty="0" smtClean="0">
                <a:solidFill>
                  <a:srgbClr val="92D050"/>
                </a:solidFill>
              </a:rPr>
              <a:t> data without developer help</a:t>
            </a:r>
          </a:p>
        </p:txBody>
      </p:sp>
      <p:sp>
        <p:nvSpPr>
          <p:cNvPr id="29" name="Rounded Rectangle 28"/>
          <p:cNvSpPr/>
          <p:nvPr/>
        </p:nvSpPr>
        <p:spPr>
          <a:xfrm>
            <a:off x="1315805" y="2681406"/>
            <a:ext cx="2229574" cy="1258623"/>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rPr>
              <a:t>Application </a:t>
            </a:r>
          </a:p>
          <a:p>
            <a:pPr algn="ctr"/>
            <a:r>
              <a:rPr lang="en-US" dirty="0">
                <a:solidFill>
                  <a:sysClr val="windowText" lastClr="000000"/>
                </a:solidFill>
              </a:rPr>
              <a:t>(on device or simulator)</a:t>
            </a:r>
          </a:p>
        </p:txBody>
      </p:sp>
      <p:sp>
        <p:nvSpPr>
          <p:cNvPr id="30" name="Rounded Rectangle 29"/>
          <p:cNvSpPr/>
          <p:nvPr/>
        </p:nvSpPr>
        <p:spPr>
          <a:xfrm>
            <a:off x="8050402" y="4729492"/>
            <a:ext cx="2721230" cy="749279"/>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t"/>
          <a:lstStyle/>
          <a:p>
            <a:r>
              <a:rPr lang="en-US" dirty="0">
                <a:solidFill>
                  <a:sysClr val="windowText" lastClr="000000"/>
                </a:solidFill>
              </a:rPr>
              <a:t>Source code</a:t>
            </a:r>
          </a:p>
          <a:p>
            <a:pPr marL="285750" indent="-285750">
              <a:buFontTx/>
              <a:buChar char="-"/>
            </a:pPr>
            <a:r>
              <a:rPr lang="en-US" sz="1200" i="1" dirty="0">
                <a:solidFill>
                  <a:sysClr val="windowText" lastClr="000000"/>
                </a:solidFill>
              </a:rPr>
              <a:t>UI tests</a:t>
            </a:r>
          </a:p>
          <a:p>
            <a:pPr marL="285750" indent="-285750">
              <a:buFontTx/>
              <a:buChar char="-"/>
            </a:pPr>
            <a:r>
              <a:rPr lang="en-US" sz="1200" i="1" dirty="0" smtClean="0">
                <a:solidFill>
                  <a:sysClr val="windowText" lastClr="000000"/>
                </a:solidFill>
              </a:rPr>
              <a:t>*.</a:t>
            </a:r>
            <a:r>
              <a:rPr lang="en-US" sz="1200" i="1" dirty="0" err="1" smtClean="0">
                <a:solidFill>
                  <a:sysClr val="windowText" lastClr="000000"/>
                </a:solidFill>
              </a:rPr>
              <a:t>json</a:t>
            </a:r>
            <a:r>
              <a:rPr lang="en-US" sz="1200" i="1" dirty="0" smtClean="0">
                <a:solidFill>
                  <a:sysClr val="windowText" lastClr="000000"/>
                </a:solidFill>
              </a:rPr>
              <a:t> files</a:t>
            </a:r>
            <a:endParaRPr lang="en-US" sz="1200" i="1" dirty="0">
              <a:solidFill>
                <a:sysClr val="windowText" lastClr="000000"/>
              </a:solidFill>
            </a:endParaRPr>
          </a:p>
        </p:txBody>
      </p:sp>
      <p:sp>
        <p:nvSpPr>
          <p:cNvPr id="31" name="TextBox 30"/>
          <p:cNvSpPr txBox="1"/>
          <p:nvPr/>
        </p:nvSpPr>
        <p:spPr>
          <a:xfrm>
            <a:off x="3545379" y="2231640"/>
            <a:ext cx="4908905" cy="369332"/>
          </a:xfrm>
          <a:prstGeom prst="rect">
            <a:avLst/>
          </a:prstGeom>
          <a:noFill/>
        </p:spPr>
        <p:txBody>
          <a:bodyPr wrap="square" rtlCol="0">
            <a:spAutoFit/>
          </a:bodyPr>
          <a:lstStyle/>
          <a:p>
            <a:pPr algn="ctr"/>
            <a:r>
              <a:rPr lang="en-US" b="1" dirty="0"/>
              <a:t>Work on development environment</a:t>
            </a:r>
          </a:p>
        </p:txBody>
      </p:sp>
      <p:sp>
        <p:nvSpPr>
          <p:cNvPr id="32" name="Rounded Rectangle 31"/>
          <p:cNvSpPr/>
          <p:nvPr/>
        </p:nvSpPr>
        <p:spPr>
          <a:xfrm>
            <a:off x="8174244" y="2524024"/>
            <a:ext cx="2435394" cy="1573389"/>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8174243" y="2600972"/>
            <a:ext cx="2435395" cy="738664"/>
          </a:xfrm>
          <a:prstGeom prst="rect">
            <a:avLst/>
          </a:prstGeom>
          <a:noFill/>
        </p:spPr>
        <p:txBody>
          <a:bodyPr wrap="square" rtlCol="0">
            <a:spAutoFit/>
          </a:bodyPr>
          <a:lstStyle/>
          <a:p>
            <a:pPr algn="ctr"/>
            <a:r>
              <a:rPr lang="en-US" dirty="0" smtClean="0">
                <a:solidFill>
                  <a:sysClr val="windowText" lastClr="000000"/>
                </a:solidFill>
              </a:rPr>
              <a:t>Mock server</a:t>
            </a:r>
          </a:p>
          <a:p>
            <a:r>
              <a:rPr lang="en-US" sz="1200" i="1" dirty="0" smtClean="0">
                <a:solidFill>
                  <a:sysClr val="windowText" lastClr="000000"/>
                </a:solidFill>
              </a:rPr>
              <a:t>- Platform independent (written on .NET Core)</a:t>
            </a:r>
          </a:p>
        </p:txBody>
      </p:sp>
      <p:sp>
        <p:nvSpPr>
          <p:cNvPr id="34" name="Rounded Rectangle 33"/>
          <p:cNvSpPr/>
          <p:nvPr/>
        </p:nvSpPr>
        <p:spPr>
          <a:xfrm>
            <a:off x="8472733" y="3383092"/>
            <a:ext cx="1876568" cy="5992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t"/>
          <a:lstStyle/>
          <a:p>
            <a:r>
              <a:rPr lang="en-US" sz="1050" i="1" dirty="0" smtClean="0">
                <a:solidFill>
                  <a:srgbClr val="00B050"/>
                </a:solidFill>
              </a:rPr>
              <a:t>UI </a:t>
            </a:r>
            <a:r>
              <a:rPr lang="en-US" sz="1050" i="1" dirty="0">
                <a:solidFill>
                  <a:srgbClr val="00B050"/>
                </a:solidFill>
              </a:rPr>
              <a:t>Test </a:t>
            </a:r>
            <a:r>
              <a:rPr lang="en-US" sz="1050" i="1" dirty="0" smtClean="0">
                <a:solidFill>
                  <a:srgbClr val="00B050"/>
                </a:solidFill>
              </a:rPr>
              <a:t>Data</a:t>
            </a:r>
          </a:p>
          <a:p>
            <a:pPr marL="171450" indent="-171450">
              <a:buFontTx/>
              <a:buChar char="-"/>
            </a:pPr>
            <a:r>
              <a:rPr lang="en-US" sz="1050" i="1" dirty="0" smtClean="0">
                <a:solidFill>
                  <a:srgbClr val="00B050"/>
                </a:solidFill>
              </a:rPr>
              <a:t>*.</a:t>
            </a:r>
            <a:r>
              <a:rPr lang="en-US" sz="1050" i="1" dirty="0" err="1" smtClean="0">
                <a:solidFill>
                  <a:srgbClr val="00B050"/>
                </a:solidFill>
              </a:rPr>
              <a:t>json</a:t>
            </a:r>
            <a:r>
              <a:rPr lang="en-US" sz="1050" i="1" dirty="0" smtClean="0">
                <a:solidFill>
                  <a:srgbClr val="00B050"/>
                </a:solidFill>
              </a:rPr>
              <a:t> files </a:t>
            </a:r>
          </a:p>
          <a:p>
            <a:pPr marL="171450" indent="-171450">
              <a:buFontTx/>
              <a:buChar char="-"/>
            </a:pPr>
            <a:r>
              <a:rPr lang="en-US" sz="1050" i="1" dirty="0" smtClean="0">
                <a:solidFill>
                  <a:srgbClr val="00B050"/>
                </a:solidFill>
              </a:rPr>
              <a:t>stored on file system</a:t>
            </a:r>
            <a:endParaRPr lang="en-US" sz="1050" i="1" dirty="0">
              <a:solidFill>
                <a:srgbClr val="00B050"/>
              </a:solidFill>
            </a:endParaRPr>
          </a:p>
        </p:txBody>
      </p:sp>
      <p:cxnSp>
        <p:nvCxnSpPr>
          <p:cNvPr id="35" name="Straight Arrow Connector 34"/>
          <p:cNvCxnSpPr>
            <a:stCxn id="29" idx="3"/>
            <a:endCxn id="32" idx="1"/>
          </p:cNvCxnSpPr>
          <p:nvPr/>
        </p:nvCxnSpPr>
        <p:spPr>
          <a:xfrm>
            <a:off x="3545379" y="3310718"/>
            <a:ext cx="46288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3835400" y="2936957"/>
            <a:ext cx="3800429" cy="307777"/>
          </a:xfrm>
          <a:prstGeom prst="rect">
            <a:avLst/>
          </a:prstGeom>
          <a:noFill/>
        </p:spPr>
        <p:txBody>
          <a:bodyPr wrap="square" rtlCol="0">
            <a:spAutoFit/>
          </a:bodyPr>
          <a:lstStyle/>
          <a:p>
            <a:pPr algn="ctr"/>
            <a:r>
              <a:rPr lang="en-US" sz="1400" dirty="0" smtClean="0"/>
              <a:t>App requests test data from mock server</a:t>
            </a:r>
            <a:endParaRPr lang="en-US" sz="1400" dirty="0"/>
          </a:p>
        </p:txBody>
      </p:sp>
      <p:cxnSp>
        <p:nvCxnSpPr>
          <p:cNvPr id="37" name="Straight Arrow Connector 36"/>
          <p:cNvCxnSpPr>
            <a:stCxn id="32" idx="2"/>
            <a:endCxn id="30" idx="0"/>
          </p:cNvCxnSpPr>
          <p:nvPr/>
        </p:nvCxnSpPr>
        <p:spPr>
          <a:xfrm>
            <a:off x="9391941" y="4097413"/>
            <a:ext cx="19076" cy="632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5651500" y="4388171"/>
            <a:ext cx="3926925" cy="307777"/>
          </a:xfrm>
          <a:prstGeom prst="rect">
            <a:avLst/>
          </a:prstGeom>
          <a:noFill/>
        </p:spPr>
        <p:txBody>
          <a:bodyPr wrap="square" rtlCol="0">
            <a:spAutoFit/>
          </a:bodyPr>
          <a:lstStyle/>
          <a:p>
            <a:r>
              <a:rPr lang="en-US" sz="1400" i="1" dirty="0" smtClean="0"/>
              <a:t>Mock server read test data from *.</a:t>
            </a:r>
            <a:r>
              <a:rPr lang="en-US" sz="1400" i="1" dirty="0" err="1" smtClean="0"/>
              <a:t>json</a:t>
            </a:r>
            <a:r>
              <a:rPr lang="en-US" sz="1400" i="1" dirty="0" smtClean="0"/>
              <a:t> files</a:t>
            </a:r>
            <a:endParaRPr lang="en-US" sz="1400" i="1" dirty="0"/>
          </a:p>
        </p:txBody>
      </p:sp>
      <p:sp>
        <p:nvSpPr>
          <p:cNvPr id="13" name="TextBox 12"/>
          <p:cNvSpPr txBox="1"/>
          <p:nvPr/>
        </p:nvSpPr>
        <p:spPr>
          <a:xfrm>
            <a:off x="920315" y="1154422"/>
            <a:ext cx="9851317" cy="1107996"/>
          </a:xfrm>
          <a:prstGeom prst="rect">
            <a:avLst/>
          </a:prstGeom>
          <a:noFill/>
        </p:spPr>
        <p:txBody>
          <a:bodyPr wrap="square" rtlCol="0">
            <a:spAutoFit/>
          </a:bodyPr>
          <a:lstStyle/>
          <a:p>
            <a:r>
              <a:rPr lang="en-US" sz="1600" dirty="0"/>
              <a:t>Usually if you want to run your application on </a:t>
            </a:r>
            <a:r>
              <a:rPr lang="en-US" sz="1600" dirty="0" err="1"/>
              <a:t>Xamarin</a:t>
            </a:r>
            <a:r>
              <a:rPr lang="en-US" sz="1600" dirty="0"/>
              <a:t> Test Cloud you have to embed mock data into </a:t>
            </a:r>
            <a:r>
              <a:rPr lang="en-US" sz="1600" dirty="0" smtClean="0"/>
              <a:t>app. As </a:t>
            </a:r>
            <a:r>
              <a:rPr lang="en-US" sz="1600" dirty="0"/>
              <a:t>a side </a:t>
            </a:r>
            <a:r>
              <a:rPr lang="en-US" sz="1600" dirty="0" smtClean="0"/>
              <a:t>effect, </a:t>
            </a:r>
            <a:r>
              <a:rPr lang="en-US" sz="1600" dirty="0"/>
              <a:t>each time you make any changes with mock data you have </a:t>
            </a:r>
            <a:r>
              <a:rPr lang="en-US" sz="1600" dirty="0" smtClean="0"/>
              <a:t>to </a:t>
            </a:r>
            <a:r>
              <a:rPr lang="en-US" sz="1600" dirty="0"/>
              <a:t>recompile your </a:t>
            </a:r>
            <a:r>
              <a:rPr lang="en-US" sz="1600" dirty="0" smtClean="0"/>
              <a:t>application. </a:t>
            </a:r>
            <a:r>
              <a:rPr lang="en-US" sz="1600" dirty="0"/>
              <a:t>It wastes a lot of time</a:t>
            </a:r>
            <a:r>
              <a:rPr lang="en-US" sz="1600" dirty="0" smtClean="0"/>
              <a:t> </a:t>
            </a:r>
            <a:r>
              <a:rPr lang="en-US" sz="1600" dirty="0"/>
              <a:t>during UI tests development </a:t>
            </a:r>
            <a:r>
              <a:rPr lang="en-US" sz="1600" dirty="0" smtClean="0"/>
              <a:t>process. </a:t>
            </a:r>
            <a:r>
              <a:rPr lang="en-US" sz="1600" dirty="0"/>
              <a:t>Mock data framework allows you to </a:t>
            </a:r>
            <a:r>
              <a:rPr lang="en-US" sz="1600" dirty="0" smtClean="0"/>
              <a:t>modify mocked </a:t>
            </a:r>
            <a:r>
              <a:rPr lang="en-US" sz="1600" dirty="0"/>
              <a:t>data on the fly without </a:t>
            </a:r>
            <a:r>
              <a:rPr lang="en-US" sz="1600" dirty="0" smtClean="0"/>
              <a:t>app recompilation.</a:t>
            </a:r>
            <a:endParaRPr lang="en-US" dirty="0"/>
          </a:p>
        </p:txBody>
      </p:sp>
    </p:spTree>
    <p:extLst>
      <p:ext uri="{BB962C8B-B14F-4D97-AF65-F5344CB8AC3E}">
        <p14:creationId xmlns:p14="http://schemas.microsoft.com/office/powerpoint/2010/main" val="728335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personalization</a:t>
            </a:r>
            <a:endParaRPr lang="en-US" dirty="0"/>
          </a:p>
        </p:txBody>
      </p:sp>
      <p:sp>
        <p:nvSpPr>
          <p:cNvPr id="3" name="Content Placeholder 2"/>
          <p:cNvSpPr>
            <a:spLocks noGrp="1"/>
          </p:cNvSpPr>
          <p:nvPr>
            <p:ph idx="1"/>
          </p:nvPr>
        </p:nvSpPr>
        <p:spPr>
          <a:xfrm>
            <a:off x="838200" y="1341013"/>
            <a:ext cx="10515600" cy="4351338"/>
          </a:xfrm>
        </p:spPr>
        <p:txBody>
          <a:bodyPr>
            <a:normAutofit/>
          </a:bodyPr>
          <a:lstStyle/>
          <a:p>
            <a:r>
              <a:rPr lang="en-US" sz="2600" dirty="0"/>
              <a:t>Each test can use individual data set for any application </a:t>
            </a:r>
            <a:r>
              <a:rPr lang="en-US" sz="2600" dirty="0" smtClean="0"/>
              <a:t>module;</a:t>
            </a:r>
          </a:p>
          <a:p>
            <a:r>
              <a:rPr lang="en-US" sz="2600" dirty="0"/>
              <a:t>Each test can work with set of localized </a:t>
            </a:r>
            <a:r>
              <a:rPr lang="en-US" sz="2600" dirty="0" smtClean="0"/>
              <a:t>data. Not </a:t>
            </a:r>
            <a:r>
              <a:rPr lang="en-US" sz="2600" dirty="0"/>
              <a:t>only on application level but also we can respond with localized server </a:t>
            </a:r>
            <a:r>
              <a:rPr lang="en-US" sz="2600" dirty="0" smtClean="0"/>
              <a:t>data;</a:t>
            </a:r>
            <a:endParaRPr lang="en-US" sz="2600" dirty="0"/>
          </a:p>
          <a:p>
            <a:r>
              <a:rPr lang="en-US" sz="2600" dirty="0" smtClean="0"/>
              <a:t>You </a:t>
            </a:r>
            <a:r>
              <a:rPr lang="en-US" sz="2600" dirty="0" smtClean="0"/>
              <a:t>can </a:t>
            </a:r>
            <a:r>
              <a:rPr lang="en-US" sz="2600" dirty="0"/>
              <a:t>receive different responses during test execution, even from the same application </a:t>
            </a:r>
            <a:r>
              <a:rPr lang="en-US" sz="2600" dirty="0" smtClean="0"/>
              <a:t>page;</a:t>
            </a:r>
            <a:endParaRPr lang="en-US" sz="2600" dirty="0"/>
          </a:p>
        </p:txBody>
      </p:sp>
      <p:sp>
        <p:nvSpPr>
          <p:cNvPr id="5" name="TextBox 4"/>
          <p:cNvSpPr txBox="1"/>
          <p:nvPr/>
        </p:nvSpPr>
        <p:spPr>
          <a:xfrm>
            <a:off x="4439049" y="6465946"/>
            <a:ext cx="3663760" cy="369332"/>
          </a:xfrm>
          <a:prstGeom prst="rect">
            <a:avLst/>
          </a:prstGeom>
          <a:noFill/>
        </p:spPr>
        <p:txBody>
          <a:bodyPr wrap="none" rtlCol="0">
            <a:spAutoFit/>
          </a:bodyPr>
          <a:lstStyle/>
          <a:p>
            <a:r>
              <a:rPr lang="en-US" dirty="0" smtClean="0"/>
              <a:t>Example of </a:t>
            </a:r>
            <a:r>
              <a:rPr lang="en-US" dirty="0" err="1" smtClean="0"/>
              <a:t>json</a:t>
            </a:r>
            <a:r>
              <a:rPr lang="en-US" dirty="0" smtClean="0"/>
              <a:t> file name </a:t>
            </a:r>
            <a:r>
              <a:rPr lang="en-US" dirty="0" smtClean="0"/>
              <a:t>composing</a:t>
            </a:r>
            <a:endParaRPr lang="en-US" dirty="0"/>
          </a:p>
        </p:txBody>
      </p:sp>
      <p:pic>
        <p:nvPicPr>
          <p:cNvPr id="6" name="Content Placeholder 7"/>
          <p:cNvPicPr>
            <a:picLocks noChangeAspect="1"/>
          </p:cNvPicPr>
          <p:nvPr/>
        </p:nvPicPr>
        <p:blipFill>
          <a:blip r:embed="rId2"/>
          <a:stretch>
            <a:fillRect/>
          </a:stretch>
        </p:blipFill>
        <p:spPr>
          <a:xfrm>
            <a:off x="4439049" y="4562604"/>
            <a:ext cx="4291483" cy="1959001"/>
          </a:xfrm>
          <a:prstGeom prst="rect">
            <a:avLst/>
          </a:prstGeom>
          <a:ln>
            <a:solidFill>
              <a:schemeClr val="tx1"/>
            </a:solidFill>
          </a:ln>
        </p:spPr>
      </p:pic>
    </p:spTree>
    <p:extLst>
      <p:ext uri="{BB962C8B-B14F-4D97-AF65-F5344CB8AC3E}">
        <p14:creationId xmlns:p14="http://schemas.microsoft.com/office/powerpoint/2010/main" val="1848113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12" y="-109728"/>
            <a:ext cx="10515600" cy="1325563"/>
          </a:xfrm>
        </p:spPr>
        <p:txBody>
          <a:bodyPr/>
          <a:lstStyle/>
          <a:p>
            <a:r>
              <a:rPr lang="en-US" dirty="0" smtClean="0"/>
              <a:t>Sharing data between different tests</a:t>
            </a:r>
            <a:endParaRPr lang="en-US" dirty="0"/>
          </a:p>
        </p:txBody>
      </p:sp>
      <p:sp>
        <p:nvSpPr>
          <p:cNvPr id="3" name="Content Placeholder 2"/>
          <p:cNvSpPr>
            <a:spLocks noGrp="1"/>
          </p:cNvSpPr>
          <p:nvPr>
            <p:ph idx="1"/>
          </p:nvPr>
        </p:nvSpPr>
        <p:spPr>
          <a:xfrm>
            <a:off x="332612" y="2043485"/>
            <a:ext cx="11737468" cy="4615610"/>
          </a:xfrm>
        </p:spPr>
        <p:txBody>
          <a:bodyPr>
            <a:noAutofit/>
          </a:bodyPr>
          <a:lstStyle/>
          <a:p>
            <a:r>
              <a:rPr lang="en-US" sz="2400" dirty="0"/>
              <a:t>S</a:t>
            </a:r>
            <a:r>
              <a:rPr lang="en-US" sz="2400" dirty="0" smtClean="0"/>
              <a:t>cenario </a:t>
            </a:r>
            <a:r>
              <a:rPr lang="en-US" sz="2400" dirty="0"/>
              <a:t>folder is shared between all scenario’s tests</a:t>
            </a:r>
            <a:r>
              <a:rPr lang="en-US" sz="2400" dirty="0" smtClean="0"/>
              <a:t>;</a:t>
            </a:r>
          </a:p>
          <a:p>
            <a:r>
              <a:rPr lang="en-US" sz="2400" dirty="0"/>
              <a:t>Extended test scenarios can use base scenario </a:t>
            </a:r>
            <a:r>
              <a:rPr lang="en-US" sz="2400" dirty="0" smtClean="0"/>
              <a:t>folders</a:t>
            </a:r>
            <a:r>
              <a:rPr lang="en-US" sz="2400" dirty="0" smtClean="0"/>
              <a:t>;</a:t>
            </a:r>
          </a:p>
          <a:p>
            <a:r>
              <a:rPr lang="en-US" sz="2400" dirty="0" err="1" smtClean="0"/>
              <a:t>LanguageAttribute</a:t>
            </a:r>
            <a:r>
              <a:rPr lang="en-US" sz="2400" dirty="0" smtClean="0"/>
              <a:t> provides language folders for marked test scenarios; </a:t>
            </a:r>
            <a:endParaRPr lang="en-US" sz="2400" dirty="0" smtClean="0"/>
          </a:p>
          <a:p>
            <a:r>
              <a:rPr lang="en-US" sz="2400" dirty="0" err="1" smtClean="0"/>
              <a:t>MockDataAttribute</a:t>
            </a:r>
            <a:r>
              <a:rPr lang="en-US" sz="2400" dirty="0" smtClean="0"/>
              <a:t> provides shared folder for different test scenarios;</a:t>
            </a:r>
            <a:endParaRPr lang="en-US" sz="2400" dirty="0"/>
          </a:p>
        </p:txBody>
      </p:sp>
      <p:sp>
        <p:nvSpPr>
          <p:cNvPr id="6" name="TextBox 5"/>
          <p:cNvSpPr txBox="1"/>
          <p:nvPr/>
        </p:nvSpPr>
        <p:spPr>
          <a:xfrm>
            <a:off x="3046463" y="4004136"/>
            <a:ext cx="2975815" cy="307777"/>
          </a:xfrm>
          <a:prstGeom prst="rect">
            <a:avLst/>
          </a:prstGeom>
          <a:noFill/>
        </p:spPr>
        <p:txBody>
          <a:bodyPr wrap="none" rtlCol="0">
            <a:spAutoFit/>
          </a:bodyPr>
          <a:lstStyle/>
          <a:p>
            <a:r>
              <a:rPr lang="en-US" sz="1400" dirty="0" smtClean="0"/>
              <a:t>Searching during locale depended test</a:t>
            </a:r>
            <a:endParaRPr lang="en-US" sz="1400" dirty="0"/>
          </a:p>
        </p:txBody>
      </p:sp>
      <p:pic>
        <p:nvPicPr>
          <p:cNvPr id="47" name="Picture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801" y="4360395"/>
            <a:ext cx="5321300" cy="2298700"/>
          </a:xfrm>
          <a:prstGeom prst="rect">
            <a:avLst/>
          </a:prstGeom>
        </p:spPr>
      </p:pic>
      <p:grpSp>
        <p:nvGrpSpPr>
          <p:cNvPr id="19" name="Group 18"/>
          <p:cNvGrpSpPr/>
          <p:nvPr/>
        </p:nvGrpSpPr>
        <p:grpSpPr>
          <a:xfrm>
            <a:off x="3730822" y="5171398"/>
            <a:ext cx="235994" cy="665874"/>
            <a:chOff x="4684979" y="4885152"/>
            <a:chExt cx="235994" cy="665874"/>
          </a:xfrm>
        </p:grpSpPr>
        <p:sp>
          <p:nvSpPr>
            <p:cNvPr id="53" name="Oval 52"/>
            <p:cNvSpPr/>
            <p:nvPr/>
          </p:nvSpPr>
          <p:spPr>
            <a:xfrm>
              <a:off x="4763644" y="5393697"/>
              <a:ext cx="157329" cy="1573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1</a:t>
              </a:r>
              <a:endParaRPr lang="en-US" sz="1200" dirty="0"/>
            </a:p>
          </p:txBody>
        </p:sp>
        <p:sp>
          <p:nvSpPr>
            <p:cNvPr id="92" name="Oval 91"/>
            <p:cNvSpPr/>
            <p:nvPr/>
          </p:nvSpPr>
          <p:spPr>
            <a:xfrm>
              <a:off x="4684979" y="4885152"/>
              <a:ext cx="157329" cy="1573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3</a:t>
              </a:r>
              <a:endParaRPr lang="en-US" sz="1200" dirty="0"/>
            </a:p>
          </p:txBody>
        </p:sp>
      </p:grpSp>
      <p:grpSp>
        <p:nvGrpSpPr>
          <p:cNvPr id="21" name="Group 20"/>
          <p:cNvGrpSpPr/>
          <p:nvPr/>
        </p:nvGrpSpPr>
        <p:grpSpPr>
          <a:xfrm>
            <a:off x="3888152" y="5431080"/>
            <a:ext cx="450954" cy="248863"/>
            <a:chOff x="3888152" y="5431080"/>
            <a:chExt cx="450954" cy="248863"/>
          </a:xfrm>
        </p:grpSpPr>
        <p:sp>
          <p:nvSpPr>
            <p:cNvPr id="91" name="Oval 90"/>
            <p:cNvSpPr/>
            <p:nvPr/>
          </p:nvSpPr>
          <p:spPr>
            <a:xfrm>
              <a:off x="4181777" y="5431080"/>
              <a:ext cx="157329" cy="1573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2</a:t>
              </a:r>
              <a:endParaRPr lang="en-US" sz="1200" dirty="0"/>
            </a:p>
          </p:txBody>
        </p:sp>
        <p:cxnSp>
          <p:nvCxnSpPr>
            <p:cNvPr id="55" name="Elbow Connector 54"/>
            <p:cNvCxnSpPr>
              <a:stCxn id="53" idx="0"/>
              <a:endCxn id="91" idx="6"/>
            </p:cNvCxnSpPr>
            <p:nvPr/>
          </p:nvCxnSpPr>
          <p:spPr>
            <a:xfrm rot="5400000" flipH="1" flipV="1">
              <a:off x="4028530" y="5369367"/>
              <a:ext cx="170198" cy="450954"/>
            </a:xfrm>
            <a:prstGeom prst="bentConnector4">
              <a:avLst>
                <a:gd name="adj1" fmla="val 26890"/>
                <a:gd name="adj2" fmla="val 15069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3809486" y="4922535"/>
            <a:ext cx="608644" cy="508545"/>
            <a:chOff x="3809486" y="4922535"/>
            <a:chExt cx="608644" cy="508545"/>
          </a:xfrm>
        </p:grpSpPr>
        <p:cxnSp>
          <p:nvCxnSpPr>
            <p:cNvPr id="59" name="Elbow Connector 58"/>
            <p:cNvCxnSpPr>
              <a:stCxn id="91" idx="0"/>
              <a:endCxn id="92" idx="6"/>
            </p:cNvCxnSpPr>
            <p:nvPr/>
          </p:nvCxnSpPr>
          <p:spPr>
            <a:xfrm rot="16200000" flipV="1">
              <a:off x="3983789" y="5154426"/>
              <a:ext cx="181017" cy="372291"/>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260801" y="4922535"/>
              <a:ext cx="157329" cy="1573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4</a:t>
              </a:r>
              <a:endParaRPr lang="en-US" sz="1200" dirty="0"/>
            </a:p>
          </p:txBody>
        </p:sp>
        <p:cxnSp>
          <p:nvCxnSpPr>
            <p:cNvPr id="61" name="Elbow Connector 60"/>
            <p:cNvCxnSpPr>
              <a:stCxn id="92" idx="0"/>
              <a:endCxn id="93" idx="6"/>
            </p:cNvCxnSpPr>
            <p:nvPr/>
          </p:nvCxnSpPr>
          <p:spPr>
            <a:xfrm rot="5400000" flipH="1" flipV="1">
              <a:off x="4028709" y="4781978"/>
              <a:ext cx="170198" cy="608643"/>
            </a:xfrm>
            <a:prstGeom prst="bentConnector4">
              <a:avLst>
                <a:gd name="adj1" fmla="val 26890"/>
                <a:gd name="adj2" fmla="val 137559"/>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021413" y="4339323"/>
            <a:ext cx="3768561" cy="1419284"/>
            <a:chOff x="4021413" y="4339323"/>
            <a:chExt cx="3768561" cy="1419284"/>
          </a:xfrm>
        </p:grpSpPr>
        <p:cxnSp>
          <p:nvCxnSpPr>
            <p:cNvPr id="49" name="Elbow Connector 48"/>
            <p:cNvCxnSpPr/>
            <p:nvPr/>
          </p:nvCxnSpPr>
          <p:spPr>
            <a:xfrm rot="10800000" flipV="1">
              <a:off x="4021413" y="4407026"/>
              <a:ext cx="2736946" cy="1351581"/>
            </a:xfrm>
            <a:prstGeom prst="bentConnector3">
              <a:avLst>
                <a:gd name="adj1" fmla="val 19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859637" y="4339323"/>
              <a:ext cx="1930337" cy="261610"/>
            </a:xfrm>
            <a:prstGeom prst="rect">
              <a:avLst/>
            </a:prstGeom>
            <a:noFill/>
          </p:spPr>
          <p:txBody>
            <a:bodyPr wrap="none" rtlCol="0">
              <a:spAutoFit/>
            </a:bodyPr>
            <a:lstStyle/>
            <a:p>
              <a:r>
                <a:rPr lang="en-US" sz="1100" dirty="0" err="1" smtClean="0">
                  <a:solidFill>
                    <a:schemeClr val="bg1"/>
                  </a:solidFill>
                </a:rPr>
                <a:t>post_login</a:t>
              </a:r>
              <a:r>
                <a:rPr lang="en-US" sz="1100" dirty="0" smtClean="0">
                  <a:solidFill>
                    <a:schemeClr val="bg1"/>
                  </a:solidFill>
                </a:rPr>
                <a:t>(43A567FB).</a:t>
              </a:r>
              <a:r>
                <a:rPr lang="en-US" sz="1100" dirty="0" err="1" smtClean="0">
                  <a:solidFill>
                    <a:schemeClr val="bg1"/>
                  </a:solidFill>
                </a:rPr>
                <a:t>json</a:t>
              </a:r>
              <a:endParaRPr lang="en-US" sz="1100" dirty="0">
                <a:solidFill>
                  <a:schemeClr val="bg1"/>
                </a:solidFill>
              </a:endParaRPr>
            </a:p>
          </p:txBody>
        </p:sp>
      </p:grpSp>
      <p:grpSp>
        <p:nvGrpSpPr>
          <p:cNvPr id="23" name="Group 22"/>
          <p:cNvGrpSpPr/>
          <p:nvPr/>
        </p:nvGrpSpPr>
        <p:grpSpPr>
          <a:xfrm>
            <a:off x="2649624" y="4654357"/>
            <a:ext cx="1884747" cy="1890877"/>
            <a:chOff x="2649624" y="4654357"/>
            <a:chExt cx="1884747" cy="1890877"/>
          </a:xfrm>
        </p:grpSpPr>
        <p:sp>
          <p:nvSpPr>
            <p:cNvPr id="94" name="Oval 93"/>
            <p:cNvSpPr/>
            <p:nvPr/>
          </p:nvSpPr>
          <p:spPr>
            <a:xfrm>
              <a:off x="4377042" y="4654357"/>
              <a:ext cx="157329" cy="15732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5</a:t>
              </a:r>
              <a:endParaRPr lang="en-US" sz="1200" dirty="0"/>
            </a:p>
          </p:txBody>
        </p:sp>
        <p:cxnSp>
          <p:nvCxnSpPr>
            <p:cNvPr id="63" name="Elbow Connector 62"/>
            <p:cNvCxnSpPr>
              <a:stCxn id="93" idx="0"/>
              <a:endCxn id="94" idx="6"/>
            </p:cNvCxnSpPr>
            <p:nvPr/>
          </p:nvCxnSpPr>
          <p:spPr>
            <a:xfrm rot="5400000" flipH="1" flipV="1">
              <a:off x="4342162" y="4730327"/>
              <a:ext cx="189513" cy="194905"/>
            </a:xfrm>
            <a:prstGeom prst="bentConnector4">
              <a:avLst>
                <a:gd name="adj1" fmla="val 29245"/>
                <a:gd name="adj2" fmla="val 217288"/>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54" name="Elbow Connector 453"/>
            <p:cNvCxnSpPr/>
            <p:nvPr/>
          </p:nvCxnSpPr>
          <p:spPr>
            <a:xfrm rot="16200000" flipH="1">
              <a:off x="1917657" y="5464987"/>
              <a:ext cx="1812214" cy="348279"/>
            </a:xfrm>
            <a:prstGeom prst="bentConnector3">
              <a:avLst>
                <a:gd name="adj1" fmla="val 9999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723569" y="785868"/>
            <a:ext cx="9136049" cy="923330"/>
          </a:xfrm>
          <a:prstGeom prst="rect">
            <a:avLst/>
          </a:prstGeom>
          <a:noFill/>
        </p:spPr>
        <p:txBody>
          <a:bodyPr wrap="square" rtlCol="0">
            <a:spAutoFit/>
          </a:bodyPr>
          <a:lstStyle/>
          <a:p>
            <a:r>
              <a:rPr lang="en-US" dirty="0"/>
              <a:t>Sometimes it’s very useful to share data between different </a:t>
            </a:r>
            <a:r>
              <a:rPr lang="en-US" dirty="0" smtClean="0"/>
              <a:t>tests. </a:t>
            </a:r>
            <a:r>
              <a:rPr lang="en-US" dirty="0"/>
              <a:t>It helps you to avoid data duplications in your project. When you need to make some data updates you should change only one file instead of numerous set of </a:t>
            </a:r>
            <a:r>
              <a:rPr lang="en-US" dirty="0" smtClean="0"/>
              <a:t>files.</a:t>
            </a:r>
            <a:endParaRPr lang="en-US" dirty="0"/>
          </a:p>
        </p:txBody>
      </p:sp>
    </p:spTree>
    <p:extLst>
      <p:ext uri="{BB962C8B-B14F-4D97-AF65-F5344CB8AC3E}">
        <p14:creationId xmlns:p14="http://schemas.microsoft.com/office/powerpoint/2010/main" val="146333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indent="-342900"/>
            <a:r>
              <a:rPr lang="en-US" dirty="0" smtClean="0"/>
              <a:t>Simplifying</a:t>
            </a:r>
            <a:r>
              <a:rPr lang="ru-RU" dirty="0" smtClean="0"/>
              <a:t> </a:t>
            </a:r>
            <a:r>
              <a:rPr lang="en-US" dirty="0" smtClean="0"/>
              <a:t>the modification of mock data</a:t>
            </a:r>
            <a:endParaRPr lang="ru-RU" dirty="0" smtClean="0"/>
          </a:p>
        </p:txBody>
      </p:sp>
      <p:sp>
        <p:nvSpPr>
          <p:cNvPr id="3" name="Content Placeholder 2"/>
          <p:cNvSpPr>
            <a:spLocks noGrp="1"/>
          </p:cNvSpPr>
          <p:nvPr>
            <p:ph idx="1"/>
          </p:nvPr>
        </p:nvSpPr>
        <p:spPr/>
        <p:txBody>
          <a:bodyPr>
            <a:normAutofit fontScale="92500"/>
          </a:bodyPr>
          <a:lstStyle/>
          <a:p>
            <a:r>
              <a:rPr lang="en-US" sz="3200" dirty="0"/>
              <a:t>Mock data is stored in </a:t>
            </a:r>
            <a:r>
              <a:rPr lang="en-US" sz="3200" dirty="0" err="1"/>
              <a:t>json</a:t>
            </a:r>
            <a:r>
              <a:rPr lang="en-US" sz="3200" dirty="0"/>
              <a:t> </a:t>
            </a:r>
            <a:r>
              <a:rPr lang="en-US" sz="3200" dirty="0" smtClean="0"/>
              <a:t>format.</a:t>
            </a:r>
            <a:r>
              <a:rPr lang="en-US" sz="3200" dirty="0"/>
              <a:t> This is well known format and it’s very easy to make any changes</a:t>
            </a:r>
            <a:r>
              <a:rPr lang="en-US" sz="3200" dirty="0" smtClean="0"/>
              <a:t>;</a:t>
            </a:r>
          </a:p>
          <a:p>
            <a:r>
              <a:rPr lang="en-US" sz="3200" dirty="0" smtClean="0"/>
              <a:t>You </a:t>
            </a:r>
            <a:r>
              <a:rPr lang="en-US" sz="3200" dirty="0"/>
              <a:t>can snap up </a:t>
            </a:r>
            <a:r>
              <a:rPr lang="en-US" sz="3200" dirty="0" err="1"/>
              <a:t>json</a:t>
            </a:r>
            <a:r>
              <a:rPr lang="en-US" sz="3200" dirty="0"/>
              <a:t> response from the real server and save it into mock </a:t>
            </a:r>
            <a:r>
              <a:rPr lang="en-US" sz="3200" dirty="0" smtClean="0"/>
              <a:t>storage;</a:t>
            </a:r>
          </a:p>
          <a:p>
            <a:r>
              <a:rPr lang="en-US" sz="3200" dirty="0"/>
              <a:t>All mock data files are located on you work station. It allows you to modify them on the fly without application recompilation</a:t>
            </a:r>
            <a:r>
              <a:rPr lang="en-US" sz="3200" dirty="0" smtClean="0"/>
              <a:t>; </a:t>
            </a:r>
          </a:p>
        </p:txBody>
      </p:sp>
    </p:spTree>
    <p:extLst>
      <p:ext uri="{BB962C8B-B14F-4D97-AF65-F5344CB8AC3E}">
        <p14:creationId xmlns:p14="http://schemas.microsoft.com/office/powerpoint/2010/main" val="199914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a:t>
            </a:r>
            <a:r>
              <a:rPr lang="en-US" dirty="0" smtClean="0"/>
              <a:t>integration steps</a:t>
            </a:r>
            <a:endParaRPr lang="en-US" dirty="0"/>
          </a:p>
        </p:txBody>
      </p:sp>
      <p:sp>
        <p:nvSpPr>
          <p:cNvPr id="3" name="Content Placeholder 2"/>
          <p:cNvSpPr>
            <a:spLocks noGrp="1"/>
          </p:cNvSpPr>
          <p:nvPr>
            <p:ph idx="1"/>
          </p:nvPr>
        </p:nvSpPr>
        <p:spPr>
          <a:xfrm>
            <a:off x="838200" y="2209673"/>
            <a:ext cx="10515600" cy="4351338"/>
          </a:xfrm>
        </p:spPr>
        <p:txBody>
          <a:bodyPr>
            <a:normAutofit/>
          </a:bodyPr>
          <a:lstStyle/>
          <a:p>
            <a:r>
              <a:rPr lang="en-US" dirty="0" smtClean="0"/>
              <a:t>Install </a:t>
            </a:r>
            <a:r>
              <a:rPr lang="en-US" dirty="0" err="1" smtClean="0"/>
              <a:t>Nuget</a:t>
            </a:r>
            <a:r>
              <a:rPr lang="en-US" dirty="0" smtClean="0"/>
              <a:t> packages;</a:t>
            </a:r>
          </a:p>
          <a:p>
            <a:r>
              <a:rPr lang="en-US" dirty="0"/>
              <a:t>Mock your </a:t>
            </a:r>
            <a:r>
              <a:rPr lang="en-US" dirty="0" err="1"/>
              <a:t>Api</a:t>
            </a:r>
            <a:r>
              <a:rPr lang="en-US" dirty="0"/>
              <a:t> service layer with Mock data service (you </a:t>
            </a:r>
            <a:r>
              <a:rPr lang="en-US" dirty="0" smtClean="0"/>
              <a:t>should use </a:t>
            </a:r>
            <a:r>
              <a:rPr lang="en-US" dirty="0" err="1"/>
              <a:t>MockHttpHandler</a:t>
            </a:r>
            <a:r>
              <a:rPr lang="en-US" dirty="0"/>
              <a:t> for your </a:t>
            </a:r>
            <a:r>
              <a:rPr lang="en-US" dirty="0" err="1"/>
              <a:t>HttpClient</a:t>
            </a:r>
            <a:r>
              <a:rPr lang="en-US" dirty="0" smtClean="0"/>
              <a:t>);</a:t>
            </a:r>
          </a:p>
          <a:p>
            <a:r>
              <a:rPr lang="en-US" dirty="0" smtClean="0"/>
              <a:t>Create backdoor methods in </a:t>
            </a:r>
            <a:r>
              <a:rPr lang="en-US" dirty="0" err="1" smtClean="0"/>
              <a:t>AppDelegate.cs</a:t>
            </a:r>
            <a:r>
              <a:rPr lang="en-US" dirty="0" smtClean="0"/>
              <a:t> and </a:t>
            </a:r>
            <a:r>
              <a:rPr lang="en-US" dirty="0" err="1" smtClean="0"/>
              <a:t>MainActivity.cs</a:t>
            </a:r>
            <a:r>
              <a:rPr lang="en-US" dirty="0" smtClean="0"/>
              <a:t>;</a:t>
            </a:r>
          </a:p>
          <a:p>
            <a:r>
              <a:rPr lang="en-US" dirty="0" smtClean="0"/>
              <a:t>Create and fill </a:t>
            </a:r>
            <a:r>
              <a:rPr lang="en-US" dirty="0" err="1" smtClean="0"/>
              <a:t>app.config</a:t>
            </a:r>
            <a:r>
              <a:rPr lang="en-US" dirty="0" smtClean="0"/>
              <a:t> in the your UI tests project;</a:t>
            </a:r>
          </a:p>
          <a:p>
            <a:r>
              <a:rPr lang="en-US" dirty="0"/>
              <a:t>All integration steps take less than two </a:t>
            </a:r>
            <a:r>
              <a:rPr lang="en-US" dirty="0" smtClean="0"/>
              <a:t>hours;</a:t>
            </a:r>
            <a:endParaRPr lang="en-US" dirty="0"/>
          </a:p>
        </p:txBody>
      </p:sp>
    </p:spTree>
    <p:extLst>
      <p:ext uri="{BB962C8B-B14F-4D97-AF65-F5344CB8AC3E}">
        <p14:creationId xmlns:p14="http://schemas.microsoft.com/office/powerpoint/2010/main" val="30592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695" y="2568679"/>
            <a:ext cx="10515600" cy="1325563"/>
          </a:xfrm>
        </p:spPr>
        <p:txBody>
          <a:bodyPr/>
          <a:lstStyle/>
          <a:p>
            <a:pPr algn="ctr"/>
            <a:r>
              <a:rPr lang="en-US" dirty="0" smtClean="0"/>
              <a:t>Thanks for your attention!</a:t>
            </a:r>
            <a:endParaRPr lang="en-US" dirty="0"/>
          </a:p>
        </p:txBody>
      </p:sp>
      <p:sp>
        <p:nvSpPr>
          <p:cNvPr id="3" name="TextBox 2"/>
          <p:cNvSpPr txBox="1"/>
          <p:nvPr/>
        </p:nvSpPr>
        <p:spPr>
          <a:xfrm>
            <a:off x="2181514" y="3441019"/>
            <a:ext cx="8067717" cy="1754326"/>
          </a:xfrm>
          <a:prstGeom prst="rect">
            <a:avLst/>
          </a:prstGeom>
          <a:noFill/>
        </p:spPr>
        <p:txBody>
          <a:bodyPr wrap="square" rtlCol="0">
            <a:spAutoFit/>
          </a:bodyPr>
          <a:lstStyle/>
          <a:p>
            <a:r>
              <a:rPr lang="en-US" dirty="0"/>
              <a:t>Our repository: </a:t>
            </a:r>
            <a:r>
              <a:rPr lang="en-US" dirty="0">
                <a:hlinkClick r:id="rId2"/>
              </a:rPr>
              <a:t>https://</a:t>
            </a:r>
            <a:r>
              <a:rPr lang="en-US" dirty="0" smtClean="0">
                <a:hlinkClick r:id="rId2"/>
              </a:rPr>
              <a:t>git.epam.com/Andrei_Melnikau1/DataMocker</a:t>
            </a:r>
            <a:r>
              <a:rPr lang="en-US" dirty="0" smtClean="0"/>
              <a:t>;</a:t>
            </a:r>
          </a:p>
          <a:p>
            <a:r>
              <a:rPr lang="en-US" dirty="0" smtClean="0"/>
              <a:t>Our contacts</a:t>
            </a:r>
            <a:r>
              <a:rPr lang="en-US" dirty="0"/>
              <a:t>: </a:t>
            </a:r>
            <a:endParaRPr lang="en-US" dirty="0" smtClean="0"/>
          </a:p>
          <a:p>
            <a:pPr marL="285750" indent="-285750">
              <a:buFont typeface="Arial" charset="0"/>
              <a:buChar char="•"/>
            </a:pPr>
            <a:r>
              <a:rPr lang="en-US" dirty="0" smtClean="0">
                <a:hlinkClick r:id="rId3"/>
              </a:rPr>
              <a:t>Dzianis_Zhukouski@epam.com</a:t>
            </a:r>
            <a:r>
              <a:rPr lang="en-US" dirty="0" smtClean="0"/>
              <a:t>;</a:t>
            </a:r>
          </a:p>
          <a:p>
            <a:pPr marL="285750" indent="-285750">
              <a:buFont typeface="Arial" charset="0"/>
              <a:buChar char="•"/>
            </a:pPr>
            <a:r>
              <a:rPr lang="en-US" dirty="0" smtClean="0">
                <a:hlinkClick r:id="rId4"/>
              </a:rPr>
              <a:t>Aliaksandr_Martsineuski@epam.com</a:t>
            </a:r>
            <a:r>
              <a:rPr lang="en-US" dirty="0" smtClean="0"/>
              <a:t>;</a:t>
            </a:r>
          </a:p>
          <a:p>
            <a:pPr marL="285750" indent="-285750">
              <a:buFont typeface="Arial" charset="0"/>
              <a:buChar char="•"/>
            </a:pPr>
            <a:r>
              <a:rPr lang="en-US" dirty="0" smtClean="0">
                <a:hlinkClick r:id="rId5"/>
              </a:rPr>
              <a:t>Andrei_Melnikau1@epam.com</a:t>
            </a:r>
            <a:r>
              <a:rPr lang="en-US" dirty="0" smtClean="0"/>
              <a:t>;</a:t>
            </a:r>
          </a:p>
          <a:p>
            <a:pPr marL="285750" indent="-285750">
              <a:buFont typeface="Arial" charset="0"/>
              <a:buChar char="•"/>
            </a:pPr>
            <a:endParaRPr lang="en-US" dirty="0"/>
          </a:p>
        </p:txBody>
      </p:sp>
    </p:spTree>
    <p:extLst>
      <p:ext uri="{BB962C8B-B14F-4D97-AF65-F5344CB8AC3E}">
        <p14:creationId xmlns:p14="http://schemas.microsoft.com/office/powerpoint/2010/main" val="2088970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15583</TotalTime>
  <Words>552</Words>
  <Application>Microsoft Macintosh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Century Gothic</vt:lpstr>
      <vt:lpstr>Wingdings</vt:lpstr>
      <vt:lpstr>Wingdings 3</vt:lpstr>
      <vt:lpstr>Arial</vt:lpstr>
      <vt:lpstr>Ion</vt:lpstr>
      <vt:lpstr>Mock Data Framework</vt:lpstr>
      <vt:lpstr>Framework is useful for the next set of problems:</vt:lpstr>
      <vt:lpstr>UI tests development acceleration</vt:lpstr>
      <vt:lpstr>Data personalization</vt:lpstr>
      <vt:lpstr>Sharing data between different tests</vt:lpstr>
      <vt:lpstr>Simplifying the modification of mock data</vt:lpstr>
      <vt:lpstr>Framework integration steps</vt:lpstr>
      <vt:lpstr>Thanks for your attention!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 Test Framework</dc:title>
  <dc:creator>Andrei Melnikau1</dc:creator>
  <cp:lastModifiedBy>Andrei Melnikau1</cp:lastModifiedBy>
  <cp:revision>72</cp:revision>
  <dcterms:created xsi:type="dcterms:W3CDTF">2018-01-16T13:58:27Z</dcterms:created>
  <dcterms:modified xsi:type="dcterms:W3CDTF">2018-01-30T08:48:36Z</dcterms:modified>
</cp:coreProperties>
</file>