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D43B4-29B9-491A-B05F-4B1F3534114E}" v="1605" dt="2023-03-19T21:53:16.046"/>
    <p1510:client id="{92F325E1-EF25-49EF-B8B9-A67375C7C24C}" v="942" dt="2023-03-30T09:14:50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 luminos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 mediu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 medi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2A319-B442-4403-8263-E2F91F16CBF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C8F362-AC91-482C-852C-99E6081F0A03}">
      <dgm:prSet/>
      <dgm:spPr/>
      <dgm:t>
        <a:bodyPr/>
        <a:lstStyle/>
        <a:p>
          <a:r>
            <a:rPr lang="ro-RO"/>
            <a:t>RadixSort</a:t>
          </a:r>
          <a:endParaRPr lang="en-US"/>
        </a:p>
      </dgm:t>
    </dgm:pt>
    <dgm:pt modelId="{12FB60A9-C707-4AAC-9199-FB909B426F14}" type="parTrans" cxnId="{D438E6CC-01A7-48DF-85F4-2DFC3A9C53A4}">
      <dgm:prSet/>
      <dgm:spPr/>
      <dgm:t>
        <a:bodyPr/>
        <a:lstStyle/>
        <a:p>
          <a:endParaRPr lang="en-US"/>
        </a:p>
      </dgm:t>
    </dgm:pt>
    <dgm:pt modelId="{A955DCEE-2B61-4025-A521-D0FA1A271726}" type="sibTrans" cxnId="{D438E6CC-01A7-48DF-85F4-2DFC3A9C53A4}">
      <dgm:prSet/>
      <dgm:spPr/>
      <dgm:t>
        <a:bodyPr/>
        <a:lstStyle/>
        <a:p>
          <a:endParaRPr lang="en-US"/>
        </a:p>
      </dgm:t>
    </dgm:pt>
    <dgm:pt modelId="{F405DDDF-7972-42B6-BAE3-2C1BB11D0DEB}">
      <dgm:prSet/>
      <dgm:spPr/>
      <dgm:t>
        <a:bodyPr/>
        <a:lstStyle/>
        <a:p>
          <a:r>
            <a:rPr lang="ro-RO"/>
            <a:t>MergeSort</a:t>
          </a:r>
          <a:endParaRPr lang="en-US"/>
        </a:p>
      </dgm:t>
    </dgm:pt>
    <dgm:pt modelId="{81D1E270-9992-479F-A66E-B369E4E52F9F}" type="parTrans" cxnId="{1F5E6FEE-EAC0-436F-A507-6F2CA81003CD}">
      <dgm:prSet/>
      <dgm:spPr/>
      <dgm:t>
        <a:bodyPr/>
        <a:lstStyle/>
        <a:p>
          <a:endParaRPr lang="en-US"/>
        </a:p>
      </dgm:t>
    </dgm:pt>
    <dgm:pt modelId="{C56B22D6-D80E-4E75-80B5-C0EAEF0491FF}" type="sibTrans" cxnId="{1F5E6FEE-EAC0-436F-A507-6F2CA81003CD}">
      <dgm:prSet/>
      <dgm:spPr/>
      <dgm:t>
        <a:bodyPr/>
        <a:lstStyle/>
        <a:p>
          <a:endParaRPr lang="en-US"/>
        </a:p>
      </dgm:t>
    </dgm:pt>
    <dgm:pt modelId="{EDA56FBF-6C02-4194-B45C-5DF8FD55CDEE}">
      <dgm:prSet/>
      <dgm:spPr/>
      <dgm:t>
        <a:bodyPr/>
        <a:lstStyle/>
        <a:p>
          <a:r>
            <a:rPr lang="ro-RO"/>
            <a:t>ShellSort</a:t>
          </a:r>
          <a:endParaRPr lang="en-US"/>
        </a:p>
      </dgm:t>
    </dgm:pt>
    <dgm:pt modelId="{994FB8F0-BAAD-47FF-BC84-7CC09B4BF63E}" type="parTrans" cxnId="{E0CB934B-A8D1-4D61-85B6-AE12FF7F169B}">
      <dgm:prSet/>
      <dgm:spPr/>
      <dgm:t>
        <a:bodyPr/>
        <a:lstStyle/>
        <a:p>
          <a:endParaRPr lang="en-US"/>
        </a:p>
      </dgm:t>
    </dgm:pt>
    <dgm:pt modelId="{48DC6A4D-BCC2-4F4B-91D4-8B28EB1571F3}" type="sibTrans" cxnId="{E0CB934B-A8D1-4D61-85B6-AE12FF7F169B}">
      <dgm:prSet/>
      <dgm:spPr/>
      <dgm:t>
        <a:bodyPr/>
        <a:lstStyle/>
        <a:p>
          <a:endParaRPr lang="en-US"/>
        </a:p>
      </dgm:t>
    </dgm:pt>
    <dgm:pt modelId="{330AD2B6-18D7-4DF4-A17F-33FC83FA400A}">
      <dgm:prSet/>
      <dgm:spPr/>
      <dgm:t>
        <a:bodyPr/>
        <a:lstStyle/>
        <a:p>
          <a:r>
            <a:rPr lang="ro-RO"/>
            <a:t>HeapSort</a:t>
          </a:r>
          <a:endParaRPr lang="en-US"/>
        </a:p>
      </dgm:t>
    </dgm:pt>
    <dgm:pt modelId="{4164D58B-8DE9-4AFC-AAD0-115C55F2F092}" type="parTrans" cxnId="{90902993-F708-485B-814F-748212CD9746}">
      <dgm:prSet/>
      <dgm:spPr/>
      <dgm:t>
        <a:bodyPr/>
        <a:lstStyle/>
        <a:p>
          <a:endParaRPr lang="en-US"/>
        </a:p>
      </dgm:t>
    </dgm:pt>
    <dgm:pt modelId="{E223C562-3153-4987-A0D8-D5AC914982DC}" type="sibTrans" cxnId="{90902993-F708-485B-814F-748212CD9746}">
      <dgm:prSet/>
      <dgm:spPr/>
      <dgm:t>
        <a:bodyPr/>
        <a:lstStyle/>
        <a:p>
          <a:endParaRPr lang="en-US"/>
        </a:p>
      </dgm:t>
    </dgm:pt>
    <dgm:pt modelId="{A0C5B8E0-AA57-4506-930E-16102592F8E9}">
      <dgm:prSet/>
      <dgm:spPr/>
      <dgm:t>
        <a:bodyPr/>
        <a:lstStyle/>
        <a:p>
          <a:r>
            <a:rPr lang="ro-RO"/>
            <a:t>BucketSort</a:t>
          </a:r>
          <a:endParaRPr lang="en-US"/>
        </a:p>
      </dgm:t>
    </dgm:pt>
    <dgm:pt modelId="{640B0FBE-72E9-4B88-8AF2-3E5129A14894}" type="parTrans" cxnId="{1C8899EC-7E6B-496E-AE78-6D5632040D6C}">
      <dgm:prSet/>
      <dgm:spPr/>
      <dgm:t>
        <a:bodyPr/>
        <a:lstStyle/>
        <a:p>
          <a:endParaRPr lang="en-US"/>
        </a:p>
      </dgm:t>
    </dgm:pt>
    <dgm:pt modelId="{8076C2BC-7E74-4CA4-80E1-F9B5823D2344}" type="sibTrans" cxnId="{1C8899EC-7E6B-496E-AE78-6D5632040D6C}">
      <dgm:prSet/>
      <dgm:spPr/>
      <dgm:t>
        <a:bodyPr/>
        <a:lstStyle/>
        <a:p>
          <a:endParaRPr lang="en-US"/>
        </a:p>
      </dgm:t>
    </dgm:pt>
    <dgm:pt modelId="{A73DA748-D207-4359-A76E-4C65BAB198C2}" type="pres">
      <dgm:prSet presAssocID="{C1A2A319-B442-4403-8263-E2F91F16CBF2}" presName="linear" presStyleCnt="0">
        <dgm:presLayoutVars>
          <dgm:animLvl val="lvl"/>
          <dgm:resizeHandles val="exact"/>
        </dgm:presLayoutVars>
      </dgm:prSet>
      <dgm:spPr/>
    </dgm:pt>
    <dgm:pt modelId="{76168F04-1AC7-4C8F-9087-A8BC0C6509F2}" type="pres">
      <dgm:prSet presAssocID="{9BC8F362-AC91-482C-852C-99E6081F0A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7B5B3E-1C41-4F32-B9D9-89FDDEEADB85}" type="pres">
      <dgm:prSet presAssocID="{A955DCEE-2B61-4025-A521-D0FA1A271726}" presName="spacer" presStyleCnt="0"/>
      <dgm:spPr/>
    </dgm:pt>
    <dgm:pt modelId="{834AC9A9-4A35-4B31-A031-69FDAF0F6C78}" type="pres">
      <dgm:prSet presAssocID="{F405DDDF-7972-42B6-BAE3-2C1BB11D0D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5B3AA3-7CD5-4685-9C10-31502A5C3879}" type="pres">
      <dgm:prSet presAssocID="{C56B22D6-D80E-4E75-80B5-C0EAEF0491FF}" presName="spacer" presStyleCnt="0"/>
      <dgm:spPr/>
    </dgm:pt>
    <dgm:pt modelId="{564EF7E3-49D8-4431-B4C3-E02DAC6AAAD1}" type="pres">
      <dgm:prSet presAssocID="{EDA56FBF-6C02-4194-B45C-5DF8FD55CD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62F35E-AA6B-4696-972B-B9A48F3915B6}" type="pres">
      <dgm:prSet presAssocID="{48DC6A4D-BCC2-4F4B-91D4-8B28EB1571F3}" presName="spacer" presStyleCnt="0"/>
      <dgm:spPr/>
    </dgm:pt>
    <dgm:pt modelId="{DF3EAF4C-F4D1-49CD-8D97-797EB6444BEC}" type="pres">
      <dgm:prSet presAssocID="{330AD2B6-18D7-4DF4-A17F-33FC83FA400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2E7798-C234-44DF-B520-6FCF606AD8CA}" type="pres">
      <dgm:prSet presAssocID="{E223C562-3153-4987-A0D8-D5AC914982DC}" presName="spacer" presStyleCnt="0"/>
      <dgm:spPr/>
    </dgm:pt>
    <dgm:pt modelId="{5190FAB5-D612-4CA6-BAA3-5A7C18093CE2}" type="pres">
      <dgm:prSet presAssocID="{A0C5B8E0-AA57-4506-930E-16102592F8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FAEB04-158A-4639-A738-C6BAD40CB5CA}" type="presOf" srcId="{A0C5B8E0-AA57-4506-930E-16102592F8E9}" destId="{5190FAB5-D612-4CA6-BAA3-5A7C18093CE2}" srcOrd="0" destOrd="0" presId="urn:microsoft.com/office/officeart/2005/8/layout/vList2"/>
    <dgm:cxn modelId="{E995DE0B-738C-4D32-9368-34700A250F6E}" type="presOf" srcId="{330AD2B6-18D7-4DF4-A17F-33FC83FA400A}" destId="{DF3EAF4C-F4D1-49CD-8D97-797EB6444BEC}" srcOrd="0" destOrd="0" presId="urn:microsoft.com/office/officeart/2005/8/layout/vList2"/>
    <dgm:cxn modelId="{7FDFA45F-54C8-40CA-9B2A-0D06D8FE7659}" type="presOf" srcId="{EDA56FBF-6C02-4194-B45C-5DF8FD55CDEE}" destId="{564EF7E3-49D8-4431-B4C3-E02DAC6AAAD1}" srcOrd="0" destOrd="0" presId="urn:microsoft.com/office/officeart/2005/8/layout/vList2"/>
    <dgm:cxn modelId="{87103863-357A-4582-B48E-A4757E64A0F6}" type="presOf" srcId="{F405DDDF-7972-42B6-BAE3-2C1BB11D0DEB}" destId="{834AC9A9-4A35-4B31-A031-69FDAF0F6C78}" srcOrd="0" destOrd="0" presId="urn:microsoft.com/office/officeart/2005/8/layout/vList2"/>
    <dgm:cxn modelId="{E0CB934B-A8D1-4D61-85B6-AE12FF7F169B}" srcId="{C1A2A319-B442-4403-8263-E2F91F16CBF2}" destId="{EDA56FBF-6C02-4194-B45C-5DF8FD55CDEE}" srcOrd="2" destOrd="0" parTransId="{994FB8F0-BAAD-47FF-BC84-7CC09B4BF63E}" sibTransId="{48DC6A4D-BCC2-4F4B-91D4-8B28EB1571F3}"/>
    <dgm:cxn modelId="{97312490-CC72-4638-9833-B066D2A2FBC1}" type="presOf" srcId="{C1A2A319-B442-4403-8263-E2F91F16CBF2}" destId="{A73DA748-D207-4359-A76E-4C65BAB198C2}" srcOrd="0" destOrd="0" presId="urn:microsoft.com/office/officeart/2005/8/layout/vList2"/>
    <dgm:cxn modelId="{90902993-F708-485B-814F-748212CD9746}" srcId="{C1A2A319-B442-4403-8263-E2F91F16CBF2}" destId="{330AD2B6-18D7-4DF4-A17F-33FC83FA400A}" srcOrd="3" destOrd="0" parTransId="{4164D58B-8DE9-4AFC-AAD0-115C55F2F092}" sibTransId="{E223C562-3153-4987-A0D8-D5AC914982DC}"/>
    <dgm:cxn modelId="{D438E6CC-01A7-48DF-85F4-2DFC3A9C53A4}" srcId="{C1A2A319-B442-4403-8263-E2F91F16CBF2}" destId="{9BC8F362-AC91-482C-852C-99E6081F0A03}" srcOrd="0" destOrd="0" parTransId="{12FB60A9-C707-4AAC-9199-FB909B426F14}" sibTransId="{A955DCEE-2B61-4025-A521-D0FA1A271726}"/>
    <dgm:cxn modelId="{1C8899EC-7E6B-496E-AE78-6D5632040D6C}" srcId="{C1A2A319-B442-4403-8263-E2F91F16CBF2}" destId="{A0C5B8E0-AA57-4506-930E-16102592F8E9}" srcOrd="4" destOrd="0" parTransId="{640B0FBE-72E9-4B88-8AF2-3E5129A14894}" sibTransId="{8076C2BC-7E74-4CA4-80E1-F9B5823D2344}"/>
    <dgm:cxn modelId="{1F5E6FEE-EAC0-436F-A507-6F2CA81003CD}" srcId="{C1A2A319-B442-4403-8263-E2F91F16CBF2}" destId="{F405DDDF-7972-42B6-BAE3-2C1BB11D0DEB}" srcOrd="1" destOrd="0" parTransId="{81D1E270-9992-479F-A66E-B369E4E52F9F}" sibTransId="{C56B22D6-D80E-4E75-80B5-C0EAEF0491FF}"/>
    <dgm:cxn modelId="{46C5C7FC-9A9E-4D8B-97E1-410C9C02435D}" type="presOf" srcId="{9BC8F362-AC91-482C-852C-99E6081F0A03}" destId="{76168F04-1AC7-4C8F-9087-A8BC0C6509F2}" srcOrd="0" destOrd="0" presId="urn:microsoft.com/office/officeart/2005/8/layout/vList2"/>
    <dgm:cxn modelId="{54B2333E-CBDD-47C7-86AC-9B070593DE03}" type="presParOf" srcId="{A73DA748-D207-4359-A76E-4C65BAB198C2}" destId="{76168F04-1AC7-4C8F-9087-A8BC0C6509F2}" srcOrd="0" destOrd="0" presId="urn:microsoft.com/office/officeart/2005/8/layout/vList2"/>
    <dgm:cxn modelId="{C3361229-26E5-4957-B1AC-AEECB175C312}" type="presParOf" srcId="{A73DA748-D207-4359-A76E-4C65BAB198C2}" destId="{617B5B3E-1C41-4F32-B9D9-89FDDEEADB85}" srcOrd="1" destOrd="0" presId="urn:microsoft.com/office/officeart/2005/8/layout/vList2"/>
    <dgm:cxn modelId="{E21021F6-B3D5-4B4D-9B36-25A19F2D3E0F}" type="presParOf" srcId="{A73DA748-D207-4359-A76E-4C65BAB198C2}" destId="{834AC9A9-4A35-4B31-A031-69FDAF0F6C78}" srcOrd="2" destOrd="0" presId="urn:microsoft.com/office/officeart/2005/8/layout/vList2"/>
    <dgm:cxn modelId="{0FB2FEEB-F8CF-4AC0-9A92-E921CB3CB876}" type="presParOf" srcId="{A73DA748-D207-4359-A76E-4C65BAB198C2}" destId="{C05B3AA3-7CD5-4685-9C10-31502A5C3879}" srcOrd="3" destOrd="0" presId="urn:microsoft.com/office/officeart/2005/8/layout/vList2"/>
    <dgm:cxn modelId="{BC2A6DB2-F66A-47D8-BB83-8A6638F4A2E7}" type="presParOf" srcId="{A73DA748-D207-4359-A76E-4C65BAB198C2}" destId="{564EF7E3-49D8-4431-B4C3-E02DAC6AAAD1}" srcOrd="4" destOrd="0" presId="urn:microsoft.com/office/officeart/2005/8/layout/vList2"/>
    <dgm:cxn modelId="{C4520232-83EB-49F7-83BA-D2E1D691D010}" type="presParOf" srcId="{A73DA748-D207-4359-A76E-4C65BAB198C2}" destId="{5262F35E-AA6B-4696-972B-B9A48F3915B6}" srcOrd="5" destOrd="0" presId="urn:microsoft.com/office/officeart/2005/8/layout/vList2"/>
    <dgm:cxn modelId="{BE255ABE-53C4-4326-8AFF-956DBEB99F2C}" type="presParOf" srcId="{A73DA748-D207-4359-A76E-4C65BAB198C2}" destId="{DF3EAF4C-F4D1-49CD-8D97-797EB6444BEC}" srcOrd="6" destOrd="0" presId="urn:microsoft.com/office/officeart/2005/8/layout/vList2"/>
    <dgm:cxn modelId="{4855AD00-0932-4D59-BC10-855F6BDF3FCE}" type="presParOf" srcId="{A73DA748-D207-4359-A76E-4C65BAB198C2}" destId="{E72E7798-C234-44DF-B520-6FCF606AD8CA}" srcOrd="7" destOrd="0" presId="urn:microsoft.com/office/officeart/2005/8/layout/vList2"/>
    <dgm:cxn modelId="{89580C2D-62D4-4949-9C30-0E2550EC188F}" type="presParOf" srcId="{A73DA748-D207-4359-A76E-4C65BAB198C2}" destId="{5190FAB5-D612-4CA6-BAA3-5A7C18093C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68F04-1AC7-4C8F-9087-A8BC0C6509F2}">
      <dsp:nvSpPr>
        <dsp:cNvPr id="0" name=""/>
        <dsp:cNvSpPr/>
      </dsp:nvSpPr>
      <dsp:spPr>
        <a:xfrm>
          <a:off x="0" y="18727"/>
          <a:ext cx="6656769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/>
            <a:t>RadixSort</a:t>
          </a:r>
          <a:endParaRPr lang="en-US" sz="3800" kern="1200"/>
        </a:p>
      </dsp:txBody>
      <dsp:txXfrm>
        <a:off x="43407" y="62134"/>
        <a:ext cx="6569955" cy="802386"/>
      </dsp:txXfrm>
    </dsp:sp>
    <dsp:sp modelId="{834AC9A9-4A35-4B31-A031-69FDAF0F6C78}">
      <dsp:nvSpPr>
        <dsp:cNvPr id="0" name=""/>
        <dsp:cNvSpPr/>
      </dsp:nvSpPr>
      <dsp:spPr>
        <a:xfrm>
          <a:off x="0" y="1017367"/>
          <a:ext cx="6656769" cy="88920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/>
            <a:t>MergeSort</a:t>
          </a:r>
          <a:endParaRPr lang="en-US" sz="3800" kern="1200"/>
        </a:p>
      </dsp:txBody>
      <dsp:txXfrm>
        <a:off x="43407" y="1060774"/>
        <a:ext cx="6569955" cy="802386"/>
      </dsp:txXfrm>
    </dsp:sp>
    <dsp:sp modelId="{564EF7E3-49D8-4431-B4C3-E02DAC6AAAD1}">
      <dsp:nvSpPr>
        <dsp:cNvPr id="0" name=""/>
        <dsp:cNvSpPr/>
      </dsp:nvSpPr>
      <dsp:spPr>
        <a:xfrm>
          <a:off x="0" y="2016007"/>
          <a:ext cx="6656769" cy="8892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/>
            <a:t>ShellSort</a:t>
          </a:r>
          <a:endParaRPr lang="en-US" sz="3800" kern="1200"/>
        </a:p>
      </dsp:txBody>
      <dsp:txXfrm>
        <a:off x="43407" y="2059414"/>
        <a:ext cx="6569955" cy="802386"/>
      </dsp:txXfrm>
    </dsp:sp>
    <dsp:sp modelId="{DF3EAF4C-F4D1-49CD-8D97-797EB6444BEC}">
      <dsp:nvSpPr>
        <dsp:cNvPr id="0" name=""/>
        <dsp:cNvSpPr/>
      </dsp:nvSpPr>
      <dsp:spPr>
        <a:xfrm>
          <a:off x="0" y="3014647"/>
          <a:ext cx="6656769" cy="88920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/>
            <a:t>HeapSort</a:t>
          </a:r>
          <a:endParaRPr lang="en-US" sz="3800" kern="1200"/>
        </a:p>
      </dsp:txBody>
      <dsp:txXfrm>
        <a:off x="43407" y="3058054"/>
        <a:ext cx="6569955" cy="802386"/>
      </dsp:txXfrm>
    </dsp:sp>
    <dsp:sp modelId="{5190FAB5-D612-4CA6-BAA3-5A7C18093CE2}">
      <dsp:nvSpPr>
        <dsp:cNvPr id="0" name=""/>
        <dsp:cNvSpPr/>
      </dsp:nvSpPr>
      <dsp:spPr>
        <a:xfrm>
          <a:off x="0" y="4013287"/>
          <a:ext cx="6656769" cy="8892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800" kern="1200"/>
            <a:t>BucketSort</a:t>
          </a:r>
          <a:endParaRPr lang="en-US" sz="3800" kern="1200"/>
        </a:p>
      </dsp:txBody>
      <dsp:txXfrm>
        <a:off x="43407" y="4056694"/>
        <a:ext cx="6569955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6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35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919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1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3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6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6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5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0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6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0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23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iMortu/SD-Tema-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ro-RO" sz="6000" dirty="0"/>
              <a:t>Sortări. Complexitate, timp și spațiu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o-RO" dirty="0"/>
              <a:t>Enache Andrei-Alexandru</a:t>
            </a:r>
          </a:p>
          <a:p>
            <a:pPr algn="ctr"/>
            <a:r>
              <a:rPr lang="ro-RO" dirty="0"/>
              <a:t>Grupa 131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CBF0712-3DD7-47F1-C0EC-CB4A2E12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678366"/>
          </a:xfrm>
        </p:spPr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B41FD8-E844-6598-DEA4-E9F77B48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77" y="1865971"/>
            <a:ext cx="6079066" cy="2745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Codul in limbajul c++ se poate găsi pe :</a:t>
            </a: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  <a:hlinkClick r:id="rId2"/>
              </a:rPr>
              <a:t>https://github.com/AndreiMortu/SD-Tema-1</a:t>
            </a:r>
            <a:endParaRPr lang="ro-RO">
              <a:ea typeface="+mn-lt"/>
              <a:cs typeface="+mn-lt"/>
            </a:endParaRP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858A876-5C1E-F630-964A-C1F7648DA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7756" y="2239537"/>
            <a:ext cx="3642373" cy="304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q"/>
            </a:pPr>
            <a:r>
              <a:rPr lang="ro-RO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Algoritmi implementați</a:t>
            </a:r>
            <a:endParaRPr lang="ro-RO" dirty="0"/>
          </a:p>
          <a:p>
            <a:pPr marL="285750" indent="-285750">
              <a:buClr>
                <a:srgbClr val="FFFFFF"/>
              </a:buClr>
              <a:buFont typeface="Wingdings" panose="020B0604020202020204" pitchFamily="34" charset="0"/>
              <a:buChar char="q"/>
            </a:pPr>
            <a:r>
              <a:rPr lang="ro-RO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Rezultate teste</a:t>
            </a:r>
          </a:p>
          <a:p>
            <a:pPr marL="285750" indent="-285750">
              <a:lnSpc>
                <a:spcPct val="113999"/>
              </a:lnSpc>
              <a:buClr>
                <a:srgbClr val="FFFFFF"/>
              </a:buClr>
              <a:buFont typeface="Wingdings" panose="020B0604020202020204" pitchFamily="34" charset="0"/>
              <a:buChar char="q"/>
            </a:pPr>
            <a:r>
              <a:rPr lang="ro-RO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Statistici</a:t>
            </a:r>
          </a:p>
          <a:p>
            <a:pPr marL="285750" indent="-285750">
              <a:lnSpc>
                <a:spcPct val="113999"/>
              </a:lnSpc>
              <a:buClr>
                <a:srgbClr val="FFFFFF"/>
              </a:buClr>
              <a:buFont typeface="Wingdings" panose="020B0604020202020204" pitchFamily="34" charset="0"/>
              <a:buChar char="q"/>
            </a:pPr>
            <a:r>
              <a:rPr lang="ro-RO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Încheiere</a:t>
            </a:r>
          </a:p>
        </p:txBody>
      </p:sp>
    </p:spTree>
    <p:extLst>
      <p:ext uri="{BB962C8B-B14F-4D97-AF65-F5344CB8AC3E}">
        <p14:creationId xmlns:p14="http://schemas.microsoft.com/office/powerpoint/2010/main" val="281100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4B6D4B4-8B08-D629-0C2D-C076F87A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ro-RO" sz="4100"/>
              <a:t>Algoritmi implementați ._ 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6" name="Straight Connector 11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9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15F7E9F1-0124-1C59-8305-B884EC887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093711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3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37D163-3B42-7AE5-C68D-3D3CB574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o-RO" dirty="0"/>
              <a:t>Rezultate teste</a:t>
            </a:r>
          </a:p>
        </p:txBody>
      </p:sp>
      <p:graphicFrame>
        <p:nvGraphicFramePr>
          <p:cNvPr id="24" name="Tabel 4">
            <a:extLst>
              <a:ext uri="{FF2B5EF4-FFF2-40B4-BE49-F238E27FC236}">
                <a16:creationId xmlns:a16="http://schemas.microsoft.com/office/drawing/2014/main" id="{96F2E741-D46A-1B7C-8A1F-D28F364101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102279"/>
              </p:ext>
            </p:extLst>
          </p:nvPr>
        </p:nvGraphicFramePr>
        <p:xfrm>
          <a:off x="517407" y="1674518"/>
          <a:ext cx="9586814" cy="386908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30953">
                  <a:extLst>
                    <a:ext uri="{9D8B030D-6E8A-4147-A177-3AD203B41FA5}">
                      <a16:colId xmlns:a16="http://schemas.microsoft.com/office/drawing/2014/main" val="713624928"/>
                    </a:ext>
                  </a:extLst>
                </a:gridCol>
                <a:gridCol w="928429">
                  <a:extLst>
                    <a:ext uri="{9D8B030D-6E8A-4147-A177-3AD203B41FA5}">
                      <a16:colId xmlns:a16="http://schemas.microsoft.com/office/drawing/2014/main" val="180552465"/>
                    </a:ext>
                  </a:extLst>
                </a:gridCol>
                <a:gridCol w="928429">
                  <a:extLst>
                    <a:ext uri="{9D8B030D-6E8A-4147-A177-3AD203B41FA5}">
                      <a16:colId xmlns:a16="http://schemas.microsoft.com/office/drawing/2014/main" val="1369229584"/>
                    </a:ext>
                  </a:extLst>
                </a:gridCol>
                <a:gridCol w="928429">
                  <a:extLst>
                    <a:ext uri="{9D8B030D-6E8A-4147-A177-3AD203B41FA5}">
                      <a16:colId xmlns:a16="http://schemas.microsoft.com/office/drawing/2014/main" val="364509662"/>
                    </a:ext>
                  </a:extLst>
                </a:gridCol>
                <a:gridCol w="928429">
                  <a:extLst>
                    <a:ext uri="{9D8B030D-6E8A-4147-A177-3AD203B41FA5}">
                      <a16:colId xmlns:a16="http://schemas.microsoft.com/office/drawing/2014/main" val="648059224"/>
                    </a:ext>
                  </a:extLst>
                </a:gridCol>
                <a:gridCol w="928429">
                  <a:extLst>
                    <a:ext uri="{9D8B030D-6E8A-4147-A177-3AD203B41FA5}">
                      <a16:colId xmlns:a16="http://schemas.microsoft.com/office/drawing/2014/main" val="2355175895"/>
                    </a:ext>
                  </a:extLst>
                </a:gridCol>
                <a:gridCol w="928429">
                  <a:extLst>
                    <a:ext uri="{9D8B030D-6E8A-4147-A177-3AD203B41FA5}">
                      <a16:colId xmlns:a16="http://schemas.microsoft.com/office/drawing/2014/main" val="2514123334"/>
                    </a:ext>
                  </a:extLst>
                </a:gridCol>
                <a:gridCol w="928429">
                  <a:extLst>
                    <a:ext uri="{9D8B030D-6E8A-4147-A177-3AD203B41FA5}">
                      <a16:colId xmlns:a16="http://schemas.microsoft.com/office/drawing/2014/main" val="665874271"/>
                    </a:ext>
                  </a:extLst>
                </a:gridCol>
                <a:gridCol w="928429">
                  <a:extLst>
                    <a:ext uri="{9D8B030D-6E8A-4147-A177-3AD203B41FA5}">
                      <a16:colId xmlns:a16="http://schemas.microsoft.com/office/drawing/2014/main" val="1587209932"/>
                    </a:ext>
                  </a:extLst>
                </a:gridCol>
                <a:gridCol w="928429">
                  <a:extLst>
                    <a:ext uri="{9D8B030D-6E8A-4147-A177-3AD203B41FA5}">
                      <a16:colId xmlns:a16="http://schemas.microsoft.com/office/drawing/2014/main" val="2415528292"/>
                    </a:ext>
                  </a:extLst>
                </a:gridCol>
              </a:tblGrid>
              <a:tr h="837259"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N, </a:t>
                      </a:r>
                      <a:r>
                        <a:rPr lang="ro-RO" sz="1400" b="1" dirty="0" err="1">
                          <a:solidFill>
                            <a:srgbClr val="FFFFFF"/>
                          </a:solidFill>
                        </a:rPr>
                        <a:t>max_val</a:t>
                      </a:r>
                    </a:p>
                  </a:txBody>
                  <a:tcPr marL="95444" marR="57267" marT="57267" marB="5726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10^1, 10^1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400" b="1" i="0" u="none" strike="noStrike" noProof="0" dirty="0">
                          <a:solidFill>
                            <a:srgbClr val="FFFFFF"/>
                          </a:solidFill>
                          <a:latin typeface="Trebuchet MS"/>
                        </a:rPr>
                        <a:t>10^2, </a:t>
                      </a:r>
                      <a:endParaRPr lang="ro-RO" sz="1400" b="1" i="0" u="none" strike="noStrike" noProof="0" dirty="0">
                        <a:latin typeface="Trebuchet M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400" b="1" i="0" u="none" strike="noStrike" noProof="0" dirty="0">
                          <a:solidFill>
                            <a:srgbClr val="FFFFFF"/>
                          </a:solidFill>
                          <a:latin typeface="Trebuchet MS"/>
                        </a:rPr>
                        <a:t>10^2</a:t>
                      </a:r>
                      <a:endParaRPr lang="ro-RO" sz="1400" b="1" i="0" u="none" strike="noStrike" noProof="0" dirty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ro-RO" sz="1400" b="1" dirty="0">
                        <a:solidFill>
                          <a:srgbClr val="FFFFFF"/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10^3,</a:t>
                      </a:r>
                    </a:p>
                    <a:p>
                      <a:pPr lvl="0">
                        <a:buNone/>
                      </a:pPr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10^3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10^4,</a:t>
                      </a:r>
                    </a:p>
                    <a:p>
                      <a:pPr lvl="0">
                        <a:buNone/>
                      </a:pPr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10^4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10^5,</a:t>
                      </a:r>
                    </a:p>
                    <a:p>
                      <a:pPr lvl="0">
                        <a:buNone/>
                      </a:pPr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10^5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10^6,</a:t>
                      </a:r>
                    </a:p>
                    <a:p>
                      <a:pPr lvl="0">
                        <a:buNone/>
                      </a:pPr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10^7,</a:t>
                      </a:r>
                    </a:p>
                    <a:p>
                      <a:pPr lvl="0">
                        <a:buNone/>
                      </a:pPr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10^7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10^8,</a:t>
                      </a:r>
                    </a:p>
                    <a:p>
                      <a:pPr lvl="0">
                        <a:buNone/>
                      </a:pPr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10^8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Global </a:t>
                      </a:r>
                    </a:p>
                    <a:p>
                      <a:pPr lvl="0">
                        <a:buNone/>
                      </a:pPr>
                      <a:r>
                        <a:rPr lang="ro-RO" sz="1400" b="1" dirty="0" err="1">
                          <a:solidFill>
                            <a:srgbClr val="FFFFFF"/>
                          </a:solidFill>
                        </a:rPr>
                        <a:t>Avg</a:t>
                      </a:r>
                      <a:r>
                        <a:rPr lang="ro-RO" sz="1400" b="1" dirty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2962"/>
                  </a:ext>
                </a:extLst>
              </a:tr>
              <a:tr h="568467">
                <a:tc>
                  <a:txBody>
                    <a:bodyPr/>
                    <a:lstStyle/>
                    <a:p>
                      <a:r>
                        <a:rPr lang="ro-RO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RadixSort</a:t>
                      </a:r>
                    </a:p>
                  </a:txBody>
                  <a:tcPr marL="95444" marR="57267" marT="57267" marB="5726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1*10^-6</a:t>
                      </a:r>
                      <a:endParaRPr lang="ro-RO" sz="1200"/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57*10^-6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654</a:t>
                      </a: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*10^-6</a:t>
                      </a:r>
                      <a:endParaRPr lang="ro-RO" sz="1200" b="0" i="0" u="none" strike="noStrike" noProof="0">
                        <a:latin typeface="Trebuchet MS"/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6581</a:t>
                      </a: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*10^-6</a:t>
                      </a: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0.077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0.52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0.075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942006"/>
                  </a:ext>
                </a:extLst>
              </a:tr>
              <a:tr h="615839">
                <a:tc>
                  <a:txBody>
                    <a:bodyPr/>
                    <a:lstStyle/>
                    <a:p>
                      <a:r>
                        <a:rPr lang="ro-RO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MergeSort</a:t>
                      </a:r>
                    </a:p>
                  </a:txBody>
                  <a:tcPr marL="95444" marR="57267" marT="57267" marB="5726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7*10^-6</a:t>
                      </a:r>
                      <a:endParaRPr lang="ro-RO" sz="12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138*10^-6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612*10^-6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9119</a:t>
                      </a: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*10^-6</a:t>
                      </a: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0.194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2.53 sec</a:t>
                      </a:r>
                      <a:endParaRPr lang="ro-RO" sz="1200" b="0" i="0" u="none" strike="noStrike" noProof="0" dirty="0">
                        <a:latin typeface="Trebuchet MS"/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19.18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2.74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8694"/>
                  </a:ext>
                </a:extLst>
              </a:tr>
              <a:tr h="615839">
                <a:tc>
                  <a:txBody>
                    <a:bodyPr/>
                    <a:lstStyle/>
                    <a:p>
                      <a:r>
                        <a:rPr lang="ro-RO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ShellSort</a:t>
                      </a:r>
                    </a:p>
                  </a:txBody>
                  <a:tcPr marL="95444" marR="57267" marT="57267" marB="5726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3*10^-6</a:t>
                      </a:r>
                      <a:endParaRPr lang="ro-RO" sz="12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74*10^-6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339*10^-6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5509</a:t>
                      </a: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*10^-6</a:t>
                      </a: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0.13 sec</a:t>
                      </a: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1.82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13.7 sec</a:t>
                      </a:r>
                      <a:endParaRPr lang="ro-RO" sz="1200" dirty="0"/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1.96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291396"/>
                  </a:ext>
                </a:extLst>
              </a:tr>
              <a:tr h="615839">
                <a:tc>
                  <a:txBody>
                    <a:bodyPr/>
                    <a:lstStyle/>
                    <a:p>
                      <a:r>
                        <a:rPr lang="ro-RO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HeapSort</a:t>
                      </a:r>
                    </a:p>
                  </a:txBody>
                  <a:tcPr marL="95444" marR="57267" marT="57267" marB="57267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2*10^-6</a:t>
                      </a:r>
                      <a:endParaRPr lang="ro-RO" sz="12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119</a:t>
                      </a: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*10^-6</a:t>
                      </a: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1360</a:t>
                      </a: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*10^-6</a:t>
                      </a: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0.023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0.28 sec</a:t>
                      </a:r>
                      <a:endParaRPr lang="ro-RO" sz="1200" b="0" i="0" u="none" strike="noStrike" noProof="0" dirty="0">
                        <a:latin typeface="Trebuchet MS"/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1.89 sec</a:t>
                      </a:r>
                      <a:endParaRPr lang="ro-RO" sz="1200" dirty="0"/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0.275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48068"/>
                  </a:ext>
                </a:extLst>
              </a:tr>
              <a:tr h="615839">
                <a:tc>
                  <a:txBody>
                    <a:bodyPr/>
                    <a:lstStyle/>
                    <a:p>
                      <a:r>
                        <a:rPr lang="ro-RO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BucketSort</a:t>
                      </a:r>
                    </a:p>
                  </a:txBody>
                  <a:tcPr marL="95444" marR="57267" marT="57267" marB="5726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14*10^-6</a:t>
                      </a:r>
                      <a:endParaRPr lang="ro-RO" sz="1200" b="0" i="0" u="none" strike="noStrike" noProof="0">
                        <a:latin typeface="Trebuchet MS"/>
                      </a:endParaRPr>
                    </a:p>
                    <a:p>
                      <a:pPr lvl="0">
                        <a:buNone/>
                      </a:pP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194*10^-6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1102</a:t>
                      </a: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*10^-6</a:t>
                      </a: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14582</a:t>
                      </a: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*10^-6</a:t>
                      </a:r>
                      <a:endParaRPr lang="ro-RO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0.29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4.04 sec</a:t>
                      </a:r>
                      <a:endParaRPr lang="ro-RO" sz="1200" b="0" i="0" u="none" strike="noStrike" noProof="0" dirty="0">
                        <a:latin typeface="Trebuchet MS"/>
                      </a:endParaRP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rebuchet MS"/>
                        </a:rPr>
                        <a:t>58.91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7.9 sec</a:t>
                      </a:r>
                    </a:p>
                  </a:txBody>
                  <a:tcPr marL="95444" marR="57267" marT="57267" marB="57267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0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82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382CC8-F769-060A-E005-289DD367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2630"/>
          </a:xfrm>
        </p:spPr>
        <p:txBody>
          <a:bodyPr>
            <a:normAutofit fontScale="90000"/>
          </a:bodyPr>
          <a:lstStyle/>
          <a:p>
            <a:r>
              <a:rPr lang="ro-RO" dirty="0"/>
              <a:t>Statistici</a:t>
            </a:r>
            <a:br>
              <a:rPr lang="ro-RO" dirty="0"/>
            </a:br>
            <a:endParaRPr lang="ro-RO" dirty="0"/>
          </a:p>
        </p:txBody>
      </p:sp>
      <p:sp>
        <p:nvSpPr>
          <p:cNvPr id="6" name="Titlu 1">
            <a:extLst>
              <a:ext uri="{FF2B5EF4-FFF2-40B4-BE49-F238E27FC236}">
                <a16:creationId xmlns:a16="http://schemas.microsoft.com/office/drawing/2014/main" id="{DF90C990-8137-82C3-41DB-911904DF1F45}"/>
              </a:ext>
            </a:extLst>
          </p:cNvPr>
          <p:cNvSpPr txBox="1">
            <a:spLocks/>
          </p:cNvSpPr>
          <p:nvPr/>
        </p:nvSpPr>
        <p:spPr>
          <a:xfrm>
            <a:off x="681051" y="1514707"/>
            <a:ext cx="8596668" cy="42758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ro-RO" sz="1800" dirty="0"/>
              <a:t>Performanta timp : </a:t>
            </a:r>
            <a:r>
              <a:rPr lang="ro-RO" sz="1800" dirty="0" err="1"/>
              <a:t>RadixSort</a:t>
            </a:r>
            <a:endParaRPr lang="ro-RO" sz="1800" dirty="0"/>
          </a:p>
          <a:p>
            <a:pPr marL="571500" indent="-571500">
              <a:buFont typeface="Arial"/>
              <a:buChar char="•"/>
            </a:pPr>
            <a:r>
              <a:rPr lang="ro-RO" sz="1800" dirty="0" err="1"/>
              <a:t>Reliable</a:t>
            </a:r>
            <a:r>
              <a:rPr lang="ro-RO" sz="1800" dirty="0"/>
              <a:t> : </a:t>
            </a:r>
            <a:r>
              <a:rPr lang="ro-RO" sz="1800" dirty="0" err="1"/>
              <a:t>HeapSort</a:t>
            </a:r>
            <a:r>
              <a:rPr lang="ro-RO" sz="1800" dirty="0"/>
              <a:t>, </a:t>
            </a:r>
            <a:r>
              <a:rPr lang="ro-RO" sz="1800" dirty="0" err="1"/>
              <a:t>ShellSort</a:t>
            </a:r>
            <a:r>
              <a:rPr lang="ro-RO" sz="1800" dirty="0"/>
              <a:t> ( neoptime pentru numere mult mai mari)</a:t>
            </a:r>
          </a:p>
          <a:p>
            <a:pPr marL="571500" indent="-571500">
              <a:buFont typeface="Arial"/>
              <a:buChar char="•"/>
            </a:pPr>
            <a:r>
              <a:rPr lang="ro-RO" sz="1800" dirty="0" err="1"/>
              <a:t>MergeSort</a:t>
            </a:r>
            <a:r>
              <a:rPr lang="ro-RO" sz="1800" dirty="0"/>
              <a:t>, neoptim pentru numere mari</a:t>
            </a:r>
          </a:p>
          <a:p>
            <a:pPr marL="571500" indent="-571500">
              <a:buFont typeface="Arial"/>
              <a:buChar char="•"/>
            </a:pPr>
            <a:r>
              <a:rPr lang="ro-RO" sz="1800" dirty="0" err="1"/>
              <a:t>BucketSort</a:t>
            </a:r>
            <a:r>
              <a:rPr lang="ro-RO" sz="1800" dirty="0"/>
              <a:t>, cel mai lent dintre </a:t>
            </a:r>
            <a:r>
              <a:rPr lang="ro-RO" sz="1800" dirty="0" err="1"/>
              <a:t>toti</a:t>
            </a:r>
            <a:r>
              <a:rPr lang="ro-RO" sz="1800" dirty="0"/>
              <a:t>, mai bine nu</a:t>
            </a:r>
          </a:p>
        </p:txBody>
      </p:sp>
      <p:graphicFrame>
        <p:nvGraphicFramePr>
          <p:cNvPr id="8" name="Tabel 8">
            <a:extLst>
              <a:ext uri="{FF2B5EF4-FFF2-40B4-BE49-F238E27FC236}">
                <a16:creationId xmlns:a16="http://schemas.microsoft.com/office/drawing/2014/main" id="{431CC240-26F6-F598-9EBD-A195A0DB6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28514"/>
              </p:ext>
            </p:extLst>
          </p:nvPr>
        </p:nvGraphicFramePr>
        <p:xfrm>
          <a:off x="905851" y="3342913"/>
          <a:ext cx="816864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228976446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4206632785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884452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Complexitate timp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Spatiu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aditional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6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RadixSort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O(</a:t>
                      </a:r>
                      <a:r>
                        <a:rPr lang="ro-RO" dirty="0" err="1"/>
                        <a:t>NlogN</a:t>
                      </a:r>
                      <a:r>
                        <a:rPr lang="ro-RO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MergeSort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-RO" sz="1800" b="0" i="0" u="none" strike="noStrike" noProof="0" dirty="0">
                          <a:latin typeface="Trebuchet MS"/>
                        </a:rPr>
                        <a:t>O(</a:t>
                      </a:r>
                      <a:r>
                        <a:rPr lang="ro-RO" sz="1800" b="0" i="0" u="none" strike="noStrike" noProof="0" dirty="0" err="1">
                          <a:latin typeface="Trebuchet MS"/>
                        </a:rPr>
                        <a:t>NlogN</a:t>
                      </a:r>
                      <a:r>
                        <a:rPr lang="ro-RO" sz="1800" b="0" i="0" u="none" strike="noStrike" noProof="0" dirty="0">
                          <a:latin typeface="Trebuchet M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ShellSort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Trebuchet MS"/>
                        </a:rPr>
                        <a:t>O(N </a:t>
                      </a:r>
                      <a:r>
                        <a:rPr lang="ro-RO" sz="1800" b="0" i="0" u="none" strike="noStrike" noProof="0" dirty="0" err="1">
                          <a:latin typeface="Trebuchet MS"/>
                        </a:rPr>
                        <a:t>sqrt</a:t>
                      </a:r>
                      <a:r>
                        <a:rPr lang="ro-RO" sz="1800" b="0" i="0" u="none" strike="noStrike" noProof="0" dirty="0">
                          <a:latin typeface="Trebuchet MS"/>
                        </a:rPr>
                        <a:t>(N))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3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HeapSort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1800" b="0" i="0" u="none" strike="noStrike" noProof="0" dirty="0">
                          <a:latin typeface="Trebuchet MS"/>
                        </a:rPr>
                        <a:t>O(</a:t>
                      </a:r>
                      <a:r>
                        <a:rPr lang="ro-RO" sz="1800" b="0" i="0" u="none" strike="noStrike" noProof="0" dirty="0" err="1">
                          <a:latin typeface="Trebuchet MS"/>
                        </a:rPr>
                        <a:t>Nlog</a:t>
                      </a:r>
                      <a:r>
                        <a:rPr lang="ro-RO" sz="1800" b="0" i="0" u="none" strike="noStrike" noProof="0" dirty="0">
                          <a:latin typeface="Trebuchet MS"/>
                        </a:rPr>
                        <a:t> N)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 err="1"/>
                        <a:t>BucketSort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O(</a:t>
                      </a:r>
                      <a:r>
                        <a:rPr lang="ro-RO" dirty="0" err="1"/>
                        <a:t>N+k</a:t>
                      </a:r>
                      <a:r>
                        <a:rPr lang="ro-RO" dirty="0"/>
                        <a:t>) (k nr. </a:t>
                      </a:r>
                      <a:r>
                        <a:rPr lang="ro-RO" dirty="0" err="1"/>
                        <a:t>bucket</a:t>
                      </a:r>
                      <a:r>
                        <a:rPr lang="ro-RO" dirty="0"/>
                        <a:t>-uri)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0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752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5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6" baseType="lpstr">
      <vt:lpstr>Facet</vt:lpstr>
      <vt:lpstr>Sortări. Complexitate, timp și spațiu</vt:lpstr>
      <vt:lpstr>Cuprins</vt:lpstr>
      <vt:lpstr>Algoritmi implementați ._ .</vt:lpstr>
      <vt:lpstr>Rezultate teste</vt:lpstr>
      <vt:lpstr>Statistici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355</cp:revision>
  <dcterms:created xsi:type="dcterms:W3CDTF">2023-03-19T21:09:41Z</dcterms:created>
  <dcterms:modified xsi:type="dcterms:W3CDTF">2023-03-30T09:15:58Z</dcterms:modified>
</cp:coreProperties>
</file>