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43"/>
  </p:notesMasterIdLst>
  <p:sldIdLst>
    <p:sldId id="258" r:id="rId2"/>
    <p:sldId id="260" r:id="rId3"/>
    <p:sldId id="261" r:id="rId4"/>
    <p:sldId id="264" r:id="rId5"/>
    <p:sldId id="265" r:id="rId6"/>
    <p:sldId id="320" r:id="rId7"/>
    <p:sldId id="322" r:id="rId8"/>
    <p:sldId id="323" r:id="rId9"/>
    <p:sldId id="269" r:id="rId10"/>
    <p:sldId id="270" r:id="rId11"/>
    <p:sldId id="272" r:id="rId12"/>
    <p:sldId id="273" r:id="rId13"/>
    <p:sldId id="274" r:id="rId14"/>
    <p:sldId id="324" r:id="rId15"/>
    <p:sldId id="275" r:id="rId16"/>
    <p:sldId id="277" r:id="rId17"/>
    <p:sldId id="279" r:id="rId18"/>
    <p:sldId id="325" r:id="rId19"/>
    <p:sldId id="326" r:id="rId20"/>
    <p:sldId id="282" r:id="rId21"/>
    <p:sldId id="283" r:id="rId22"/>
    <p:sldId id="284" r:id="rId23"/>
    <p:sldId id="327" r:id="rId24"/>
    <p:sldId id="329" r:id="rId25"/>
    <p:sldId id="331" r:id="rId26"/>
    <p:sldId id="332" r:id="rId27"/>
    <p:sldId id="334" r:id="rId28"/>
    <p:sldId id="335" r:id="rId29"/>
    <p:sldId id="337" r:id="rId30"/>
    <p:sldId id="338" r:id="rId31"/>
    <p:sldId id="339" r:id="rId32"/>
    <p:sldId id="340" r:id="rId33"/>
    <p:sldId id="342" r:id="rId34"/>
    <p:sldId id="344" r:id="rId35"/>
    <p:sldId id="345" r:id="rId36"/>
    <p:sldId id="347" r:id="rId37"/>
    <p:sldId id="348" r:id="rId38"/>
    <p:sldId id="350" r:id="rId39"/>
    <p:sldId id="351" r:id="rId40"/>
    <p:sldId id="353" r:id="rId41"/>
    <p:sldId id="354" r:id="rId42"/>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0929"/>
  </p:normalViewPr>
  <p:slideViewPr>
    <p:cSldViewPr>
      <p:cViewPr varScale="1">
        <p:scale>
          <a:sx n="78" d="100"/>
          <a:sy n="78" d="100"/>
        </p:scale>
        <p:origin x="653"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32DE5-6CE2-4F0B-894A-036FAC27A52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ro-RO"/>
        </a:p>
      </dgm:t>
    </dgm:pt>
    <dgm:pt modelId="{6217088D-A086-4E71-8224-6A130F6AD238}">
      <dgm:prSet phldrT="[Text]" custT="1"/>
      <dgm:spPr/>
      <dgm:t>
        <a:bodyPr/>
        <a:lstStyle/>
        <a:p>
          <a:r>
            <a:rPr lang="ro-RO" sz="2800" b="1" i="1" dirty="0">
              <a:solidFill>
                <a:srgbClr val="000000"/>
              </a:solidFill>
            </a:rPr>
            <a:t>Factorii componenţi ai condiţiilor de muncă</a:t>
          </a:r>
          <a:endParaRPr lang="ro-RO" sz="2800" dirty="0"/>
        </a:p>
      </dgm:t>
    </dgm:pt>
    <dgm:pt modelId="{9C99DE21-9845-4B3C-AF7C-6FA1427BB343}" type="parTrans" cxnId="{987711AB-3678-4E4D-AE3E-D5C5D3F35A50}">
      <dgm:prSet/>
      <dgm:spPr/>
      <dgm:t>
        <a:bodyPr/>
        <a:lstStyle/>
        <a:p>
          <a:endParaRPr lang="ro-RO"/>
        </a:p>
      </dgm:t>
    </dgm:pt>
    <dgm:pt modelId="{4CD7E5A1-3A3E-413B-B2EC-C9A5CEB5B4B7}" type="sibTrans" cxnId="{987711AB-3678-4E4D-AE3E-D5C5D3F35A50}">
      <dgm:prSet/>
      <dgm:spPr/>
      <dgm:t>
        <a:bodyPr/>
        <a:lstStyle/>
        <a:p>
          <a:endParaRPr lang="ro-RO"/>
        </a:p>
      </dgm:t>
    </dgm:pt>
    <dgm:pt modelId="{F6638A0D-1C82-45BB-90D0-4307E2E3F873}">
      <dgm:prSet phldrT="[Text]"/>
      <dgm:spPr/>
      <dgm:t>
        <a:bodyPr/>
        <a:lstStyle/>
        <a:p>
          <a:r>
            <a:rPr lang="ro-RO" i="1" dirty="0"/>
            <a:t>Factori</a:t>
          </a:r>
          <a:r>
            <a:rPr lang="ro-RO" dirty="0"/>
            <a:t> </a:t>
          </a:r>
          <a:r>
            <a:rPr lang="ro-RO" i="1" dirty="0"/>
            <a:t>fiziologici</a:t>
          </a:r>
          <a:endParaRPr lang="ro-RO" dirty="0"/>
        </a:p>
      </dgm:t>
    </dgm:pt>
    <dgm:pt modelId="{6FF063BC-52C1-4EBC-9C03-9A03AF7F96A8}" type="parTrans" cxnId="{767B6C94-2CAF-4A2B-B0E2-CE505692AF9C}">
      <dgm:prSet/>
      <dgm:spPr/>
      <dgm:t>
        <a:bodyPr/>
        <a:lstStyle/>
        <a:p>
          <a:endParaRPr lang="ro-RO"/>
        </a:p>
      </dgm:t>
    </dgm:pt>
    <dgm:pt modelId="{89D86015-56B6-4DA7-A75D-872D9273A433}" type="sibTrans" cxnId="{767B6C94-2CAF-4A2B-B0E2-CE505692AF9C}">
      <dgm:prSet/>
      <dgm:spPr/>
      <dgm:t>
        <a:bodyPr/>
        <a:lstStyle/>
        <a:p>
          <a:endParaRPr lang="ro-RO"/>
        </a:p>
      </dgm:t>
    </dgm:pt>
    <dgm:pt modelId="{3D7E591B-EFD5-473A-81C3-1E9E351B75DA}">
      <dgm:prSet phldrT="[Text]"/>
      <dgm:spPr/>
      <dgm:t>
        <a:bodyPr/>
        <a:lstStyle/>
        <a:p>
          <a:r>
            <a:rPr lang="ro-RO" i="1" dirty="0"/>
            <a:t>Factori</a:t>
          </a:r>
          <a:r>
            <a:rPr lang="ro-RO" dirty="0"/>
            <a:t> </a:t>
          </a:r>
          <a:r>
            <a:rPr lang="ro-RO" i="1" dirty="0"/>
            <a:t>igienici</a:t>
          </a:r>
          <a:endParaRPr lang="ro-RO" dirty="0"/>
        </a:p>
      </dgm:t>
    </dgm:pt>
    <dgm:pt modelId="{D29FFD7E-0A68-453F-B9E3-9ADDD9E51B02}" type="parTrans" cxnId="{3A75D5B9-4277-4F8C-A0A4-DDB266D49654}">
      <dgm:prSet/>
      <dgm:spPr/>
      <dgm:t>
        <a:bodyPr/>
        <a:lstStyle/>
        <a:p>
          <a:endParaRPr lang="ro-RO"/>
        </a:p>
      </dgm:t>
    </dgm:pt>
    <dgm:pt modelId="{2A0FCC86-3FD1-4C56-B3CD-282918C271EB}" type="sibTrans" cxnId="{3A75D5B9-4277-4F8C-A0A4-DDB266D49654}">
      <dgm:prSet/>
      <dgm:spPr/>
      <dgm:t>
        <a:bodyPr/>
        <a:lstStyle/>
        <a:p>
          <a:endParaRPr lang="ro-RO"/>
        </a:p>
      </dgm:t>
    </dgm:pt>
    <dgm:pt modelId="{E5E00EC5-D6EB-4665-9B9D-072055B8D08D}">
      <dgm:prSet phldrT="[Text]"/>
      <dgm:spPr/>
      <dgm:t>
        <a:bodyPr/>
        <a:lstStyle/>
        <a:p>
          <a:r>
            <a:rPr lang="ro-RO" i="1" dirty="0"/>
            <a:t>Factori</a:t>
          </a:r>
          <a:r>
            <a:rPr lang="ro-RO" dirty="0"/>
            <a:t> </a:t>
          </a:r>
          <a:r>
            <a:rPr lang="ro-RO" i="1" dirty="0"/>
            <a:t>psihosociali</a:t>
          </a:r>
          <a:endParaRPr lang="ro-RO" dirty="0"/>
        </a:p>
      </dgm:t>
    </dgm:pt>
    <dgm:pt modelId="{1442EC09-B81A-45F2-963C-91D4ECFC8ED5}" type="parTrans" cxnId="{F67468F1-3BD5-4167-8920-8BB3A9F56618}">
      <dgm:prSet/>
      <dgm:spPr/>
      <dgm:t>
        <a:bodyPr/>
        <a:lstStyle/>
        <a:p>
          <a:endParaRPr lang="ro-RO"/>
        </a:p>
      </dgm:t>
    </dgm:pt>
    <dgm:pt modelId="{0B8904BA-013F-42E6-8209-ABEAB72BCAAB}" type="sibTrans" cxnId="{F67468F1-3BD5-4167-8920-8BB3A9F56618}">
      <dgm:prSet/>
      <dgm:spPr/>
      <dgm:t>
        <a:bodyPr/>
        <a:lstStyle/>
        <a:p>
          <a:endParaRPr lang="ro-RO"/>
        </a:p>
      </dgm:t>
    </dgm:pt>
    <dgm:pt modelId="{55E0765C-3B03-4405-B479-D3EFB92818DF}">
      <dgm:prSet phldrT="[Text]"/>
      <dgm:spPr/>
      <dgm:t>
        <a:bodyPr/>
        <a:lstStyle/>
        <a:p>
          <a:r>
            <a:rPr lang="ro-RO" i="1" dirty="0"/>
            <a:t>Factori</a:t>
          </a:r>
          <a:r>
            <a:rPr lang="ro-RO" dirty="0"/>
            <a:t> </a:t>
          </a:r>
          <a:r>
            <a:rPr lang="ro-RO" i="1" dirty="0"/>
            <a:t>ergonomici</a:t>
          </a:r>
          <a:r>
            <a:rPr lang="ro-RO" dirty="0"/>
            <a:t> </a:t>
          </a:r>
        </a:p>
      </dgm:t>
    </dgm:pt>
    <dgm:pt modelId="{F56E2BA6-5173-4C01-A830-391858E47493}" type="parTrans" cxnId="{4E7E159F-F715-4B06-9028-4B1ECDDB71A0}">
      <dgm:prSet/>
      <dgm:spPr/>
      <dgm:t>
        <a:bodyPr/>
        <a:lstStyle/>
        <a:p>
          <a:endParaRPr lang="ro-RO"/>
        </a:p>
      </dgm:t>
    </dgm:pt>
    <dgm:pt modelId="{1991537D-BB45-4C3A-8CA2-877DCD451A01}" type="sibTrans" cxnId="{4E7E159F-F715-4B06-9028-4B1ECDDB71A0}">
      <dgm:prSet/>
      <dgm:spPr/>
      <dgm:t>
        <a:bodyPr/>
        <a:lstStyle/>
        <a:p>
          <a:endParaRPr lang="ro-RO"/>
        </a:p>
      </dgm:t>
    </dgm:pt>
    <dgm:pt modelId="{F9635BE5-DE84-4388-A1B6-860BF7E69FA6}" type="pres">
      <dgm:prSet presAssocID="{83132DE5-6CE2-4F0B-894A-036FAC27A522}" presName="composite" presStyleCnt="0">
        <dgm:presLayoutVars>
          <dgm:chMax val="1"/>
          <dgm:dir/>
          <dgm:resizeHandles val="exact"/>
        </dgm:presLayoutVars>
      </dgm:prSet>
      <dgm:spPr/>
    </dgm:pt>
    <dgm:pt modelId="{C853D51C-06B5-4CA6-890C-EF4AA7B13DB3}" type="pres">
      <dgm:prSet presAssocID="{83132DE5-6CE2-4F0B-894A-036FAC27A522}" presName="radial" presStyleCnt="0">
        <dgm:presLayoutVars>
          <dgm:animLvl val="ctr"/>
        </dgm:presLayoutVars>
      </dgm:prSet>
      <dgm:spPr/>
    </dgm:pt>
    <dgm:pt modelId="{B5A4EF0E-A1D3-4931-8B74-660EB84AEB47}" type="pres">
      <dgm:prSet presAssocID="{6217088D-A086-4E71-8224-6A130F6AD238}" presName="centerShape" presStyleLbl="vennNode1" presStyleIdx="0" presStyleCnt="5" custScaleX="115024" custScaleY="103052"/>
      <dgm:spPr/>
    </dgm:pt>
    <dgm:pt modelId="{6A96160D-8318-4151-9173-4E384AADB25B}" type="pres">
      <dgm:prSet presAssocID="{F6638A0D-1C82-45BB-90D0-4307E2E3F873}" presName="node" presStyleLbl="vennNode1" presStyleIdx="1" presStyleCnt="5" custScaleX="134477" custScaleY="128541" custRadScaleRad="89359" custRadScaleInc="-105">
        <dgm:presLayoutVars>
          <dgm:bulletEnabled val="1"/>
        </dgm:presLayoutVars>
      </dgm:prSet>
      <dgm:spPr/>
    </dgm:pt>
    <dgm:pt modelId="{89F8CB5B-23A3-498F-963C-DD3914D5824A}" type="pres">
      <dgm:prSet presAssocID="{3D7E591B-EFD5-473A-81C3-1E9E351B75DA}" presName="node" presStyleLbl="vennNode1" presStyleIdx="2" presStyleCnt="5" custScaleX="128753" custScaleY="133511" custRadScaleRad="114393" custRadScaleInc="165">
        <dgm:presLayoutVars>
          <dgm:bulletEnabled val="1"/>
        </dgm:presLayoutVars>
      </dgm:prSet>
      <dgm:spPr/>
    </dgm:pt>
    <dgm:pt modelId="{7E4D0A96-16FE-40F7-9691-F6A7627F46E2}" type="pres">
      <dgm:prSet presAssocID="{E5E00EC5-D6EB-4665-9B9D-072055B8D08D}" presName="node" presStyleLbl="vennNode1" presStyleIdx="3" presStyleCnt="5" custScaleX="125789" custScaleY="132401" custRadScaleRad="96595" custRadScaleInc="97">
        <dgm:presLayoutVars>
          <dgm:bulletEnabled val="1"/>
        </dgm:presLayoutVars>
      </dgm:prSet>
      <dgm:spPr/>
    </dgm:pt>
    <dgm:pt modelId="{04F6DD45-C031-4AEE-AB96-2C066E55BD68}" type="pres">
      <dgm:prSet presAssocID="{55E0765C-3B03-4405-B479-D3EFB92818DF}" presName="node" presStyleLbl="vennNode1" presStyleIdx="4" presStyleCnt="5" custScaleX="129136" custScaleY="128385" custRadScaleRad="115611" custRadScaleInc="-916">
        <dgm:presLayoutVars>
          <dgm:bulletEnabled val="1"/>
        </dgm:presLayoutVars>
      </dgm:prSet>
      <dgm:spPr/>
    </dgm:pt>
  </dgm:ptLst>
  <dgm:cxnLst>
    <dgm:cxn modelId="{D2291E12-0661-4945-92C7-88F2CC6F252C}" type="presOf" srcId="{55E0765C-3B03-4405-B479-D3EFB92818DF}" destId="{04F6DD45-C031-4AEE-AB96-2C066E55BD68}" srcOrd="0" destOrd="0" presId="urn:microsoft.com/office/officeart/2005/8/layout/radial3"/>
    <dgm:cxn modelId="{5B25684B-8E5A-42FC-A1DD-1BA86F9FA08C}" type="presOf" srcId="{F6638A0D-1C82-45BB-90D0-4307E2E3F873}" destId="{6A96160D-8318-4151-9173-4E384AADB25B}" srcOrd="0" destOrd="0" presId="urn:microsoft.com/office/officeart/2005/8/layout/radial3"/>
    <dgm:cxn modelId="{456D146C-4708-4398-804E-EABDA233973F}" type="presOf" srcId="{6217088D-A086-4E71-8224-6A130F6AD238}" destId="{B5A4EF0E-A1D3-4931-8B74-660EB84AEB47}" srcOrd="0" destOrd="0" presId="urn:microsoft.com/office/officeart/2005/8/layout/radial3"/>
    <dgm:cxn modelId="{C21C8C76-4073-4708-B7EB-08D644C6DE8C}" type="presOf" srcId="{3D7E591B-EFD5-473A-81C3-1E9E351B75DA}" destId="{89F8CB5B-23A3-498F-963C-DD3914D5824A}" srcOrd="0" destOrd="0" presId="urn:microsoft.com/office/officeart/2005/8/layout/radial3"/>
    <dgm:cxn modelId="{767B6C94-2CAF-4A2B-B0E2-CE505692AF9C}" srcId="{6217088D-A086-4E71-8224-6A130F6AD238}" destId="{F6638A0D-1C82-45BB-90D0-4307E2E3F873}" srcOrd="0" destOrd="0" parTransId="{6FF063BC-52C1-4EBC-9C03-9A03AF7F96A8}" sibTransId="{89D86015-56B6-4DA7-A75D-872D9273A433}"/>
    <dgm:cxn modelId="{4E7E159F-F715-4B06-9028-4B1ECDDB71A0}" srcId="{6217088D-A086-4E71-8224-6A130F6AD238}" destId="{55E0765C-3B03-4405-B479-D3EFB92818DF}" srcOrd="3" destOrd="0" parTransId="{F56E2BA6-5173-4C01-A830-391858E47493}" sibTransId="{1991537D-BB45-4C3A-8CA2-877DCD451A01}"/>
    <dgm:cxn modelId="{987711AB-3678-4E4D-AE3E-D5C5D3F35A50}" srcId="{83132DE5-6CE2-4F0B-894A-036FAC27A522}" destId="{6217088D-A086-4E71-8224-6A130F6AD238}" srcOrd="0" destOrd="0" parTransId="{9C99DE21-9845-4B3C-AF7C-6FA1427BB343}" sibTransId="{4CD7E5A1-3A3E-413B-B2EC-C9A5CEB5B4B7}"/>
    <dgm:cxn modelId="{3A75D5B9-4277-4F8C-A0A4-DDB266D49654}" srcId="{6217088D-A086-4E71-8224-6A130F6AD238}" destId="{3D7E591B-EFD5-473A-81C3-1E9E351B75DA}" srcOrd="1" destOrd="0" parTransId="{D29FFD7E-0A68-453F-B9E3-9ADDD9E51B02}" sibTransId="{2A0FCC86-3FD1-4C56-B3CD-282918C271EB}"/>
    <dgm:cxn modelId="{6F4DD5CA-9DA2-435D-8760-385ED3923B1C}" type="presOf" srcId="{83132DE5-6CE2-4F0B-894A-036FAC27A522}" destId="{F9635BE5-DE84-4388-A1B6-860BF7E69FA6}" srcOrd="0" destOrd="0" presId="urn:microsoft.com/office/officeart/2005/8/layout/radial3"/>
    <dgm:cxn modelId="{F67468F1-3BD5-4167-8920-8BB3A9F56618}" srcId="{6217088D-A086-4E71-8224-6A130F6AD238}" destId="{E5E00EC5-D6EB-4665-9B9D-072055B8D08D}" srcOrd="2" destOrd="0" parTransId="{1442EC09-B81A-45F2-963C-91D4ECFC8ED5}" sibTransId="{0B8904BA-013F-42E6-8209-ABEAB72BCAAB}"/>
    <dgm:cxn modelId="{625C6BF8-B09A-49CC-AA22-89206A93ADA9}" type="presOf" srcId="{E5E00EC5-D6EB-4665-9B9D-072055B8D08D}" destId="{7E4D0A96-16FE-40F7-9691-F6A7627F46E2}" srcOrd="0" destOrd="0" presId="urn:microsoft.com/office/officeart/2005/8/layout/radial3"/>
    <dgm:cxn modelId="{6DE4A846-0467-4F14-99B7-00DE880879E3}" type="presParOf" srcId="{F9635BE5-DE84-4388-A1B6-860BF7E69FA6}" destId="{C853D51C-06B5-4CA6-890C-EF4AA7B13DB3}" srcOrd="0" destOrd="0" presId="urn:microsoft.com/office/officeart/2005/8/layout/radial3"/>
    <dgm:cxn modelId="{90DC6E75-14E6-4022-8A8E-16DA198D64A8}" type="presParOf" srcId="{C853D51C-06B5-4CA6-890C-EF4AA7B13DB3}" destId="{B5A4EF0E-A1D3-4931-8B74-660EB84AEB47}" srcOrd="0" destOrd="0" presId="urn:microsoft.com/office/officeart/2005/8/layout/radial3"/>
    <dgm:cxn modelId="{41518D3C-39AE-46A9-8042-99D835588A90}" type="presParOf" srcId="{C853D51C-06B5-4CA6-890C-EF4AA7B13DB3}" destId="{6A96160D-8318-4151-9173-4E384AADB25B}" srcOrd="1" destOrd="0" presId="urn:microsoft.com/office/officeart/2005/8/layout/radial3"/>
    <dgm:cxn modelId="{9517DF25-E543-491A-BF3A-35AADF9BDEAF}" type="presParOf" srcId="{C853D51C-06B5-4CA6-890C-EF4AA7B13DB3}" destId="{89F8CB5B-23A3-498F-963C-DD3914D5824A}" srcOrd="2" destOrd="0" presId="urn:microsoft.com/office/officeart/2005/8/layout/radial3"/>
    <dgm:cxn modelId="{94F83C13-04C3-4ABE-B214-44071C3E9427}" type="presParOf" srcId="{C853D51C-06B5-4CA6-890C-EF4AA7B13DB3}" destId="{7E4D0A96-16FE-40F7-9691-F6A7627F46E2}" srcOrd="3" destOrd="0" presId="urn:microsoft.com/office/officeart/2005/8/layout/radial3"/>
    <dgm:cxn modelId="{86F26703-BDF8-4DF9-94A5-534625E79F18}" type="presParOf" srcId="{C853D51C-06B5-4CA6-890C-EF4AA7B13DB3}" destId="{04F6DD45-C031-4AEE-AB96-2C066E55BD68}"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7EF808-F2CE-492D-B79A-362B8CAE1B50}"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ro-RO"/>
        </a:p>
      </dgm:t>
    </dgm:pt>
    <dgm:pt modelId="{96004DDB-F2C6-4D2D-BAD9-D82D1B7EE39E}">
      <dgm:prSet phldrT="[Text]" custT="1"/>
      <dgm:spPr/>
      <dgm:t>
        <a:bodyPr/>
        <a:lstStyle/>
        <a:p>
          <a:r>
            <a:rPr lang="en-GB" sz="2000" i="1" dirty="0" err="1"/>
            <a:t>Cl</a:t>
          </a:r>
          <a:r>
            <a:rPr lang="ro-RO" sz="2000" i="1" dirty="0"/>
            <a:t>asificarea noxelor profesionale</a:t>
          </a:r>
          <a:endParaRPr lang="ro-RO" sz="1200" dirty="0"/>
        </a:p>
      </dgm:t>
    </dgm:pt>
    <dgm:pt modelId="{647036FD-CFF0-4ADA-A4A0-15002F74C0C2}" type="parTrans" cxnId="{76CC82D6-98A1-4932-9D5A-D42028D9630B}">
      <dgm:prSet/>
      <dgm:spPr/>
      <dgm:t>
        <a:bodyPr/>
        <a:lstStyle/>
        <a:p>
          <a:endParaRPr lang="ro-RO"/>
        </a:p>
      </dgm:t>
    </dgm:pt>
    <dgm:pt modelId="{7FA75295-DF86-4D0A-BADA-B71CBBA706DA}" type="sibTrans" cxnId="{76CC82D6-98A1-4932-9D5A-D42028D9630B}">
      <dgm:prSet/>
      <dgm:spPr/>
      <dgm:t>
        <a:bodyPr/>
        <a:lstStyle/>
        <a:p>
          <a:endParaRPr lang="ro-RO"/>
        </a:p>
      </dgm:t>
    </dgm:pt>
    <dgm:pt modelId="{42DD73F6-DEAF-4D60-9A6F-0B61CB164EE4}">
      <dgm:prSet phldrT="[Text]" custT="1"/>
      <dgm:spPr/>
      <dgm:t>
        <a:bodyPr/>
        <a:lstStyle/>
        <a:p>
          <a:r>
            <a:rPr lang="en-GB" sz="1600" i="1" dirty="0"/>
            <a:t>A. </a:t>
          </a:r>
          <a:r>
            <a:rPr lang="ro-RO" sz="1600" i="1" dirty="0"/>
            <a:t>Criteriul</a:t>
          </a:r>
          <a:r>
            <a:rPr lang="ro-RO" sz="1600" dirty="0"/>
            <a:t> </a:t>
          </a:r>
          <a:r>
            <a:rPr lang="ro-RO" sz="1600" i="1" dirty="0"/>
            <a:t>apartenenţei la factorii componenti ai condției de muncă</a:t>
          </a:r>
          <a:endParaRPr lang="ro-RO" sz="1600" dirty="0"/>
        </a:p>
      </dgm:t>
    </dgm:pt>
    <dgm:pt modelId="{53E31109-CCE7-45EF-A225-9E43B47BB0BB}" type="parTrans" cxnId="{8FC85308-2AB0-4BFC-A4A6-7E27A20CB1EF}">
      <dgm:prSet custT="1"/>
      <dgm:spPr/>
      <dgm:t>
        <a:bodyPr/>
        <a:lstStyle/>
        <a:p>
          <a:endParaRPr lang="ro-RO" sz="600"/>
        </a:p>
      </dgm:t>
    </dgm:pt>
    <dgm:pt modelId="{271C5C41-840A-4FFC-A15B-188BB2D7C142}" type="sibTrans" cxnId="{8FC85308-2AB0-4BFC-A4A6-7E27A20CB1EF}">
      <dgm:prSet/>
      <dgm:spPr/>
      <dgm:t>
        <a:bodyPr/>
        <a:lstStyle/>
        <a:p>
          <a:endParaRPr lang="ro-RO"/>
        </a:p>
      </dgm:t>
    </dgm:pt>
    <dgm:pt modelId="{071ACAB6-BA3D-4CDE-BFF6-566F721BF0B5}">
      <dgm:prSet phldrT="[Text]" custT="1"/>
      <dgm:spPr/>
      <dgm:t>
        <a:bodyPr/>
        <a:lstStyle/>
        <a:p>
          <a:r>
            <a:rPr lang="en-GB" sz="1600" i="1" dirty="0"/>
            <a:t>1. </a:t>
          </a:r>
          <a:r>
            <a:rPr lang="ro-RO" sz="1600" i="1" dirty="0"/>
            <a:t>Noxe profesionale ce aparţin organizării muncii, organizării neraţionale, nefiziologice</a:t>
          </a:r>
          <a:endParaRPr lang="ro-RO" sz="1600" dirty="0"/>
        </a:p>
      </dgm:t>
    </dgm:pt>
    <dgm:pt modelId="{E19F8EE2-670E-447A-88EE-A60879C86ABE}" type="parTrans" cxnId="{4859B3EB-9F54-4F73-AA66-08EC5CDA32AF}">
      <dgm:prSet custT="1"/>
      <dgm:spPr/>
      <dgm:t>
        <a:bodyPr/>
        <a:lstStyle/>
        <a:p>
          <a:endParaRPr lang="ro-RO" sz="600"/>
        </a:p>
      </dgm:t>
    </dgm:pt>
    <dgm:pt modelId="{9D24912C-24F6-4B75-BD8E-7D95050DD7C1}" type="sibTrans" cxnId="{4859B3EB-9F54-4F73-AA66-08EC5CDA32AF}">
      <dgm:prSet/>
      <dgm:spPr/>
      <dgm:t>
        <a:bodyPr/>
        <a:lstStyle/>
        <a:p>
          <a:endParaRPr lang="ro-RO"/>
        </a:p>
      </dgm:t>
    </dgm:pt>
    <dgm:pt modelId="{2102ACE9-D1CC-429A-84F2-15BD0B18D4E9}">
      <dgm:prSet phldrT="[Text]" custT="1"/>
      <dgm:spPr/>
      <dgm:t>
        <a:bodyPr/>
        <a:lstStyle/>
        <a:p>
          <a:r>
            <a:rPr lang="en-GB" sz="1600" i="1" dirty="0"/>
            <a:t>2. </a:t>
          </a:r>
          <a:r>
            <a:rPr lang="ro-RO" sz="1600" i="1" dirty="0"/>
            <a:t>Noxe profesionale ce aparţin mediului de muncă</a:t>
          </a:r>
          <a:endParaRPr lang="ro-RO" sz="1600" dirty="0"/>
        </a:p>
      </dgm:t>
    </dgm:pt>
    <dgm:pt modelId="{DAF6276D-5E9E-4A8B-AFDA-746F8C7DE3D7}" type="parTrans" cxnId="{ECFA609E-8585-4175-87D1-979E2B5E0D60}">
      <dgm:prSet custT="1"/>
      <dgm:spPr/>
      <dgm:t>
        <a:bodyPr/>
        <a:lstStyle/>
        <a:p>
          <a:endParaRPr lang="ro-RO" sz="600"/>
        </a:p>
      </dgm:t>
    </dgm:pt>
    <dgm:pt modelId="{1EE5F15D-D473-479F-B028-5E19FFCADB49}" type="sibTrans" cxnId="{ECFA609E-8585-4175-87D1-979E2B5E0D60}">
      <dgm:prSet/>
      <dgm:spPr/>
      <dgm:t>
        <a:bodyPr/>
        <a:lstStyle/>
        <a:p>
          <a:endParaRPr lang="ro-RO"/>
        </a:p>
      </dgm:t>
    </dgm:pt>
    <dgm:pt modelId="{CBD8075E-CE02-4050-ACA7-D232B293D9A5}">
      <dgm:prSet phldrT="[Text]" custT="1"/>
      <dgm:spPr/>
      <dgm:t>
        <a:bodyPr/>
        <a:lstStyle/>
        <a:p>
          <a:r>
            <a:rPr lang="en-GB" sz="1600" i="1" dirty="0"/>
            <a:t>B. </a:t>
          </a:r>
          <a:r>
            <a:rPr lang="ro-RO" sz="1600" i="1" dirty="0"/>
            <a:t>Criteriul</a:t>
          </a:r>
          <a:r>
            <a:rPr lang="ro-RO" sz="1050" i="1" dirty="0"/>
            <a:t> </a:t>
          </a:r>
          <a:r>
            <a:rPr lang="ro-RO" sz="1600" i="1" dirty="0"/>
            <a:t>specificităţii</a:t>
          </a:r>
          <a:r>
            <a:rPr lang="ro-RO" sz="1050" dirty="0"/>
            <a:t> </a:t>
          </a:r>
        </a:p>
      </dgm:t>
    </dgm:pt>
    <dgm:pt modelId="{D6AB4EE9-828B-4ABC-A678-539F8D493D9C}" type="parTrans" cxnId="{76B3AE7C-198C-4704-89F5-3AD01215E818}">
      <dgm:prSet custT="1"/>
      <dgm:spPr/>
      <dgm:t>
        <a:bodyPr/>
        <a:lstStyle/>
        <a:p>
          <a:endParaRPr lang="ro-RO" sz="600"/>
        </a:p>
      </dgm:t>
    </dgm:pt>
    <dgm:pt modelId="{5D63CFA3-DE54-41B3-A31C-8F5B4AE3D276}" type="sibTrans" cxnId="{76B3AE7C-198C-4704-89F5-3AD01215E818}">
      <dgm:prSet/>
      <dgm:spPr/>
      <dgm:t>
        <a:bodyPr/>
        <a:lstStyle/>
        <a:p>
          <a:endParaRPr lang="ro-RO"/>
        </a:p>
      </dgm:t>
    </dgm:pt>
    <dgm:pt modelId="{00B7A5AB-3E65-46EE-9848-1BF7480852FC}">
      <dgm:prSet phldrT="[Text]" custT="1"/>
      <dgm:spPr>
        <a:solidFill>
          <a:schemeClr val="tx2">
            <a:lumMod val="60000"/>
            <a:lumOff val="40000"/>
          </a:schemeClr>
        </a:solidFill>
      </dgm:spPr>
      <dgm:t>
        <a:bodyPr/>
        <a:lstStyle/>
        <a:p>
          <a:r>
            <a:rPr lang="en-GB" sz="1600" i="1" dirty="0"/>
            <a:t>1. N</a:t>
          </a:r>
          <a:r>
            <a:rPr lang="ro-RO" sz="1600" i="1" dirty="0"/>
            <a:t>oxe profesionale generate exclusiv la locurile de muncă</a:t>
          </a:r>
          <a:endParaRPr lang="ro-RO" sz="1600" dirty="0"/>
        </a:p>
      </dgm:t>
    </dgm:pt>
    <dgm:pt modelId="{76F3D257-352A-443A-B818-1B5EC478F89C}" type="parTrans" cxnId="{18D3D010-FC64-4472-BB45-0FA3AAC2751A}">
      <dgm:prSet custT="1"/>
      <dgm:spPr/>
      <dgm:t>
        <a:bodyPr/>
        <a:lstStyle/>
        <a:p>
          <a:endParaRPr lang="ro-RO" sz="600"/>
        </a:p>
      </dgm:t>
    </dgm:pt>
    <dgm:pt modelId="{137D1F28-E1E5-4665-A84E-6CB57FBC04C6}" type="sibTrans" cxnId="{18D3D010-FC64-4472-BB45-0FA3AAC2751A}">
      <dgm:prSet/>
      <dgm:spPr/>
      <dgm:t>
        <a:bodyPr/>
        <a:lstStyle/>
        <a:p>
          <a:endParaRPr lang="ro-RO"/>
        </a:p>
      </dgm:t>
    </dgm:pt>
    <dgm:pt modelId="{AE74FB6E-BA18-494C-AFB0-261D8AB70AA5}">
      <dgm:prSet custT="1"/>
      <dgm:spPr>
        <a:solidFill>
          <a:schemeClr val="tx2">
            <a:lumMod val="60000"/>
            <a:lumOff val="40000"/>
          </a:schemeClr>
        </a:solidFill>
      </dgm:spPr>
      <dgm:t>
        <a:bodyPr/>
        <a:lstStyle/>
        <a:p>
          <a:r>
            <a:rPr lang="en-GB" sz="1600" i="1" dirty="0"/>
            <a:t>2. N</a:t>
          </a:r>
          <a:r>
            <a:rPr lang="ro-RO" sz="1600" i="1" dirty="0"/>
            <a:t>oxe profesionale care sunt prezente şi în mediul înconjurător general</a:t>
          </a:r>
          <a:endParaRPr lang="ro-RO" sz="1600" dirty="0"/>
        </a:p>
      </dgm:t>
    </dgm:pt>
    <dgm:pt modelId="{D2139ED6-580B-4936-9F4D-ABA530BF5003}" type="parTrans" cxnId="{51B66B6C-ED69-4565-801D-DB06785A5B28}">
      <dgm:prSet custT="1"/>
      <dgm:spPr/>
      <dgm:t>
        <a:bodyPr/>
        <a:lstStyle/>
        <a:p>
          <a:endParaRPr lang="ro-RO" sz="600"/>
        </a:p>
      </dgm:t>
    </dgm:pt>
    <dgm:pt modelId="{FE775B98-D089-408D-9FAA-B7A64DCABFCD}" type="sibTrans" cxnId="{51B66B6C-ED69-4565-801D-DB06785A5B28}">
      <dgm:prSet/>
      <dgm:spPr/>
      <dgm:t>
        <a:bodyPr/>
        <a:lstStyle/>
        <a:p>
          <a:endParaRPr lang="ro-RO"/>
        </a:p>
      </dgm:t>
    </dgm:pt>
    <dgm:pt modelId="{61D9D187-BB20-4C41-A44D-D84201F5FFF1}">
      <dgm:prSet custT="1"/>
      <dgm:spPr/>
      <dgm:t>
        <a:bodyPr/>
        <a:lstStyle/>
        <a:p>
          <a:r>
            <a:rPr lang="en-GB" sz="1600" i="1" dirty="0"/>
            <a:t>3. </a:t>
          </a:r>
          <a:r>
            <a:rPr lang="ro-RO" sz="1600" i="1" dirty="0"/>
            <a:t>Noxe profesionale ce aparţin relaţiei om-maşină-mediul de muncă</a:t>
          </a:r>
          <a:endParaRPr lang="ro-RO" sz="1600" dirty="0"/>
        </a:p>
      </dgm:t>
    </dgm:pt>
    <dgm:pt modelId="{AED2CD4C-EA6C-42A3-BD0D-A27187512F4A}" type="parTrans" cxnId="{E9B722C4-D144-471E-9510-7F6FFC851747}">
      <dgm:prSet custT="1"/>
      <dgm:spPr/>
      <dgm:t>
        <a:bodyPr/>
        <a:lstStyle/>
        <a:p>
          <a:endParaRPr lang="ro-RO" sz="600"/>
        </a:p>
      </dgm:t>
    </dgm:pt>
    <dgm:pt modelId="{8D99DD7A-04FE-4857-96C3-FA373F969187}" type="sibTrans" cxnId="{E9B722C4-D144-471E-9510-7F6FFC851747}">
      <dgm:prSet/>
      <dgm:spPr/>
      <dgm:t>
        <a:bodyPr/>
        <a:lstStyle/>
        <a:p>
          <a:endParaRPr lang="ro-RO"/>
        </a:p>
      </dgm:t>
    </dgm:pt>
    <dgm:pt modelId="{659EEDD8-A114-4691-80C1-713E754A0244}">
      <dgm:prSet custT="1"/>
      <dgm:spPr/>
      <dgm:t>
        <a:bodyPr/>
        <a:lstStyle/>
        <a:p>
          <a:r>
            <a:rPr lang="en-GB" sz="1600" i="1" dirty="0"/>
            <a:t>4. </a:t>
          </a:r>
          <a:r>
            <a:rPr lang="ro-RO" sz="1600" i="1" dirty="0"/>
            <a:t>Noxe profesionale ce aparţin relaţiilor psihosociale dintr-un colectiv de muncă (relaţia om-om)</a:t>
          </a:r>
          <a:endParaRPr lang="ro-RO" sz="1600" dirty="0"/>
        </a:p>
      </dgm:t>
    </dgm:pt>
    <dgm:pt modelId="{DACB7DD8-6B18-4DFD-B2AA-5005382F93F4}" type="parTrans" cxnId="{3DBE55A2-C3A5-4B00-ABFC-012AA7465055}">
      <dgm:prSet custT="1"/>
      <dgm:spPr/>
      <dgm:t>
        <a:bodyPr/>
        <a:lstStyle/>
        <a:p>
          <a:endParaRPr lang="ro-RO" sz="600"/>
        </a:p>
      </dgm:t>
    </dgm:pt>
    <dgm:pt modelId="{726DDE27-BD46-4D3A-BA4C-EC0E570E12EE}" type="sibTrans" cxnId="{3DBE55A2-C3A5-4B00-ABFC-012AA7465055}">
      <dgm:prSet/>
      <dgm:spPr/>
      <dgm:t>
        <a:bodyPr/>
        <a:lstStyle/>
        <a:p>
          <a:endParaRPr lang="ro-RO"/>
        </a:p>
      </dgm:t>
    </dgm:pt>
    <dgm:pt modelId="{C358D5E0-ACCD-4E07-AD6A-C9D8949E1B3C}">
      <dgm:prSet custT="1"/>
      <dgm:spPr>
        <a:solidFill>
          <a:schemeClr val="tx2">
            <a:lumMod val="60000"/>
            <a:lumOff val="40000"/>
          </a:schemeClr>
        </a:solidFill>
      </dgm:spPr>
      <dgm:t>
        <a:bodyPr/>
        <a:lstStyle/>
        <a:p>
          <a:r>
            <a:rPr lang="en-GB" sz="1600" i="1" dirty="0"/>
            <a:t>3. N</a:t>
          </a:r>
          <a:r>
            <a:rPr lang="ro-RO" sz="1600" i="1" dirty="0"/>
            <a:t>oxe profesionale prezente şi la locurile de muncă şi în mediul înconjurător general</a:t>
          </a:r>
          <a:endParaRPr lang="ro-RO" sz="1600" dirty="0"/>
        </a:p>
      </dgm:t>
    </dgm:pt>
    <dgm:pt modelId="{9469EF27-D114-4420-8E64-0ABDE3EEEF41}" type="parTrans" cxnId="{029976D6-3F19-4DFB-9A56-CC47917A9076}">
      <dgm:prSet custT="1"/>
      <dgm:spPr/>
      <dgm:t>
        <a:bodyPr/>
        <a:lstStyle/>
        <a:p>
          <a:endParaRPr lang="ro-RO" sz="600"/>
        </a:p>
      </dgm:t>
    </dgm:pt>
    <dgm:pt modelId="{36032A63-03E8-47CB-81EC-8365AE7C3076}" type="sibTrans" cxnId="{029976D6-3F19-4DFB-9A56-CC47917A9076}">
      <dgm:prSet/>
      <dgm:spPr/>
      <dgm:t>
        <a:bodyPr/>
        <a:lstStyle/>
        <a:p>
          <a:endParaRPr lang="ro-RO"/>
        </a:p>
      </dgm:t>
    </dgm:pt>
    <dgm:pt modelId="{B95692DB-8553-4EF3-88A3-AFB169A225EB}">
      <dgm:prSet custT="1"/>
      <dgm:spPr>
        <a:solidFill>
          <a:schemeClr val="tx2">
            <a:lumMod val="60000"/>
            <a:lumOff val="40000"/>
          </a:schemeClr>
        </a:solidFill>
      </dgm:spPr>
      <dgm:t>
        <a:bodyPr/>
        <a:lstStyle/>
        <a:p>
          <a:r>
            <a:rPr lang="en-GB" sz="1600" i="1" dirty="0"/>
            <a:t>4. N</a:t>
          </a:r>
          <a:r>
            <a:rPr lang="ro-RO" sz="1600" i="1" dirty="0"/>
            <a:t>oxe profesionale prezente predominant în mediul înconjurător general</a:t>
          </a:r>
          <a:endParaRPr lang="ro-RO" sz="1600" dirty="0"/>
        </a:p>
      </dgm:t>
    </dgm:pt>
    <dgm:pt modelId="{DC3CE8F3-F6E3-4006-967D-DB70100A25A0}" type="parTrans" cxnId="{273649E2-AC06-41B3-853E-CED443E349D5}">
      <dgm:prSet custT="1"/>
      <dgm:spPr/>
      <dgm:t>
        <a:bodyPr/>
        <a:lstStyle/>
        <a:p>
          <a:endParaRPr lang="ro-RO" sz="600"/>
        </a:p>
      </dgm:t>
    </dgm:pt>
    <dgm:pt modelId="{10D4E55C-56F1-4D78-8ABF-A543E7F06241}" type="sibTrans" cxnId="{273649E2-AC06-41B3-853E-CED443E349D5}">
      <dgm:prSet/>
      <dgm:spPr/>
      <dgm:t>
        <a:bodyPr/>
        <a:lstStyle/>
        <a:p>
          <a:endParaRPr lang="ro-RO"/>
        </a:p>
      </dgm:t>
    </dgm:pt>
    <dgm:pt modelId="{3DF8F1F9-5F31-4FE9-8A9F-4434A863D752}" type="pres">
      <dgm:prSet presAssocID="{E17EF808-F2CE-492D-B79A-362B8CAE1B50}" presName="diagram" presStyleCnt="0">
        <dgm:presLayoutVars>
          <dgm:chPref val="1"/>
          <dgm:dir/>
          <dgm:animOne val="branch"/>
          <dgm:animLvl val="lvl"/>
          <dgm:resizeHandles val="exact"/>
        </dgm:presLayoutVars>
      </dgm:prSet>
      <dgm:spPr/>
    </dgm:pt>
    <dgm:pt modelId="{FBF68DE9-792F-40D3-876D-3CF65771067E}" type="pres">
      <dgm:prSet presAssocID="{96004DDB-F2C6-4D2D-BAD9-D82D1B7EE39E}" presName="root1" presStyleCnt="0"/>
      <dgm:spPr/>
    </dgm:pt>
    <dgm:pt modelId="{03309F0E-BA2C-4BA1-97C7-283D7EFB28E7}" type="pres">
      <dgm:prSet presAssocID="{96004DDB-F2C6-4D2D-BAD9-D82D1B7EE39E}" presName="LevelOneTextNode" presStyleLbl="node0" presStyleIdx="0" presStyleCnt="1" custScaleX="133986" custScaleY="178076" custLinFactNeighborX="-43618" custLinFactNeighborY="7685">
        <dgm:presLayoutVars>
          <dgm:chPref val="3"/>
        </dgm:presLayoutVars>
      </dgm:prSet>
      <dgm:spPr/>
    </dgm:pt>
    <dgm:pt modelId="{8ACCF19D-065D-4802-B7B8-9F5142F9B07F}" type="pres">
      <dgm:prSet presAssocID="{96004DDB-F2C6-4D2D-BAD9-D82D1B7EE39E}" presName="level2hierChild" presStyleCnt="0"/>
      <dgm:spPr/>
    </dgm:pt>
    <dgm:pt modelId="{3E14AB65-9ADE-44D7-B546-3DEDED141703}" type="pres">
      <dgm:prSet presAssocID="{53E31109-CCE7-45EF-A225-9E43B47BB0BB}" presName="conn2-1" presStyleLbl="parChTrans1D2" presStyleIdx="0" presStyleCnt="2"/>
      <dgm:spPr/>
    </dgm:pt>
    <dgm:pt modelId="{B7936056-5D54-4568-943A-2D8C6FC2E6AC}" type="pres">
      <dgm:prSet presAssocID="{53E31109-CCE7-45EF-A225-9E43B47BB0BB}" presName="connTx" presStyleLbl="parChTrans1D2" presStyleIdx="0" presStyleCnt="2"/>
      <dgm:spPr/>
    </dgm:pt>
    <dgm:pt modelId="{43B96796-0679-4AB8-ACE2-5011173F55FA}" type="pres">
      <dgm:prSet presAssocID="{42DD73F6-DEAF-4D60-9A6F-0B61CB164EE4}" presName="root2" presStyleCnt="0"/>
      <dgm:spPr/>
    </dgm:pt>
    <dgm:pt modelId="{201F08C9-B074-4141-A831-F9165F2106FE}" type="pres">
      <dgm:prSet presAssocID="{42DD73F6-DEAF-4D60-9A6F-0B61CB164EE4}" presName="LevelTwoTextNode" presStyleLbl="node2" presStyleIdx="0" presStyleCnt="2" custScaleX="104672" custScaleY="220494" custLinFactNeighborX="-26775" custLinFactNeighborY="1934">
        <dgm:presLayoutVars>
          <dgm:chPref val="3"/>
        </dgm:presLayoutVars>
      </dgm:prSet>
      <dgm:spPr/>
    </dgm:pt>
    <dgm:pt modelId="{FC99519F-B809-443A-9883-22EEB10BD014}" type="pres">
      <dgm:prSet presAssocID="{42DD73F6-DEAF-4D60-9A6F-0B61CB164EE4}" presName="level3hierChild" presStyleCnt="0"/>
      <dgm:spPr/>
    </dgm:pt>
    <dgm:pt modelId="{DA1BBDBA-EF02-43E0-8E2F-C28B97549E1E}" type="pres">
      <dgm:prSet presAssocID="{E19F8EE2-670E-447A-88EE-A60879C86ABE}" presName="conn2-1" presStyleLbl="parChTrans1D3" presStyleIdx="0" presStyleCnt="8"/>
      <dgm:spPr/>
    </dgm:pt>
    <dgm:pt modelId="{8BD0457F-16D0-4DC4-8326-6A75AEAE71C5}" type="pres">
      <dgm:prSet presAssocID="{E19F8EE2-670E-447A-88EE-A60879C86ABE}" presName="connTx" presStyleLbl="parChTrans1D3" presStyleIdx="0" presStyleCnt="8"/>
      <dgm:spPr/>
    </dgm:pt>
    <dgm:pt modelId="{F069E84F-D29F-44B1-99E7-262E2A042542}" type="pres">
      <dgm:prSet presAssocID="{071ACAB6-BA3D-4CDE-BFF6-566F721BF0B5}" presName="root2" presStyleCnt="0"/>
      <dgm:spPr/>
    </dgm:pt>
    <dgm:pt modelId="{193C2F58-4DF6-49D2-B37B-DE8441187058}" type="pres">
      <dgm:prSet presAssocID="{071ACAB6-BA3D-4CDE-BFF6-566F721BF0B5}" presName="LevelTwoTextNode" presStyleLbl="node3" presStyleIdx="0" presStyleCnt="8" custScaleX="424697" custScaleY="98274">
        <dgm:presLayoutVars>
          <dgm:chPref val="3"/>
        </dgm:presLayoutVars>
      </dgm:prSet>
      <dgm:spPr/>
    </dgm:pt>
    <dgm:pt modelId="{AE71FFDB-D5D2-4BE9-B643-CA451680B73B}" type="pres">
      <dgm:prSet presAssocID="{071ACAB6-BA3D-4CDE-BFF6-566F721BF0B5}" presName="level3hierChild" presStyleCnt="0"/>
      <dgm:spPr/>
    </dgm:pt>
    <dgm:pt modelId="{0B809836-065E-4432-9466-E0AAD836B585}" type="pres">
      <dgm:prSet presAssocID="{DAF6276D-5E9E-4A8B-AFDA-746F8C7DE3D7}" presName="conn2-1" presStyleLbl="parChTrans1D3" presStyleIdx="1" presStyleCnt="8"/>
      <dgm:spPr/>
    </dgm:pt>
    <dgm:pt modelId="{626A1899-8EBC-4B1A-AEA5-6FE45E6B775C}" type="pres">
      <dgm:prSet presAssocID="{DAF6276D-5E9E-4A8B-AFDA-746F8C7DE3D7}" presName="connTx" presStyleLbl="parChTrans1D3" presStyleIdx="1" presStyleCnt="8"/>
      <dgm:spPr/>
    </dgm:pt>
    <dgm:pt modelId="{321194AF-8C7A-4033-A686-8F5B3718D306}" type="pres">
      <dgm:prSet presAssocID="{2102ACE9-D1CC-429A-84F2-15BD0B18D4E9}" presName="root2" presStyleCnt="0"/>
      <dgm:spPr/>
    </dgm:pt>
    <dgm:pt modelId="{8B7066BE-ED9E-4D64-BA97-323BA163F1CD}" type="pres">
      <dgm:prSet presAssocID="{2102ACE9-D1CC-429A-84F2-15BD0B18D4E9}" presName="LevelTwoTextNode" presStyleLbl="node3" presStyleIdx="1" presStyleCnt="8" custScaleX="422793">
        <dgm:presLayoutVars>
          <dgm:chPref val="3"/>
        </dgm:presLayoutVars>
      </dgm:prSet>
      <dgm:spPr/>
    </dgm:pt>
    <dgm:pt modelId="{F3D5FA6D-6C60-42EF-980F-75A6B5803B4B}" type="pres">
      <dgm:prSet presAssocID="{2102ACE9-D1CC-429A-84F2-15BD0B18D4E9}" presName="level3hierChild" presStyleCnt="0"/>
      <dgm:spPr/>
    </dgm:pt>
    <dgm:pt modelId="{47A3F0BC-83B5-4F46-A3E2-4A7E0319D23D}" type="pres">
      <dgm:prSet presAssocID="{AED2CD4C-EA6C-42A3-BD0D-A27187512F4A}" presName="conn2-1" presStyleLbl="parChTrans1D3" presStyleIdx="2" presStyleCnt="8"/>
      <dgm:spPr/>
    </dgm:pt>
    <dgm:pt modelId="{F3DF7CCF-0D55-44D7-AB54-7AB95AB8DEC8}" type="pres">
      <dgm:prSet presAssocID="{AED2CD4C-EA6C-42A3-BD0D-A27187512F4A}" presName="connTx" presStyleLbl="parChTrans1D3" presStyleIdx="2" presStyleCnt="8"/>
      <dgm:spPr/>
    </dgm:pt>
    <dgm:pt modelId="{A256DAB8-C022-44A8-9365-36971BB78962}" type="pres">
      <dgm:prSet presAssocID="{61D9D187-BB20-4C41-A44D-D84201F5FFF1}" presName="root2" presStyleCnt="0"/>
      <dgm:spPr/>
    </dgm:pt>
    <dgm:pt modelId="{B9F82AD0-B185-4FA5-A2E4-1843C163850C}" type="pres">
      <dgm:prSet presAssocID="{61D9D187-BB20-4C41-A44D-D84201F5FFF1}" presName="LevelTwoTextNode" presStyleLbl="node3" presStyleIdx="2" presStyleCnt="8" custScaleX="422536">
        <dgm:presLayoutVars>
          <dgm:chPref val="3"/>
        </dgm:presLayoutVars>
      </dgm:prSet>
      <dgm:spPr/>
    </dgm:pt>
    <dgm:pt modelId="{603C9EE0-6723-4937-B0E0-164A70A052BC}" type="pres">
      <dgm:prSet presAssocID="{61D9D187-BB20-4C41-A44D-D84201F5FFF1}" presName="level3hierChild" presStyleCnt="0"/>
      <dgm:spPr/>
    </dgm:pt>
    <dgm:pt modelId="{821608C4-3690-4E86-AD72-B14EF88E4164}" type="pres">
      <dgm:prSet presAssocID="{DACB7DD8-6B18-4DFD-B2AA-5005382F93F4}" presName="conn2-1" presStyleLbl="parChTrans1D3" presStyleIdx="3" presStyleCnt="8"/>
      <dgm:spPr/>
    </dgm:pt>
    <dgm:pt modelId="{7FBE898B-2AC5-4DEF-A429-398B08593107}" type="pres">
      <dgm:prSet presAssocID="{DACB7DD8-6B18-4DFD-B2AA-5005382F93F4}" presName="connTx" presStyleLbl="parChTrans1D3" presStyleIdx="3" presStyleCnt="8"/>
      <dgm:spPr/>
    </dgm:pt>
    <dgm:pt modelId="{C081F9EC-12E1-41E0-A6E1-8AE56DDFE25C}" type="pres">
      <dgm:prSet presAssocID="{659EEDD8-A114-4691-80C1-713E754A0244}" presName="root2" presStyleCnt="0"/>
      <dgm:spPr/>
    </dgm:pt>
    <dgm:pt modelId="{661820F8-A5E8-46AF-8ADC-F94956A89C99}" type="pres">
      <dgm:prSet presAssocID="{659EEDD8-A114-4691-80C1-713E754A0244}" presName="LevelTwoTextNode" presStyleLbl="node3" presStyleIdx="3" presStyleCnt="8" custScaleX="420998">
        <dgm:presLayoutVars>
          <dgm:chPref val="3"/>
        </dgm:presLayoutVars>
      </dgm:prSet>
      <dgm:spPr/>
    </dgm:pt>
    <dgm:pt modelId="{6C148DDD-7527-4653-AE90-18ECFA17CF29}" type="pres">
      <dgm:prSet presAssocID="{659EEDD8-A114-4691-80C1-713E754A0244}" presName="level3hierChild" presStyleCnt="0"/>
      <dgm:spPr/>
    </dgm:pt>
    <dgm:pt modelId="{10083131-1CB2-474B-8D77-D9F2F5F0E779}" type="pres">
      <dgm:prSet presAssocID="{D6AB4EE9-828B-4ABC-A678-539F8D493D9C}" presName="conn2-1" presStyleLbl="parChTrans1D2" presStyleIdx="1" presStyleCnt="2"/>
      <dgm:spPr/>
    </dgm:pt>
    <dgm:pt modelId="{B2810682-AD7C-4727-AC9D-4A7D8709A5B9}" type="pres">
      <dgm:prSet presAssocID="{D6AB4EE9-828B-4ABC-A678-539F8D493D9C}" presName="connTx" presStyleLbl="parChTrans1D2" presStyleIdx="1" presStyleCnt="2"/>
      <dgm:spPr/>
    </dgm:pt>
    <dgm:pt modelId="{2D552EA3-D06A-4E5E-9D45-90EEDBDBC622}" type="pres">
      <dgm:prSet presAssocID="{CBD8075E-CE02-4050-ACA7-D232B293D9A5}" presName="root2" presStyleCnt="0"/>
      <dgm:spPr/>
    </dgm:pt>
    <dgm:pt modelId="{29FF5F55-4C4A-428C-9696-55C1B24CC799}" type="pres">
      <dgm:prSet presAssocID="{CBD8075E-CE02-4050-ACA7-D232B293D9A5}" presName="LevelTwoTextNode" presStyleLbl="node2" presStyleIdx="1" presStyleCnt="2" custLinFactNeighborX="-21322" custLinFactNeighborY="788">
        <dgm:presLayoutVars>
          <dgm:chPref val="3"/>
        </dgm:presLayoutVars>
      </dgm:prSet>
      <dgm:spPr/>
    </dgm:pt>
    <dgm:pt modelId="{8AD5871E-5CA2-4043-AB61-9107F7C319E0}" type="pres">
      <dgm:prSet presAssocID="{CBD8075E-CE02-4050-ACA7-D232B293D9A5}" presName="level3hierChild" presStyleCnt="0"/>
      <dgm:spPr/>
    </dgm:pt>
    <dgm:pt modelId="{51EAF699-127E-41A0-ADD5-C527F094C365}" type="pres">
      <dgm:prSet presAssocID="{76F3D257-352A-443A-B818-1B5EC478F89C}" presName="conn2-1" presStyleLbl="parChTrans1D3" presStyleIdx="4" presStyleCnt="8"/>
      <dgm:spPr/>
    </dgm:pt>
    <dgm:pt modelId="{66195BE1-EE07-49DA-847E-D5443D2C2F75}" type="pres">
      <dgm:prSet presAssocID="{76F3D257-352A-443A-B818-1B5EC478F89C}" presName="connTx" presStyleLbl="parChTrans1D3" presStyleIdx="4" presStyleCnt="8"/>
      <dgm:spPr/>
    </dgm:pt>
    <dgm:pt modelId="{BF91A452-8AE2-4FD8-A800-21B78F1D2ABC}" type="pres">
      <dgm:prSet presAssocID="{00B7A5AB-3E65-46EE-9848-1BF7480852FC}" presName="root2" presStyleCnt="0"/>
      <dgm:spPr/>
    </dgm:pt>
    <dgm:pt modelId="{8E7F005F-35A1-4B62-A039-36C90A28CBAE}" type="pres">
      <dgm:prSet presAssocID="{00B7A5AB-3E65-46EE-9848-1BF7480852FC}" presName="LevelTwoTextNode" presStyleLbl="node3" presStyleIdx="4" presStyleCnt="8" custScaleX="425543">
        <dgm:presLayoutVars>
          <dgm:chPref val="3"/>
        </dgm:presLayoutVars>
      </dgm:prSet>
      <dgm:spPr/>
    </dgm:pt>
    <dgm:pt modelId="{1FCD9845-EE61-43CC-B1C6-85FEDA83F04F}" type="pres">
      <dgm:prSet presAssocID="{00B7A5AB-3E65-46EE-9848-1BF7480852FC}" presName="level3hierChild" presStyleCnt="0"/>
      <dgm:spPr/>
    </dgm:pt>
    <dgm:pt modelId="{EAA5F647-2ABF-4BD8-B0B3-35D2B4E9C4F0}" type="pres">
      <dgm:prSet presAssocID="{D2139ED6-580B-4936-9F4D-ABA530BF5003}" presName="conn2-1" presStyleLbl="parChTrans1D3" presStyleIdx="5" presStyleCnt="8"/>
      <dgm:spPr/>
    </dgm:pt>
    <dgm:pt modelId="{3A44DB4C-1F81-4BC2-94EC-4368F3FE11E9}" type="pres">
      <dgm:prSet presAssocID="{D2139ED6-580B-4936-9F4D-ABA530BF5003}" presName="connTx" presStyleLbl="parChTrans1D3" presStyleIdx="5" presStyleCnt="8"/>
      <dgm:spPr/>
    </dgm:pt>
    <dgm:pt modelId="{FE3E77DC-63DC-4F4A-9C6D-900092FD8257}" type="pres">
      <dgm:prSet presAssocID="{AE74FB6E-BA18-494C-AFB0-261D8AB70AA5}" presName="root2" presStyleCnt="0"/>
      <dgm:spPr/>
    </dgm:pt>
    <dgm:pt modelId="{10B43237-3966-4D15-A7E1-1C545C0EC56F}" type="pres">
      <dgm:prSet presAssocID="{AE74FB6E-BA18-494C-AFB0-261D8AB70AA5}" presName="LevelTwoTextNode" presStyleLbl="node3" presStyleIdx="5" presStyleCnt="8" custScaleX="425570">
        <dgm:presLayoutVars>
          <dgm:chPref val="3"/>
        </dgm:presLayoutVars>
      </dgm:prSet>
      <dgm:spPr/>
    </dgm:pt>
    <dgm:pt modelId="{E61C733C-7551-4BBC-8D20-0B96B6EAFD10}" type="pres">
      <dgm:prSet presAssocID="{AE74FB6E-BA18-494C-AFB0-261D8AB70AA5}" presName="level3hierChild" presStyleCnt="0"/>
      <dgm:spPr/>
    </dgm:pt>
    <dgm:pt modelId="{E15DCA07-3B0D-4B66-9CDC-886E3FADE498}" type="pres">
      <dgm:prSet presAssocID="{9469EF27-D114-4420-8E64-0ABDE3EEEF41}" presName="conn2-1" presStyleLbl="parChTrans1D3" presStyleIdx="6" presStyleCnt="8"/>
      <dgm:spPr/>
    </dgm:pt>
    <dgm:pt modelId="{FE1D5984-5AB1-4A09-9F14-7F5604B264F0}" type="pres">
      <dgm:prSet presAssocID="{9469EF27-D114-4420-8E64-0ABDE3EEEF41}" presName="connTx" presStyleLbl="parChTrans1D3" presStyleIdx="6" presStyleCnt="8"/>
      <dgm:spPr/>
    </dgm:pt>
    <dgm:pt modelId="{FD36E74C-2319-40F4-8428-24EFB9DFA9DF}" type="pres">
      <dgm:prSet presAssocID="{C358D5E0-ACCD-4E07-AD6A-C9D8949E1B3C}" presName="root2" presStyleCnt="0"/>
      <dgm:spPr/>
    </dgm:pt>
    <dgm:pt modelId="{041C4D64-F781-484D-9956-72FE9E9396ED}" type="pres">
      <dgm:prSet presAssocID="{C358D5E0-ACCD-4E07-AD6A-C9D8949E1B3C}" presName="LevelTwoTextNode" presStyleLbl="node3" presStyleIdx="6" presStyleCnt="8" custScaleX="419426">
        <dgm:presLayoutVars>
          <dgm:chPref val="3"/>
        </dgm:presLayoutVars>
      </dgm:prSet>
      <dgm:spPr/>
    </dgm:pt>
    <dgm:pt modelId="{2746E692-2659-4D90-A065-21478B0DAE96}" type="pres">
      <dgm:prSet presAssocID="{C358D5E0-ACCD-4E07-AD6A-C9D8949E1B3C}" presName="level3hierChild" presStyleCnt="0"/>
      <dgm:spPr/>
    </dgm:pt>
    <dgm:pt modelId="{C2E77B2D-A815-469B-95CC-6C135B33AACD}" type="pres">
      <dgm:prSet presAssocID="{DC3CE8F3-F6E3-4006-967D-DB70100A25A0}" presName="conn2-1" presStyleLbl="parChTrans1D3" presStyleIdx="7" presStyleCnt="8"/>
      <dgm:spPr/>
    </dgm:pt>
    <dgm:pt modelId="{BAABEBC5-4D1A-4DF8-A915-3B4AA9FF6006}" type="pres">
      <dgm:prSet presAssocID="{DC3CE8F3-F6E3-4006-967D-DB70100A25A0}" presName="connTx" presStyleLbl="parChTrans1D3" presStyleIdx="7" presStyleCnt="8"/>
      <dgm:spPr/>
    </dgm:pt>
    <dgm:pt modelId="{0A0439AE-DE51-4304-8628-468FCBAD66B7}" type="pres">
      <dgm:prSet presAssocID="{B95692DB-8553-4EF3-88A3-AFB169A225EB}" presName="root2" presStyleCnt="0"/>
      <dgm:spPr/>
    </dgm:pt>
    <dgm:pt modelId="{1A354A82-F2AB-48BC-A654-65619F6E314B}" type="pres">
      <dgm:prSet presAssocID="{B95692DB-8553-4EF3-88A3-AFB169A225EB}" presName="LevelTwoTextNode" presStyleLbl="node3" presStyleIdx="7" presStyleCnt="8" custScaleX="417129">
        <dgm:presLayoutVars>
          <dgm:chPref val="3"/>
        </dgm:presLayoutVars>
      </dgm:prSet>
      <dgm:spPr/>
    </dgm:pt>
    <dgm:pt modelId="{E9469B1D-F734-4A79-B8CE-02A51513E8A7}" type="pres">
      <dgm:prSet presAssocID="{B95692DB-8553-4EF3-88A3-AFB169A225EB}" presName="level3hierChild" presStyleCnt="0"/>
      <dgm:spPr/>
    </dgm:pt>
  </dgm:ptLst>
  <dgm:cxnLst>
    <dgm:cxn modelId="{8FC85308-2AB0-4BFC-A4A6-7E27A20CB1EF}" srcId="{96004DDB-F2C6-4D2D-BAD9-D82D1B7EE39E}" destId="{42DD73F6-DEAF-4D60-9A6F-0B61CB164EE4}" srcOrd="0" destOrd="0" parTransId="{53E31109-CCE7-45EF-A225-9E43B47BB0BB}" sibTransId="{271C5C41-840A-4FFC-A15B-188BB2D7C142}"/>
    <dgm:cxn modelId="{BA195808-C2B5-4FBB-8E25-8B4168A2C518}" type="presOf" srcId="{2102ACE9-D1CC-429A-84F2-15BD0B18D4E9}" destId="{8B7066BE-ED9E-4D64-BA97-323BA163F1CD}" srcOrd="0" destOrd="0" presId="urn:microsoft.com/office/officeart/2005/8/layout/hierarchy2"/>
    <dgm:cxn modelId="{18D3D010-FC64-4472-BB45-0FA3AAC2751A}" srcId="{CBD8075E-CE02-4050-ACA7-D232B293D9A5}" destId="{00B7A5AB-3E65-46EE-9848-1BF7480852FC}" srcOrd="0" destOrd="0" parTransId="{76F3D257-352A-443A-B818-1B5EC478F89C}" sibTransId="{137D1F28-E1E5-4665-A84E-6CB57FBC04C6}"/>
    <dgm:cxn modelId="{81D8CD13-0862-48A0-B6BC-DB3AAB48EEDE}" type="presOf" srcId="{9469EF27-D114-4420-8E64-0ABDE3EEEF41}" destId="{E15DCA07-3B0D-4B66-9CDC-886E3FADE498}" srcOrd="0" destOrd="0" presId="urn:microsoft.com/office/officeart/2005/8/layout/hierarchy2"/>
    <dgm:cxn modelId="{5F73EA22-AB9A-49CE-9471-49896A5B0401}" type="presOf" srcId="{AED2CD4C-EA6C-42A3-BD0D-A27187512F4A}" destId="{47A3F0BC-83B5-4F46-A3E2-4A7E0319D23D}" srcOrd="0" destOrd="0" presId="urn:microsoft.com/office/officeart/2005/8/layout/hierarchy2"/>
    <dgm:cxn modelId="{603A7E2A-DE89-4F7B-9948-9DC010E2CA4B}" type="presOf" srcId="{76F3D257-352A-443A-B818-1B5EC478F89C}" destId="{66195BE1-EE07-49DA-847E-D5443D2C2F75}" srcOrd="1" destOrd="0" presId="urn:microsoft.com/office/officeart/2005/8/layout/hierarchy2"/>
    <dgm:cxn modelId="{84C4B22F-C4BE-45FE-B6BE-D3DAAAED6A78}" type="presOf" srcId="{9469EF27-D114-4420-8E64-0ABDE3EEEF41}" destId="{FE1D5984-5AB1-4A09-9F14-7F5604B264F0}" srcOrd="1" destOrd="0" presId="urn:microsoft.com/office/officeart/2005/8/layout/hierarchy2"/>
    <dgm:cxn modelId="{76D2C836-97B7-40F6-A3FA-90EE722808CA}" type="presOf" srcId="{53E31109-CCE7-45EF-A225-9E43B47BB0BB}" destId="{B7936056-5D54-4568-943A-2D8C6FC2E6AC}" srcOrd="1" destOrd="0" presId="urn:microsoft.com/office/officeart/2005/8/layout/hierarchy2"/>
    <dgm:cxn modelId="{BA65D936-912A-4460-93A2-2D43681A0B30}" type="presOf" srcId="{76F3D257-352A-443A-B818-1B5EC478F89C}" destId="{51EAF699-127E-41A0-ADD5-C527F094C365}" srcOrd="0" destOrd="0" presId="urn:microsoft.com/office/officeart/2005/8/layout/hierarchy2"/>
    <dgm:cxn modelId="{4EA31538-EE12-40B6-B732-7FB4E187A01C}" type="presOf" srcId="{C358D5E0-ACCD-4E07-AD6A-C9D8949E1B3C}" destId="{041C4D64-F781-484D-9956-72FE9E9396ED}" srcOrd="0" destOrd="0" presId="urn:microsoft.com/office/officeart/2005/8/layout/hierarchy2"/>
    <dgm:cxn modelId="{EA5FF138-E489-47DD-8CB8-27438CB4EDF8}" type="presOf" srcId="{00B7A5AB-3E65-46EE-9848-1BF7480852FC}" destId="{8E7F005F-35A1-4B62-A039-36C90A28CBAE}" srcOrd="0" destOrd="0" presId="urn:microsoft.com/office/officeart/2005/8/layout/hierarchy2"/>
    <dgm:cxn modelId="{A04A2C39-708D-44DC-B59B-ACA80F53D031}" type="presOf" srcId="{D6AB4EE9-828B-4ABC-A678-539F8D493D9C}" destId="{B2810682-AD7C-4727-AC9D-4A7D8709A5B9}" srcOrd="1" destOrd="0" presId="urn:microsoft.com/office/officeart/2005/8/layout/hierarchy2"/>
    <dgm:cxn modelId="{8B70313A-F033-4AF7-804F-CEA3C1A3296E}" type="presOf" srcId="{D6AB4EE9-828B-4ABC-A678-539F8D493D9C}" destId="{10083131-1CB2-474B-8D77-D9F2F5F0E779}" srcOrd="0" destOrd="0" presId="urn:microsoft.com/office/officeart/2005/8/layout/hierarchy2"/>
    <dgm:cxn modelId="{8D071940-0A0B-4FB7-A6CE-326F6D54289B}" type="presOf" srcId="{DC3CE8F3-F6E3-4006-967D-DB70100A25A0}" destId="{C2E77B2D-A815-469B-95CC-6C135B33AACD}" srcOrd="0" destOrd="0" presId="urn:microsoft.com/office/officeart/2005/8/layout/hierarchy2"/>
    <dgm:cxn modelId="{FCDD9062-8F6B-4A9E-B3C8-7F6FCBCF4D3B}" type="presOf" srcId="{DACB7DD8-6B18-4DFD-B2AA-5005382F93F4}" destId="{7FBE898B-2AC5-4DEF-A429-398B08593107}" srcOrd="1" destOrd="0" presId="urn:microsoft.com/office/officeart/2005/8/layout/hierarchy2"/>
    <dgm:cxn modelId="{AD15FC46-C983-41EC-8005-B1F9B6C2105D}" type="presOf" srcId="{42DD73F6-DEAF-4D60-9A6F-0B61CB164EE4}" destId="{201F08C9-B074-4141-A831-F9165F2106FE}" srcOrd="0" destOrd="0" presId="urn:microsoft.com/office/officeart/2005/8/layout/hierarchy2"/>
    <dgm:cxn modelId="{1E10554A-A75E-4F2F-A5E0-39CC0A583EAE}" type="presOf" srcId="{DAF6276D-5E9E-4A8B-AFDA-746F8C7DE3D7}" destId="{0B809836-065E-4432-9466-E0AAD836B585}" srcOrd="0" destOrd="0" presId="urn:microsoft.com/office/officeart/2005/8/layout/hierarchy2"/>
    <dgm:cxn modelId="{51B66B6C-ED69-4565-801D-DB06785A5B28}" srcId="{CBD8075E-CE02-4050-ACA7-D232B293D9A5}" destId="{AE74FB6E-BA18-494C-AFB0-261D8AB70AA5}" srcOrd="1" destOrd="0" parTransId="{D2139ED6-580B-4936-9F4D-ABA530BF5003}" sibTransId="{FE775B98-D089-408D-9FAA-B7A64DCABFCD}"/>
    <dgm:cxn modelId="{4C2A2A51-B5B9-4E30-9700-306F386C53C1}" type="presOf" srcId="{AED2CD4C-EA6C-42A3-BD0D-A27187512F4A}" destId="{F3DF7CCF-0D55-44D7-AB54-7AB95AB8DEC8}" srcOrd="1" destOrd="0" presId="urn:microsoft.com/office/officeart/2005/8/layout/hierarchy2"/>
    <dgm:cxn modelId="{76B3AE7C-198C-4704-89F5-3AD01215E818}" srcId="{96004DDB-F2C6-4D2D-BAD9-D82D1B7EE39E}" destId="{CBD8075E-CE02-4050-ACA7-D232B293D9A5}" srcOrd="1" destOrd="0" parTransId="{D6AB4EE9-828B-4ABC-A678-539F8D493D9C}" sibTransId="{5D63CFA3-DE54-41B3-A31C-8F5B4AE3D276}"/>
    <dgm:cxn modelId="{71CBDA90-AF2A-43B8-A2BC-69E68D2B7115}" type="presOf" srcId="{AE74FB6E-BA18-494C-AFB0-261D8AB70AA5}" destId="{10B43237-3966-4D15-A7E1-1C545C0EC56F}" srcOrd="0" destOrd="0" presId="urn:microsoft.com/office/officeart/2005/8/layout/hierarchy2"/>
    <dgm:cxn modelId="{C29D5C98-7533-4046-B28E-4509A6A908B9}" type="presOf" srcId="{DC3CE8F3-F6E3-4006-967D-DB70100A25A0}" destId="{BAABEBC5-4D1A-4DF8-A915-3B4AA9FF6006}" srcOrd="1" destOrd="0" presId="urn:microsoft.com/office/officeart/2005/8/layout/hierarchy2"/>
    <dgm:cxn modelId="{ECFA609E-8585-4175-87D1-979E2B5E0D60}" srcId="{42DD73F6-DEAF-4D60-9A6F-0B61CB164EE4}" destId="{2102ACE9-D1CC-429A-84F2-15BD0B18D4E9}" srcOrd="1" destOrd="0" parTransId="{DAF6276D-5E9E-4A8B-AFDA-746F8C7DE3D7}" sibTransId="{1EE5F15D-D473-479F-B028-5E19FFCADB49}"/>
    <dgm:cxn modelId="{CAAFB19F-AB05-46C8-A18D-D98FD1A262F0}" type="presOf" srcId="{CBD8075E-CE02-4050-ACA7-D232B293D9A5}" destId="{29FF5F55-4C4A-428C-9696-55C1B24CC799}" srcOrd="0" destOrd="0" presId="urn:microsoft.com/office/officeart/2005/8/layout/hierarchy2"/>
    <dgm:cxn modelId="{3DBE55A2-C3A5-4B00-ABFC-012AA7465055}" srcId="{42DD73F6-DEAF-4D60-9A6F-0B61CB164EE4}" destId="{659EEDD8-A114-4691-80C1-713E754A0244}" srcOrd="3" destOrd="0" parTransId="{DACB7DD8-6B18-4DFD-B2AA-5005382F93F4}" sibTransId="{726DDE27-BD46-4D3A-BA4C-EC0E570E12EE}"/>
    <dgm:cxn modelId="{465D03A3-3437-4791-AE1E-20C6BD204EC7}" type="presOf" srcId="{DAF6276D-5E9E-4A8B-AFDA-746F8C7DE3D7}" destId="{626A1899-8EBC-4B1A-AEA5-6FE45E6B775C}" srcOrd="1" destOrd="0" presId="urn:microsoft.com/office/officeart/2005/8/layout/hierarchy2"/>
    <dgm:cxn modelId="{30AC2DAA-9D1E-4A26-B0C2-DE76B2F2FB65}" type="presOf" srcId="{E17EF808-F2CE-492D-B79A-362B8CAE1B50}" destId="{3DF8F1F9-5F31-4FE9-8A9F-4434A863D752}" srcOrd="0" destOrd="0" presId="urn:microsoft.com/office/officeart/2005/8/layout/hierarchy2"/>
    <dgm:cxn modelId="{8FB9B0AA-1FF5-4DD0-A67C-BBFAE6EB8527}" type="presOf" srcId="{53E31109-CCE7-45EF-A225-9E43B47BB0BB}" destId="{3E14AB65-9ADE-44D7-B546-3DEDED141703}" srcOrd="0" destOrd="0" presId="urn:microsoft.com/office/officeart/2005/8/layout/hierarchy2"/>
    <dgm:cxn modelId="{128A2FB2-86EB-476B-A544-A4DA31898FD6}" type="presOf" srcId="{659EEDD8-A114-4691-80C1-713E754A0244}" destId="{661820F8-A5E8-46AF-8ADC-F94956A89C99}" srcOrd="0" destOrd="0" presId="urn:microsoft.com/office/officeart/2005/8/layout/hierarchy2"/>
    <dgm:cxn modelId="{2CFD99BB-6D4E-437B-BA84-3F54159511E3}" type="presOf" srcId="{D2139ED6-580B-4936-9F4D-ABA530BF5003}" destId="{3A44DB4C-1F81-4BC2-94EC-4368F3FE11E9}" srcOrd="1" destOrd="0" presId="urn:microsoft.com/office/officeart/2005/8/layout/hierarchy2"/>
    <dgm:cxn modelId="{69C4E3C0-211C-49FA-9FBB-6358BE3F703B}" type="presOf" srcId="{B95692DB-8553-4EF3-88A3-AFB169A225EB}" destId="{1A354A82-F2AB-48BC-A654-65619F6E314B}" srcOrd="0" destOrd="0" presId="urn:microsoft.com/office/officeart/2005/8/layout/hierarchy2"/>
    <dgm:cxn modelId="{D7B8A0C1-18DA-4320-814F-9B718A1BABCA}" type="presOf" srcId="{071ACAB6-BA3D-4CDE-BFF6-566F721BF0B5}" destId="{193C2F58-4DF6-49D2-B37B-DE8441187058}" srcOrd="0" destOrd="0" presId="urn:microsoft.com/office/officeart/2005/8/layout/hierarchy2"/>
    <dgm:cxn modelId="{E9B722C4-D144-471E-9510-7F6FFC851747}" srcId="{42DD73F6-DEAF-4D60-9A6F-0B61CB164EE4}" destId="{61D9D187-BB20-4C41-A44D-D84201F5FFF1}" srcOrd="2" destOrd="0" parTransId="{AED2CD4C-EA6C-42A3-BD0D-A27187512F4A}" sibTransId="{8D99DD7A-04FE-4857-96C3-FA373F969187}"/>
    <dgm:cxn modelId="{38AF92C9-2CA6-4569-B2D5-E3BD88514C17}" type="presOf" srcId="{E19F8EE2-670E-447A-88EE-A60879C86ABE}" destId="{DA1BBDBA-EF02-43E0-8E2F-C28B97549E1E}" srcOrd="0" destOrd="0" presId="urn:microsoft.com/office/officeart/2005/8/layout/hierarchy2"/>
    <dgm:cxn modelId="{029976D6-3F19-4DFB-9A56-CC47917A9076}" srcId="{CBD8075E-CE02-4050-ACA7-D232B293D9A5}" destId="{C358D5E0-ACCD-4E07-AD6A-C9D8949E1B3C}" srcOrd="2" destOrd="0" parTransId="{9469EF27-D114-4420-8E64-0ABDE3EEEF41}" sibTransId="{36032A63-03E8-47CB-81EC-8365AE7C3076}"/>
    <dgm:cxn modelId="{76CC82D6-98A1-4932-9D5A-D42028D9630B}" srcId="{E17EF808-F2CE-492D-B79A-362B8CAE1B50}" destId="{96004DDB-F2C6-4D2D-BAD9-D82D1B7EE39E}" srcOrd="0" destOrd="0" parTransId="{647036FD-CFF0-4ADA-A4A0-15002F74C0C2}" sibTransId="{7FA75295-DF86-4D0A-BADA-B71CBBA706DA}"/>
    <dgm:cxn modelId="{C74651DC-0062-4E88-9D62-7F29422DC049}" type="presOf" srcId="{DACB7DD8-6B18-4DFD-B2AA-5005382F93F4}" destId="{821608C4-3690-4E86-AD72-B14EF88E4164}" srcOrd="0" destOrd="0" presId="urn:microsoft.com/office/officeart/2005/8/layout/hierarchy2"/>
    <dgm:cxn modelId="{273649E2-AC06-41B3-853E-CED443E349D5}" srcId="{CBD8075E-CE02-4050-ACA7-D232B293D9A5}" destId="{B95692DB-8553-4EF3-88A3-AFB169A225EB}" srcOrd="3" destOrd="0" parTransId="{DC3CE8F3-F6E3-4006-967D-DB70100A25A0}" sibTransId="{10D4E55C-56F1-4D78-8ABF-A543E7F06241}"/>
    <dgm:cxn modelId="{4859B3EB-9F54-4F73-AA66-08EC5CDA32AF}" srcId="{42DD73F6-DEAF-4D60-9A6F-0B61CB164EE4}" destId="{071ACAB6-BA3D-4CDE-BFF6-566F721BF0B5}" srcOrd="0" destOrd="0" parTransId="{E19F8EE2-670E-447A-88EE-A60879C86ABE}" sibTransId="{9D24912C-24F6-4B75-BD8E-7D95050DD7C1}"/>
    <dgm:cxn modelId="{557289ED-89E3-4EDC-9221-F83F0722D94A}" type="presOf" srcId="{96004DDB-F2C6-4D2D-BAD9-D82D1B7EE39E}" destId="{03309F0E-BA2C-4BA1-97C7-283D7EFB28E7}" srcOrd="0" destOrd="0" presId="urn:microsoft.com/office/officeart/2005/8/layout/hierarchy2"/>
    <dgm:cxn modelId="{BEAD6EF2-BCA0-4428-908E-F1EC62296A6D}" type="presOf" srcId="{D2139ED6-580B-4936-9F4D-ABA530BF5003}" destId="{EAA5F647-2ABF-4BD8-B0B3-35D2B4E9C4F0}" srcOrd="0" destOrd="0" presId="urn:microsoft.com/office/officeart/2005/8/layout/hierarchy2"/>
    <dgm:cxn modelId="{76EAF2FC-BD81-45D8-BE7B-B2AEDE471CAA}" type="presOf" srcId="{61D9D187-BB20-4C41-A44D-D84201F5FFF1}" destId="{B9F82AD0-B185-4FA5-A2E4-1843C163850C}" srcOrd="0" destOrd="0" presId="urn:microsoft.com/office/officeart/2005/8/layout/hierarchy2"/>
    <dgm:cxn modelId="{93B906FD-CB36-4F48-A575-3CD6896A59FA}" type="presOf" srcId="{E19F8EE2-670E-447A-88EE-A60879C86ABE}" destId="{8BD0457F-16D0-4DC4-8326-6A75AEAE71C5}" srcOrd="1" destOrd="0" presId="urn:microsoft.com/office/officeart/2005/8/layout/hierarchy2"/>
    <dgm:cxn modelId="{F2D2C169-415F-4A82-8FBC-75C4DA4E7F48}" type="presParOf" srcId="{3DF8F1F9-5F31-4FE9-8A9F-4434A863D752}" destId="{FBF68DE9-792F-40D3-876D-3CF65771067E}" srcOrd="0" destOrd="0" presId="urn:microsoft.com/office/officeart/2005/8/layout/hierarchy2"/>
    <dgm:cxn modelId="{44F8E4A7-50DA-4AC9-8016-8F5B2F588F7C}" type="presParOf" srcId="{FBF68DE9-792F-40D3-876D-3CF65771067E}" destId="{03309F0E-BA2C-4BA1-97C7-283D7EFB28E7}" srcOrd="0" destOrd="0" presId="urn:microsoft.com/office/officeart/2005/8/layout/hierarchy2"/>
    <dgm:cxn modelId="{E3737FDD-BDA4-4D20-AA00-E3BBD2D129EE}" type="presParOf" srcId="{FBF68DE9-792F-40D3-876D-3CF65771067E}" destId="{8ACCF19D-065D-4802-B7B8-9F5142F9B07F}" srcOrd="1" destOrd="0" presId="urn:microsoft.com/office/officeart/2005/8/layout/hierarchy2"/>
    <dgm:cxn modelId="{D0A7E024-1877-46FB-8706-62A11D3C0380}" type="presParOf" srcId="{8ACCF19D-065D-4802-B7B8-9F5142F9B07F}" destId="{3E14AB65-9ADE-44D7-B546-3DEDED141703}" srcOrd="0" destOrd="0" presId="urn:microsoft.com/office/officeart/2005/8/layout/hierarchy2"/>
    <dgm:cxn modelId="{EFBF1215-421F-49B5-99B6-3D415936F2DD}" type="presParOf" srcId="{3E14AB65-9ADE-44D7-B546-3DEDED141703}" destId="{B7936056-5D54-4568-943A-2D8C6FC2E6AC}" srcOrd="0" destOrd="0" presId="urn:microsoft.com/office/officeart/2005/8/layout/hierarchy2"/>
    <dgm:cxn modelId="{A721A4E5-B8AE-4BBE-9961-3CBDF4CF24F8}" type="presParOf" srcId="{8ACCF19D-065D-4802-B7B8-9F5142F9B07F}" destId="{43B96796-0679-4AB8-ACE2-5011173F55FA}" srcOrd="1" destOrd="0" presId="urn:microsoft.com/office/officeart/2005/8/layout/hierarchy2"/>
    <dgm:cxn modelId="{F663A413-7053-465B-AD5B-218AB461F300}" type="presParOf" srcId="{43B96796-0679-4AB8-ACE2-5011173F55FA}" destId="{201F08C9-B074-4141-A831-F9165F2106FE}" srcOrd="0" destOrd="0" presId="urn:microsoft.com/office/officeart/2005/8/layout/hierarchy2"/>
    <dgm:cxn modelId="{6F4D03C0-0FA1-46CA-8E7B-F64882D17B96}" type="presParOf" srcId="{43B96796-0679-4AB8-ACE2-5011173F55FA}" destId="{FC99519F-B809-443A-9883-22EEB10BD014}" srcOrd="1" destOrd="0" presId="urn:microsoft.com/office/officeart/2005/8/layout/hierarchy2"/>
    <dgm:cxn modelId="{59CBE67F-34BB-46E7-A419-4B7CE55D1EB7}" type="presParOf" srcId="{FC99519F-B809-443A-9883-22EEB10BD014}" destId="{DA1BBDBA-EF02-43E0-8E2F-C28B97549E1E}" srcOrd="0" destOrd="0" presId="urn:microsoft.com/office/officeart/2005/8/layout/hierarchy2"/>
    <dgm:cxn modelId="{36C4ED8E-102D-4C8F-A953-454B3E4B27F8}" type="presParOf" srcId="{DA1BBDBA-EF02-43E0-8E2F-C28B97549E1E}" destId="{8BD0457F-16D0-4DC4-8326-6A75AEAE71C5}" srcOrd="0" destOrd="0" presId="urn:microsoft.com/office/officeart/2005/8/layout/hierarchy2"/>
    <dgm:cxn modelId="{CC41D324-8413-4501-B668-4363D830DFDE}" type="presParOf" srcId="{FC99519F-B809-443A-9883-22EEB10BD014}" destId="{F069E84F-D29F-44B1-99E7-262E2A042542}" srcOrd="1" destOrd="0" presId="urn:microsoft.com/office/officeart/2005/8/layout/hierarchy2"/>
    <dgm:cxn modelId="{B0D6D6E9-977D-40EA-B876-AB2D649556B1}" type="presParOf" srcId="{F069E84F-D29F-44B1-99E7-262E2A042542}" destId="{193C2F58-4DF6-49D2-B37B-DE8441187058}" srcOrd="0" destOrd="0" presId="urn:microsoft.com/office/officeart/2005/8/layout/hierarchy2"/>
    <dgm:cxn modelId="{8A789F20-4574-4729-84AA-8D4F677DB6E0}" type="presParOf" srcId="{F069E84F-D29F-44B1-99E7-262E2A042542}" destId="{AE71FFDB-D5D2-4BE9-B643-CA451680B73B}" srcOrd="1" destOrd="0" presId="urn:microsoft.com/office/officeart/2005/8/layout/hierarchy2"/>
    <dgm:cxn modelId="{8D1ABD8A-568D-4F62-B3E5-8EFD50C406CA}" type="presParOf" srcId="{FC99519F-B809-443A-9883-22EEB10BD014}" destId="{0B809836-065E-4432-9466-E0AAD836B585}" srcOrd="2" destOrd="0" presId="urn:microsoft.com/office/officeart/2005/8/layout/hierarchy2"/>
    <dgm:cxn modelId="{FFEA56EB-7D23-4A99-8FCA-B571C895BDDE}" type="presParOf" srcId="{0B809836-065E-4432-9466-E0AAD836B585}" destId="{626A1899-8EBC-4B1A-AEA5-6FE45E6B775C}" srcOrd="0" destOrd="0" presId="urn:microsoft.com/office/officeart/2005/8/layout/hierarchy2"/>
    <dgm:cxn modelId="{EB3C49FE-FACF-4A3F-92BD-F006B8C73928}" type="presParOf" srcId="{FC99519F-B809-443A-9883-22EEB10BD014}" destId="{321194AF-8C7A-4033-A686-8F5B3718D306}" srcOrd="3" destOrd="0" presId="urn:microsoft.com/office/officeart/2005/8/layout/hierarchy2"/>
    <dgm:cxn modelId="{75FD31ED-5ECB-4399-AB2A-4487149E3FB9}" type="presParOf" srcId="{321194AF-8C7A-4033-A686-8F5B3718D306}" destId="{8B7066BE-ED9E-4D64-BA97-323BA163F1CD}" srcOrd="0" destOrd="0" presId="urn:microsoft.com/office/officeart/2005/8/layout/hierarchy2"/>
    <dgm:cxn modelId="{1121FFE8-0A82-40A4-B4D7-83523973363A}" type="presParOf" srcId="{321194AF-8C7A-4033-A686-8F5B3718D306}" destId="{F3D5FA6D-6C60-42EF-980F-75A6B5803B4B}" srcOrd="1" destOrd="0" presId="urn:microsoft.com/office/officeart/2005/8/layout/hierarchy2"/>
    <dgm:cxn modelId="{943F4173-B4E5-4114-A6F1-F66515046BB6}" type="presParOf" srcId="{FC99519F-B809-443A-9883-22EEB10BD014}" destId="{47A3F0BC-83B5-4F46-A3E2-4A7E0319D23D}" srcOrd="4" destOrd="0" presId="urn:microsoft.com/office/officeart/2005/8/layout/hierarchy2"/>
    <dgm:cxn modelId="{B50A1AA0-0A98-4CEF-BCF9-CB38C8D70031}" type="presParOf" srcId="{47A3F0BC-83B5-4F46-A3E2-4A7E0319D23D}" destId="{F3DF7CCF-0D55-44D7-AB54-7AB95AB8DEC8}" srcOrd="0" destOrd="0" presId="urn:microsoft.com/office/officeart/2005/8/layout/hierarchy2"/>
    <dgm:cxn modelId="{FC26BBB9-3043-452D-8DA2-66D93D9F949A}" type="presParOf" srcId="{FC99519F-B809-443A-9883-22EEB10BD014}" destId="{A256DAB8-C022-44A8-9365-36971BB78962}" srcOrd="5" destOrd="0" presId="urn:microsoft.com/office/officeart/2005/8/layout/hierarchy2"/>
    <dgm:cxn modelId="{06B5CCD4-1623-4012-A362-6A2195B9D3D0}" type="presParOf" srcId="{A256DAB8-C022-44A8-9365-36971BB78962}" destId="{B9F82AD0-B185-4FA5-A2E4-1843C163850C}" srcOrd="0" destOrd="0" presId="urn:microsoft.com/office/officeart/2005/8/layout/hierarchy2"/>
    <dgm:cxn modelId="{5AC1EB69-8CF9-4117-A4B2-D8B689B29744}" type="presParOf" srcId="{A256DAB8-C022-44A8-9365-36971BB78962}" destId="{603C9EE0-6723-4937-B0E0-164A70A052BC}" srcOrd="1" destOrd="0" presId="urn:microsoft.com/office/officeart/2005/8/layout/hierarchy2"/>
    <dgm:cxn modelId="{96052E5E-CDFB-440B-98CC-7E575E56EBAD}" type="presParOf" srcId="{FC99519F-B809-443A-9883-22EEB10BD014}" destId="{821608C4-3690-4E86-AD72-B14EF88E4164}" srcOrd="6" destOrd="0" presId="urn:microsoft.com/office/officeart/2005/8/layout/hierarchy2"/>
    <dgm:cxn modelId="{0A1D8A9B-EB02-4C4C-8342-A6122DEF70C8}" type="presParOf" srcId="{821608C4-3690-4E86-AD72-B14EF88E4164}" destId="{7FBE898B-2AC5-4DEF-A429-398B08593107}" srcOrd="0" destOrd="0" presId="urn:microsoft.com/office/officeart/2005/8/layout/hierarchy2"/>
    <dgm:cxn modelId="{72D45BC7-8627-4DD6-97E3-C29A96AB8D56}" type="presParOf" srcId="{FC99519F-B809-443A-9883-22EEB10BD014}" destId="{C081F9EC-12E1-41E0-A6E1-8AE56DDFE25C}" srcOrd="7" destOrd="0" presId="urn:microsoft.com/office/officeart/2005/8/layout/hierarchy2"/>
    <dgm:cxn modelId="{AA5BA5F7-3B8F-403D-9334-E655CE60A3FB}" type="presParOf" srcId="{C081F9EC-12E1-41E0-A6E1-8AE56DDFE25C}" destId="{661820F8-A5E8-46AF-8ADC-F94956A89C99}" srcOrd="0" destOrd="0" presId="urn:microsoft.com/office/officeart/2005/8/layout/hierarchy2"/>
    <dgm:cxn modelId="{2C383F94-3285-4344-BAFF-72F92E936DE6}" type="presParOf" srcId="{C081F9EC-12E1-41E0-A6E1-8AE56DDFE25C}" destId="{6C148DDD-7527-4653-AE90-18ECFA17CF29}" srcOrd="1" destOrd="0" presId="urn:microsoft.com/office/officeart/2005/8/layout/hierarchy2"/>
    <dgm:cxn modelId="{1D757D6F-2A6B-4C23-A5DF-4C4C4385C72F}" type="presParOf" srcId="{8ACCF19D-065D-4802-B7B8-9F5142F9B07F}" destId="{10083131-1CB2-474B-8D77-D9F2F5F0E779}" srcOrd="2" destOrd="0" presId="urn:microsoft.com/office/officeart/2005/8/layout/hierarchy2"/>
    <dgm:cxn modelId="{EEFD6E34-8F68-4498-92C3-E211275799FB}" type="presParOf" srcId="{10083131-1CB2-474B-8D77-D9F2F5F0E779}" destId="{B2810682-AD7C-4727-AC9D-4A7D8709A5B9}" srcOrd="0" destOrd="0" presId="urn:microsoft.com/office/officeart/2005/8/layout/hierarchy2"/>
    <dgm:cxn modelId="{23C3773C-94D8-4BF6-97D1-5C4191D4639D}" type="presParOf" srcId="{8ACCF19D-065D-4802-B7B8-9F5142F9B07F}" destId="{2D552EA3-D06A-4E5E-9D45-90EEDBDBC622}" srcOrd="3" destOrd="0" presId="urn:microsoft.com/office/officeart/2005/8/layout/hierarchy2"/>
    <dgm:cxn modelId="{790E2B88-544F-4C61-90D9-DDCAA7CF84C6}" type="presParOf" srcId="{2D552EA3-D06A-4E5E-9D45-90EEDBDBC622}" destId="{29FF5F55-4C4A-428C-9696-55C1B24CC799}" srcOrd="0" destOrd="0" presId="urn:microsoft.com/office/officeart/2005/8/layout/hierarchy2"/>
    <dgm:cxn modelId="{89DB9C84-D1EE-42F2-B9A9-3C1152C402E8}" type="presParOf" srcId="{2D552EA3-D06A-4E5E-9D45-90EEDBDBC622}" destId="{8AD5871E-5CA2-4043-AB61-9107F7C319E0}" srcOrd="1" destOrd="0" presId="urn:microsoft.com/office/officeart/2005/8/layout/hierarchy2"/>
    <dgm:cxn modelId="{B502C426-BF58-432D-9913-AF82291542AB}" type="presParOf" srcId="{8AD5871E-5CA2-4043-AB61-9107F7C319E0}" destId="{51EAF699-127E-41A0-ADD5-C527F094C365}" srcOrd="0" destOrd="0" presId="urn:microsoft.com/office/officeart/2005/8/layout/hierarchy2"/>
    <dgm:cxn modelId="{78E5F78C-572B-419D-9C35-76A50A13E7BC}" type="presParOf" srcId="{51EAF699-127E-41A0-ADD5-C527F094C365}" destId="{66195BE1-EE07-49DA-847E-D5443D2C2F75}" srcOrd="0" destOrd="0" presId="urn:microsoft.com/office/officeart/2005/8/layout/hierarchy2"/>
    <dgm:cxn modelId="{52595C10-21CA-429D-88F6-010C26A298A5}" type="presParOf" srcId="{8AD5871E-5CA2-4043-AB61-9107F7C319E0}" destId="{BF91A452-8AE2-4FD8-A800-21B78F1D2ABC}" srcOrd="1" destOrd="0" presId="urn:microsoft.com/office/officeart/2005/8/layout/hierarchy2"/>
    <dgm:cxn modelId="{3F2A8FA5-2D9F-4F87-95A8-B9E14C006C3E}" type="presParOf" srcId="{BF91A452-8AE2-4FD8-A800-21B78F1D2ABC}" destId="{8E7F005F-35A1-4B62-A039-36C90A28CBAE}" srcOrd="0" destOrd="0" presId="urn:microsoft.com/office/officeart/2005/8/layout/hierarchy2"/>
    <dgm:cxn modelId="{1118D3E7-F106-4D78-9441-681CEC6CC451}" type="presParOf" srcId="{BF91A452-8AE2-4FD8-A800-21B78F1D2ABC}" destId="{1FCD9845-EE61-43CC-B1C6-85FEDA83F04F}" srcOrd="1" destOrd="0" presId="urn:microsoft.com/office/officeart/2005/8/layout/hierarchy2"/>
    <dgm:cxn modelId="{704BF102-3E28-4C81-8EC4-31C9281B4068}" type="presParOf" srcId="{8AD5871E-5CA2-4043-AB61-9107F7C319E0}" destId="{EAA5F647-2ABF-4BD8-B0B3-35D2B4E9C4F0}" srcOrd="2" destOrd="0" presId="urn:microsoft.com/office/officeart/2005/8/layout/hierarchy2"/>
    <dgm:cxn modelId="{ACD31AEF-F795-484C-B173-657CDB308B92}" type="presParOf" srcId="{EAA5F647-2ABF-4BD8-B0B3-35D2B4E9C4F0}" destId="{3A44DB4C-1F81-4BC2-94EC-4368F3FE11E9}" srcOrd="0" destOrd="0" presId="urn:microsoft.com/office/officeart/2005/8/layout/hierarchy2"/>
    <dgm:cxn modelId="{EDE2AA57-AAA9-4351-BB9B-1342D75092EC}" type="presParOf" srcId="{8AD5871E-5CA2-4043-AB61-9107F7C319E0}" destId="{FE3E77DC-63DC-4F4A-9C6D-900092FD8257}" srcOrd="3" destOrd="0" presId="urn:microsoft.com/office/officeart/2005/8/layout/hierarchy2"/>
    <dgm:cxn modelId="{C8E143DF-12CF-433B-A77C-902F2AF3E09C}" type="presParOf" srcId="{FE3E77DC-63DC-4F4A-9C6D-900092FD8257}" destId="{10B43237-3966-4D15-A7E1-1C545C0EC56F}" srcOrd="0" destOrd="0" presId="urn:microsoft.com/office/officeart/2005/8/layout/hierarchy2"/>
    <dgm:cxn modelId="{C1E2EC41-A3BB-4B6D-BBB3-48D8474D83DC}" type="presParOf" srcId="{FE3E77DC-63DC-4F4A-9C6D-900092FD8257}" destId="{E61C733C-7551-4BBC-8D20-0B96B6EAFD10}" srcOrd="1" destOrd="0" presId="urn:microsoft.com/office/officeart/2005/8/layout/hierarchy2"/>
    <dgm:cxn modelId="{EC8D01EE-8A6B-475D-A802-D2DFFDFB5431}" type="presParOf" srcId="{8AD5871E-5CA2-4043-AB61-9107F7C319E0}" destId="{E15DCA07-3B0D-4B66-9CDC-886E3FADE498}" srcOrd="4" destOrd="0" presId="urn:microsoft.com/office/officeart/2005/8/layout/hierarchy2"/>
    <dgm:cxn modelId="{5DACDDCE-64A3-4ACF-A59C-D3174215EAF1}" type="presParOf" srcId="{E15DCA07-3B0D-4B66-9CDC-886E3FADE498}" destId="{FE1D5984-5AB1-4A09-9F14-7F5604B264F0}" srcOrd="0" destOrd="0" presId="urn:microsoft.com/office/officeart/2005/8/layout/hierarchy2"/>
    <dgm:cxn modelId="{4AA10ADC-C9FB-45F2-8C06-1EDE6EE9C22D}" type="presParOf" srcId="{8AD5871E-5CA2-4043-AB61-9107F7C319E0}" destId="{FD36E74C-2319-40F4-8428-24EFB9DFA9DF}" srcOrd="5" destOrd="0" presId="urn:microsoft.com/office/officeart/2005/8/layout/hierarchy2"/>
    <dgm:cxn modelId="{DACB3ED1-EB2F-4BE3-97F8-203E32D9BCD8}" type="presParOf" srcId="{FD36E74C-2319-40F4-8428-24EFB9DFA9DF}" destId="{041C4D64-F781-484D-9956-72FE9E9396ED}" srcOrd="0" destOrd="0" presId="urn:microsoft.com/office/officeart/2005/8/layout/hierarchy2"/>
    <dgm:cxn modelId="{970677CA-3F8C-427B-9F37-3D97318ED94D}" type="presParOf" srcId="{FD36E74C-2319-40F4-8428-24EFB9DFA9DF}" destId="{2746E692-2659-4D90-A065-21478B0DAE96}" srcOrd="1" destOrd="0" presId="urn:microsoft.com/office/officeart/2005/8/layout/hierarchy2"/>
    <dgm:cxn modelId="{98B6B8B1-C1E8-47A6-BEF5-CACDCB2B55EC}" type="presParOf" srcId="{8AD5871E-5CA2-4043-AB61-9107F7C319E0}" destId="{C2E77B2D-A815-469B-95CC-6C135B33AACD}" srcOrd="6" destOrd="0" presId="urn:microsoft.com/office/officeart/2005/8/layout/hierarchy2"/>
    <dgm:cxn modelId="{EF24258D-50DC-49BD-A0F9-B57DC2C16D73}" type="presParOf" srcId="{C2E77B2D-A815-469B-95CC-6C135B33AACD}" destId="{BAABEBC5-4D1A-4DF8-A915-3B4AA9FF6006}" srcOrd="0" destOrd="0" presId="urn:microsoft.com/office/officeart/2005/8/layout/hierarchy2"/>
    <dgm:cxn modelId="{51A9136B-2B6E-4844-9709-16B8ED14C31A}" type="presParOf" srcId="{8AD5871E-5CA2-4043-AB61-9107F7C319E0}" destId="{0A0439AE-DE51-4304-8628-468FCBAD66B7}" srcOrd="7" destOrd="0" presId="urn:microsoft.com/office/officeart/2005/8/layout/hierarchy2"/>
    <dgm:cxn modelId="{95FED3B1-5DF2-4459-AEB2-757CFCCCE857}" type="presParOf" srcId="{0A0439AE-DE51-4304-8628-468FCBAD66B7}" destId="{1A354A82-F2AB-48BC-A654-65619F6E314B}" srcOrd="0" destOrd="0" presId="urn:microsoft.com/office/officeart/2005/8/layout/hierarchy2"/>
    <dgm:cxn modelId="{76AD475E-1D46-4B0A-87A8-BD20DBD70F09}" type="presParOf" srcId="{0A0439AE-DE51-4304-8628-468FCBAD66B7}" destId="{E9469B1D-F734-4A79-B8CE-02A51513E8A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7EF808-F2CE-492D-B79A-362B8CAE1B50}"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ro-RO"/>
        </a:p>
      </dgm:t>
    </dgm:pt>
    <dgm:pt modelId="{CBD8075E-CE02-4050-ACA7-D232B293D9A5}">
      <dgm:prSet phldrT="[Text]" custT="1"/>
      <dgm:spPr/>
      <dgm:t>
        <a:bodyPr/>
        <a:lstStyle/>
        <a:p>
          <a:r>
            <a:rPr lang="ro-RO" sz="1600" i="1" dirty="0"/>
            <a:t>Criteriul</a:t>
          </a:r>
          <a:r>
            <a:rPr lang="ro-RO" sz="1050" i="1" dirty="0"/>
            <a:t> </a:t>
          </a:r>
          <a:r>
            <a:rPr lang="ro-RO" sz="1600" i="1" dirty="0"/>
            <a:t>specificităţii</a:t>
          </a:r>
          <a:r>
            <a:rPr lang="ro-RO" sz="1050" dirty="0"/>
            <a:t> </a:t>
          </a:r>
        </a:p>
      </dgm:t>
    </dgm:pt>
    <dgm:pt modelId="{D6AB4EE9-828B-4ABC-A678-539F8D493D9C}" type="parTrans" cxnId="{76B3AE7C-198C-4704-89F5-3AD01215E818}">
      <dgm:prSet/>
      <dgm:spPr/>
      <dgm:t>
        <a:bodyPr/>
        <a:lstStyle/>
        <a:p>
          <a:endParaRPr lang="ro-RO"/>
        </a:p>
      </dgm:t>
    </dgm:pt>
    <dgm:pt modelId="{5D63CFA3-DE54-41B3-A31C-8F5B4AE3D276}" type="sibTrans" cxnId="{76B3AE7C-198C-4704-89F5-3AD01215E818}">
      <dgm:prSet/>
      <dgm:spPr/>
      <dgm:t>
        <a:bodyPr/>
        <a:lstStyle/>
        <a:p>
          <a:endParaRPr lang="ro-RO"/>
        </a:p>
      </dgm:t>
    </dgm:pt>
    <dgm:pt modelId="{00B7A5AB-3E65-46EE-9848-1BF7480852FC}">
      <dgm:prSet phldrT="[Text]" custT="1"/>
      <dgm:spPr>
        <a:solidFill>
          <a:schemeClr val="tx2">
            <a:lumMod val="60000"/>
            <a:lumOff val="40000"/>
          </a:schemeClr>
        </a:solidFill>
      </dgm:spPr>
      <dgm:t>
        <a:bodyPr/>
        <a:lstStyle/>
        <a:p>
          <a:r>
            <a:rPr lang="en-GB" sz="1800" i="1" dirty="0"/>
            <a:t>1. N</a:t>
          </a:r>
          <a:r>
            <a:rPr lang="ro-RO" sz="1800" i="1" dirty="0"/>
            <a:t>oxe profesionale generate exclusiv la locurile de muncă</a:t>
          </a:r>
          <a:endParaRPr lang="ro-RO" sz="1800" dirty="0"/>
        </a:p>
      </dgm:t>
    </dgm:pt>
    <dgm:pt modelId="{76F3D257-352A-443A-B818-1B5EC478F89C}" type="parTrans" cxnId="{18D3D010-FC64-4472-BB45-0FA3AAC2751A}">
      <dgm:prSet custT="1"/>
      <dgm:spPr/>
      <dgm:t>
        <a:bodyPr/>
        <a:lstStyle/>
        <a:p>
          <a:endParaRPr lang="ro-RO" sz="800"/>
        </a:p>
      </dgm:t>
    </dgm:pt>
    <dgm:pt modelId="{137D1F28-E1E5-4665-A84E-6CB57FBC04C6}" type="sibTrans" cxnId="{18D3D010-FC64-4472-BB45-0FA3AAC2751A}">
      <dgm:prSet/>
      <dgm:spPr/>
      <dgm:t>
        <a:bodyPr/>
        <a:lstStyle/>
        <a:p>
          <a:endParaRPr lang="ro-RO"/>
        </a:p>
      </dgm:t>
    </dgm:pt>
    <dgm:pt modelId="{AE74FB6E-BA18-494C-AFB0-261D8AB70AA5}">
      <dgm:prSet custT="1"/>
      <dgm:spPr>
        <a:solidFill>
          <a:schemeClr val="tx2">
            <a:lumMod val="60000"/>
            <a:lumOff val="40000"/>
          </a:schemeClr>
        </a:solidFill>
      </dgm:spPr>
      <dgm:t>
        <a:bodyPr/>
        <a:lstStyle/>
        <a:p>
          <a:r>
            <a:rPr lang="en-GB" sz="1800" i="1" dirty="0"/>
            <a:t>2. N</a:t>
          </a:r>
          <a:r>
            <a:rPr lang="ro-RO" sz="1800" i="1" dirty="0"/>
            <a:t>oxe profesionale care sunt prezente şi în mediul înconjurător general</a:t>
          </a:r>
          <a:endParaRPr lang="ro-RO" sz="1800" dirty="0"/>
        </a:p>
      </dgm:t>
    </dgm:pt>
    <dgm:pt modelId="{D2139ED6-580B-4936-9F4D-ABA530BF5003}" type="parTrans" cxnId="{51B66B6C-ED69-4565-801D-DB06785A5B28}">
      <dgm:prSet custT="1"/>
      <dgm:spPr/>
      <dgm:t>
        <a:bodyPr/>
        <a:lstStyle/>
        <a:p>
          <a:endParaRPr lang="ro-RO" sz="600"/>
        </a:p>
      </dgm:t>
    </dgm:pt>
    <dgm:pt modelId="{FE775B98-D089-408D-9FAA-B7A64DCABFCD}" type="sibTrans" cxnId="{51B66B6C-ED69-4565-801D-DB06785A5B28}">
      <dgm:prSet/>
      <dgm:spPr/>
      <dgm:t>
        <a:bodyPr/>
        <a:lstStyle/>
        <a:p>
          <a:endParaRPr lang="ro-RO"/>
        </a:p>
      </dgm:t>
    </dgm:pt>
    <dgm:pt modelId="{C358D5E0-ACCD-4E07-AD6A-C9D8949E1B3C}">
      <dgm:prSet custT="1"/>
      <dgm:spPr>
        <a:solidFill>
          <a:schemeClr val="tx2">
            <a:lumMod val="60000"/>
            <a:lumOff val="40000"/>
          </a:schemeClr>
        </a:solidFill>
      </dgm:spPr>
      <dgm:t>
        <a:bodyPr/>
        <a:lstStyle/>
        <a:p>
          <a:r>
            <a:rPr lang="en-GB" sz="1800" i="1" dirty="0"/>
            <a:t>3. N</a:t>
          </a:r>
          <a:r>
            <a:rPr lang="ro-RO" sz="1800" i="1" dirty="0"/>
            <a:t>oxe profesionale prezente şi la locurile de muncă şi în mediul înconjurător general</a:t>
          </a:r>
          <a:endParaRPr lang="ro-RO" sz="1800" dirty="0"/>
        </a:p>
      </dgm:t>
    </dgm:pt>
    <dgm:pt modelId="{9469EF27-D114-4420-8E64-0ABDE3EEEF41}" type="parTrans" cxnId="{029976D6-3F19-4DFB-9A56-CC47917A9076}">
      <dgm:prSet custT="1"/>
      <dgm:spPr/>
      <dgm:t>
        <a:bodyPr/>
        <a:lstStyle/>
        <a:p>
          <a:endParaRPr lang="ro-RO" sz="600"/>
        </a:p>
      </dgm:t>
    </dgm:pt>
    <dgm:pt modelId="{36032A63-03E8-47CB-81EC-8365AE7C3076}" type="sibTrans" cxnId="{029976D6-3F19-4DFB-9A56-CC47917A9076}">
      <dgm:prSet/>
      <dgm:spPr/>
      <dgm:t>
        <a:bodyPr/>
        <a:lstStyle/>
        <a:p>
          <a:endParaRPr lang="ro-RO"/>
        </a:p>
      </dgm:t>
    </dgm:pt>
    <dgm:pt modelId="{B95692DB-8553-4EF3-88A3-AFB169A225EB}">
      <dgm:prSet custT="1"/>
      <dgm:spPr>
        <a:solidFill>
          <a:schemeClr val="tx2">
            <a:lumMod val="60000"/>
            <a:lumOff val="40000"/>
          </a:schemeClr>
        </a:solidFill>
      </dgm:spPr>
      <dgm:t>
        <a:bodyPr/>
        <a:lstStyle/>
        <a:p>
          <a:r>
            <a:rPr lang="en-GB" sz="1800" i="1" dirty="0"/>
            <a:t>4. N</a:t>
          </a:r>
          <a:r>
            <a:rPr lang="ro-RO" sz="1800" i="1" dirty="0"/>
            <a:t>oxe profesionale prezente predominant în mediul înconjurător general</a:t>
          </a:r>
          <a:endParaRPr lang="ro-RO" sz="1800" dirty="0"/>
        </a:p>
      </dgm:t>
    </dgm:pt>
    <dgm:pt modelId="{DC3CE8F3-F6E3-4006-967D-DB70100A25A0}" type="parTrans" cxnId="{273649E2-AC06-41B3-853E-CED443E349D5}">
      <dgm:prSet custT="1"/>
      <dgm:spPr/>
      <dgm:t>
        <a:bodyPr/>
        <a:lstStyle/>
        <a:p>
          <a:endParaRPr lang="ro-RO" sz="700"/>
        </a:p>
      </dgm:t>
    </dgm:pt>
    <dgm:pt modelId="{10D4E55C-56F1-4D78-8ABF-A543E7F06241}" type="sibTrans" cxnId="{273649E2-AC06-41B3-853E-CED443E349D5}">
      <dgm:prSet/>
      <dgm:spPr/>
      <dgm:t>
        <a:bodyPr/>
        <a:lstStyle/>
        <a:p>
          <a:endParaRPr lang="ro-RO"/>
        </a:p>
      </dgm:t>
    </dgm:pt>
    <dgm:pt modelId="{DB8EF7F4-7B33-42C2-A93F-462FD59B9A62}">
      <dgm:prSet custT="1"/>
      <dgm:spPr/>
      <dgm:t>
        <a:bodyPr/>
        <a:lstStyle/>
        <a:p>
          <a:r>
            <a:rPr lang="ro-RO" sz="1600" dirty="0"/>
            <a:t>laser, nichel-carbonil</a:t>
          </a:r>
        </a:p>
      </dgm:t>
    </dgm:pt>
    <dgm:pt modelId="{52DCE09B-26D5-4FD1-A38B-C692CFD3C89C}" type="parTrans" cxnId="{DFCA55DA-2940-498E-A075-A4485294D473}">
      <dgm:prSet custT="1"/>
      <dgm:spPr/>
      <dgm:t>
        <a:bodyPr/>
        <a:lstStyle/>
        <a:p>
          <a:endParaRPr lang="ro-RO" sz="600"/>
        </a:p>
      </dgm:t>
    </dgm:pt>
    <dgm:pt modelId="{034384CF-D5AB-4412-91BB-71AFE32D6D48}" type="sibTrans" cxnId="{DFCA55DA-2940-498E-A075-A4485294D473}">
      <dgm:prSet/>
      <dgm:spPr/>
      <dgm:t>
        <a:bodyPr/>
        <a:lstStyle/>
        <a:p>
          <a:endParaRPr lang="ro-RO"/>
        </a:p>
      </dgm:t>
    </dgm:pt>
    <dgm:pt modelId="{30979CEE-E607-4B6D-9097-7601B27A1CA0}">
      <dgm:prSet custT="1"/>
      <dgm:spPr/>
      <dgm:t>
        <a:bodyPr/>
        <a:lstStyle/>
        <a:p>
          <a:r>
            <a:rPr lang="ro-RO" sz="1600" dirty="0"/>
            <a:t>dioxidul de siliciu liber cristalin se poate găsi şi în praful de pe stradă, dar concentraţia sa în asemenea praf  nu poate produce o silicoză la persoanele care trec pe stradă; </a:t>
          </a:r>
          <a:endParaRPr lang="en-AU" sz="1600" dirty="0">
            <a:latin typeface="_TimesNewRoman" charset="0"/>
          </a:endParaRPr>
        </a:p>
        <a:p>
          <a:r>
            <a:rPr lang="ro-RO" sz="1600" dirty="0"/>
            <a:t>* alte exemple: mangan, ultraviolete, ultrasunete etc;</a:t>
          </a:r>
        </a:p>
      </dgm:t>
    </dgm:pt>
    <dgm:pt modelId="{0FC43D57-8EC8-49E0-8CEF-55759C925374}" type="parTrans" cxnId="{64EC4F1B-81D1-43CE-915B-C8223F54F449}">
      <dgm:prSet custT="1"/>
      <dgm:spPr/>
      <dgm:t>
        <a:bodyPr/>
        <a:lstStyle/>
        <a:p>
          <a:endParaRPr lang="ro-RO" sz="600"/>
        </a:p>
      </dgm:t>
    </dgm:pt>
    <dgm:pt modelId="{6B8A9DEC-7D5C-487F-B86D-D6B0AD1AA09D}" type="sibTrans" cxnId="{64EC4F1B-81D1-43CE-915B-C8223F54F449}">
      <dgm:prSet/>
      <dgm:spPr/>
      <dgm:t>
        <a:bodyPr/>
        <a:lstStyle/>
        <a:p>
          <a:endParaRPr lang="ro-RO"/>
        </a:p>
      </dgm:t>
    </dgm:pt>
    <dgm:pt modelId="{95795379-18A2-4EA6-A018-B1C0DCA336EB}">
      <dgm:prSet custT="1"/>
      <dgm:spPr/>
      <dgm:t>
        <a:bodyPr/>
        <a:lstStyle/>
        <a:p>
          <a:r>
            <a:rPr lang="ro-RO" sz="1600" dirty="0"/>
            <a:t>monoxidul de carbon, plumbul, zgomotul, unii alergeni (ricin) etc.;      </a:t>
          </a:r>
        </a:p>
      </dgm:t>
    </dgm:pt>
    <dgm:pt modelId="{DE5643F1-F82B-4271-B09C-02028328B67D}" type="parTrans" cxnId="{5A43AF7B-18D7-40B6-B104-52F74E20AE3E}">
      <dgm:prSet custT="1"/>
      <dgm:spPr/>
      <dgm:t>
        <a:bodyPr/>
        <a:lstStyle/>
        <a:p>
          <a:endParaRPr lang="ro-RO" sz="600"/>
        </a:p>
      </dgm:t>
    </dgm:pt>
    <dgm:pt modelId="{775F6F62-9628-42D8-9BC9-E0FCF701DE90}" type="sibTrans" cxnId="{5A43AF7B-18D7-40B6-B104-52F74E20AE3E}">
      <dgm:prSet/>
      <dgm:spPr/>
      <dgm:t>
        <a:bodyPr/>
        <a:lstStyle/>
        <a:p>
          <a:endParaRPr lang="ro-RO"/>
        </a:p>
      </dgm:t>
    </dgm:pt>
    <dgm:pt modelId="{683F9CE7-4E81-4665-A61D-37BDD5B0DCB5}">
      <dgm:prSet custT="1"/>
      <dgm:spPr/>
      <dgm:t>
        <a:bodyPr/>
        <a:lstStyle/>
        <a:p>
          <a:r>
            <a:rPr lang="ro-RO" sz="1600" dirty="0"/>
            <a:t>agenţii etiologici ai bolilor profesionale infecţioase sau parazitare.    </a:t>
          </a:r>
        </a:p>
      </dgm:t>
    </dgm:pt>
    <dgm:pt modelId="{08B5A19B-650C-423C-AB1D-3CBE970533F3}" type="parTrans" cxnId="{039D6D3D-DC4C-491E-AE5C-DE12E5C4D1D8}">
      <dgm:prSet custT="1"/>
      <dgm:spPr/>
      <dgm:t>
        <a:bodyPr/>
        <a:lstStyle/>
        <a:p>
          <a:endParaRPr lang="ro-RO" sz="600"/>
        </a:p>
      </dgm:t>
    </dgm:pt>
    <dgm:pt modelId="{2176CA13-1A3F-4144-B5EB-F7B9FB9A24ED}" type="sibTrans" cxnId="{039D6D3D-DC4C-491E-AE5C-DE12E5C4D1D8}">
      <dgm:prSet/>
      <dgm:spPr/>
      <dgm:t>
        <a:bodyPr/>
        <a:lstStyle/>
        <a:p>
          <a:endParaRPr lang="ro-RO"/>
        </a:p>
      </dgm:t>
    </dgm:pt>
    <dgm:pt modelId="{3DF8F1F9-5F31-4FE9-8A9F-4434A863D752}" type="pres">
      <dgm:prSet presAssocID="{E17EF808-F2CE-492D-B79A-362B8CAE1B50}" presName="diagram" presStyleCnt="0">
        <dgm:presLayoutVars>
          <dgm:chPref val="1"/>
          <dgm:dir/>
          <dgm:animOne val="branch"/>
          <dgm:animLvl val="lvl"/>
          <dgm:resizeHandles val="exact"/>
        </dgm:presLayoutVars>
      </dgm:prSet>
      <dgm:spPr/>
    </dgm:pt>
    <dgm:pt modelId="{0442493E-702E-421E-B9CC-807E1352A708}" type="pres">
      <dgm:prSet presAssocID="{CBD8075E-CE02-4050-ACA7-D232B293D9A5}" presName="root1" presStyleCnt="0"/>
      <dgm:spPr/>
    </dgm:pt>
    <dgm:pt modelId="{5051208D-95DB-413C-8B4F-C3E68F13FF59}" type="pres">
      <dgm:prSet presAssocID="{CBD8075E-CE02-4050-ACA7-D232B293D9A5}" presName="LevelOneTextNode" presStyleLbl="node0" presStyleIdx="0" presStyleCnt="1">
        <dgm:presLayoutVars>
          <dgm:chPref val="3"/>
        </dgm:presLayoutVars>
      </dgm:prSet>
      <dgm:spPr/>
    </dgm:pt>
    <dgm:pt modelId="{E4D47E8D-8AAE-4A06-BBF1-22D054A8809C}" type="pres">
      <dgm:prSet presAssocID="{CBD8075E-CE02-4050-ACA7-D232B293D9A5}" presName="level2hierChild" presStyleCnt="0"/>
      <dgm:spPr/>
    </dgm:pt>
    <dgm:pt modelId="{51EAF699-127E-41A0-ADD5-C527F094C365}" type="pres">
      <dgm:prSet presAssocID="{76F3D257-352A-443A-B818-1B5EC478F89C}" presName="conn2-1" presStyleLbl="parChTrans1D2" presStyleIdx="0" presStyleCnt="4"/>
      <dgm:spPr/>
    </dgm:pt>
    <dgm:pt modelId="{66195BE1-EE07-49DA-847E-D5443D2C2F75}" type="pres">
      <dgm:prSet presAssocID="{76F3D257-352A-443A-B818-1B5EC478F89C}" presName="connTx" presStyleLbl="parChTrans1D2" presStyleIdx="0" presStyleCnt="4"/>
      <dgm:spPr/>
    </dgm:pt>
    <dgm:pt modelId="{BF91A452-8AE2-4FD8-A800-21B78F1D2ABC}" type="pres">
      <dgm:prSet presAssocID="{00B7A5AB-3E65-46EE-9848-1BF7480852FC}" presName="root2" presStyleCnt="0"/>
      <dgm:spPr/>
    </dgm:pt>
    <dgm:pt modelId="{8E7F005F-35A1-4B62-A039-36C90A28CBAE}" type="pres">
      <dgm:prSet presAssocID="{00B7A5AB-3E65-46EE-9848-1BF7480852FC}" presName="LevelTwoTextNode" presStyleLbl="node2" presStyleIdx="0" presStyleCnt="4" custScaleX="287880">
        <dgm:presLayoutVars>
          <dgm:chPref val="3"/>
        </dgm:presLayoutVars>
      </dgm:prSet>
      <dgm:spPr/>
    </dgm:pt>
    <dgm:pt modelId="{1FCD9845-EE61-43CC-B1C6-85FEDA83F04F}" type="pres">
      <dgm:prSet presAssocID="{00B7A5AB-3E65-46EE-9848-1BF7480852FC}" presName="level3hierChild" presStyleCnt="0"/>
      <dgm:spPr/>
    </dgm:pt>
    <dgm:pt modelId="{A97B66FD-2799-48D0-84CC-75DDFAD4DC57}" type="pres">
      <dgm:prSet presAssocID="{52DCE09B-26D5-4FD1-A38B-C692CFD3C89C}" presName="conn2-1" presStyleLbl="parChTrans1D3" presStyleIdx="0" presStyleCnt="4"/>
      <dgm:spPr/>
    </dgm:pt>
    <dgm:pt modelId="{6675A43F-BD24-4BEB-A316-DE424890DB4A}" type="pres">
      <dgm:prSet presAssocID="{52DCE09B-26D5-4FD1-A38B-C692CFD3C89C}" presName="connTx" presStyleLbl="parChTrans1D3" presStyleIdx="0" presStyleCnt="4"/>
      <dgm:spPr/>
    </dgm:pt>
    <dgm:pt modelId="{9D466072-1228-4C2D-8E24-78120B771246}" type="pres">
      <dgm:prSet presAssocID="{DB8EF7F4-7B33-42C2-A93F-462FD59B9A62}" presName="root2" presStyleCnt="0"/>
      <dgm:spPr/>
    </dgm:pt>
    <dgm:pt modelId="{3A6D18E2-B0D7-4B69-95D3-732125F3214F}" type="pres">
      <dgm:prSet presAssocID="{DB8EF7F4-7B33-42C2-A93F-462FD59B9A62}" presName="LevelTwoTextNode" presStyleLbl="node3" presStyleIdx="0" presStyleCnt="4" custScaleX="195185">
        <dgm:presLayoutVars>
          <dgm:chPref val="3"/>
        </dgm:presLayoutVars>
      </dgm:prSet>
      <dgm:spPr/>
    </dgm:pt>
    <dgm:pt modelId="{776FB051-ADFC-4311-8CAA-1B86181482A7}" type="pres">
      <dgm:prSet presAssocID="{DB8EF7F4-7B33-42C2-A93F-462FD59B9A62}" presName="level3hierChild" presStyleCnt="0"/>
      <dgm:spPr/>
    </dgm:pt>
    <dgm:pt modelId="{EAA5F647-2ABF-4BD8-B0B3-35D2B4E9C4F0}" type="pres">
      <dgm:prSet presAssocID="{D2139ED6-580B-4936-9F4D-ABA530BF5003}" presName="conn2-1" presStyleLbl="parChTrans1D2" presStyleIdx="1" presStyleCnt="4"/>
      <dgm:spPr/>
    </dgm:pt>
    <dgm:pt modelId="{3A44DB4C-1F81-4BC2-94EC-4368F3FE11E9}" type="pres">
      <dgm:prSet presAssocID="{D2139ED6-580B-4936-9F4D-ABA530BF5003}" presName="connTx" presStyleLbl="parChTrans1D2" presStyleIdx="1" presStyleCnt="4"/>
      <dgm:spPr/>
    </dgm:pt>
    <dgm:pt modelId="{FE3E77DC-63DC-4F4A-9C6D-900092FD8257}" type="pres">
      <dgm:prSet presAssocID="{AE74FB6E-BA18-494C-AFB0-261D8AB70AA5}" presName="root2" presStyleCnt="0"/>
      <dgm:spPr/>
    </dgm:pt>
    <dgm:pt modelId="{10B43237-3966-4D15-A7E1-1C545C0EC56F}" type="pres">
      <dgm:prSet presAssocID="{AE74FB6E-BA18-494C-AFB0-261D8AB70AA5}" presName="LevelTwoTextNode" presStyleLbl="node2" presStyleIdx="1" presStyleCnt="4" custScaleX="288710" custScaleY="148227">
        <dgm:presLayoutVars>
          <dgm:chPref val="3"/>
        </dgm:presLayoutVars>
      </dgm:prSet>
      <dgm:spPr/>
    </dgm:pt>
    <dgm:pt modelId="{E61C733C-7551-4BBC-8D20-0B96B6EAFD10}" type="pres">
      <dgm:prSet presAssocID="{AE74FB6E-BA18-494C-AFB0-261D8AB70AA5}" presName="level3hierChild" presStyleCnt="0"/>
      <dgm:spPr/>
    </dgm:pt>
    <dgm:pt modelId="{C2E615DF-C312-4ACF-9BF3-3C2D20CA597B}" type="pres">
      <dgm:prSet presAssocID="{0FC43D57-8EC8-49E0-8CEF-55759C925374}" presName="conn2-1" presStyleLbl="parChTrans1D3" presStyleIdx="1" presStyleCnt="4"/>
      <dgm:spPr/>
    </dgm:pt>
    <dgm:pt modelId="{3809BDAA-5815-4580-A2FB-E46892C809AB}" type="pres">
      <dgm:prSet presAssocID="{0FC43D57-8EC8-49E0-8CEF-55759C925374}" presName="connTx" presStyleLbl="parChTrans1D3" presStyleIdx="1" presStyleCnt="4"/>
      <dgm:spPr/>
    </dgm:pt>
    <dgm:pt modelId="{441117C2-0285-4177-BE28-266BC72FF05B}" type="pres">
      <dgm:prSet presAssocID="{30979CEE-E607-4B6D-9097-7601B27A1CA0}" presName="root2" presStyleCnt="0"/>
      <dgm:spPr/>
    </dgm:pt>
    <dgm:pt modelId="{2ECCB686-B463-4F81-B7E9-513983B5E4CB}" type="pres">
      <dgm:prSet presAssocID="{30979CEE-E607-4B6D-9097-7601B27A1CA0}" presName="LevelTwoTextNode" presStyleLbl="node3" presStyleIdx="1" presStyleCnt="4" custScaleX="349619" custScaleY="250498">
        <dgm:presLayoutVars>
          <dgm:chPref val="3"/>
        </dgm:presLayoutVars>
      </dgm:prSet>
      <dgm:spPr/>
    </dgm:pt>
    <dgm:pt modelId="{3236E301-D4D6-4257-9AF9-679DD8EC4D3B}" type="pres">
      <dgm:prSet presAssocID="{30979CEE-E607-4B6D-9097-7601B27A1CA0}" presName="level3hierChild" presStyleCnt="0"/>
      <dgm:spPr/>
    </dgm:pt>
    <dgm:pt modelId="{E15DCA07-3B0D-4B66-9CDC-886E3FADE498}" type="pres">
      <dgm:prSet presAssocID="{9469EF27-D114-4420-8E64-0ABDE3EEEF41}" presName="conn2-1" presStyleLbl="parChTrans1D2" presStyleIdx="2" presStyleCnt="4"/>
      <dgm:spPr/>
    </dgm:pt>
    <dgm:pt modelId="{FE1D5984-5AB1-4A09-9F14-7F5604B264F0}" type="pres">
      <dgm:prSet presAssocID="{9469EF27-D114-4420-8E64-0ABDE3EEEF41}" presName="connTx" presStyleLbl="parChTrans1D2" presStyleIdx="2" presStyleCnt="4"/>
      <dgm:spPr/>
    </dgm:pt>
    <dgm:pt modelId="{FD36E74C-2319-40F4-8428-24EFB9DFA9DF}" type="pres">
      <dgm:prSet presAssocID="{C358D5E0-ACCD-4E07-AD6A-C9D8949E1B3C}" presName="root2" presStyleCnt="0"/>
      <dgm:spPr/>
    </dgm:pt>
    <dgm:pt modelId="{041C4D64-F781-484D-9956-72FE9E9396ED}" type="pres">
      <dgm:prSet presAssocID="{C358D5E0-ACCD-4E07-AD6A-C9D8949E1B3C}" presName="LevelTwoTextNode" presStyleLbl="node2" presStyleIdx="2" presStyleCnt="4" custScaleX="292637" custScaleY="143665">
        <dgm:presLayoutVars>
          <dgm:chPref val="3"/>
        </dgm:presLayoutVars>
      </dgm:prSet>
      <dgm:spPr/>
    </dgm:pt>
    <dgm:pt modelId="{2746E692-2659-4D90-A065-21478B0DAE96}" type="pres">
      <dgm:prSet presAssocID="{C358D5E0-ACCD-4E07-AD6A-C9D8949E1B3C}" presName="level3hierChild" presStyleCnt="0"/>
      <dgm:spPr/>
    </dgm:pt>
    <dgm:pt modelId="{DE7AF047-EA06-4A40-A215-6D2603EB75ED}" type="pres">
      <dgm:prSet presAssocID="{DE5643F1-F82B-4271-B09C-02028328B67D}" presName="conn2-1" presStyleLbl="parChTrans1D3" presStyleIdx="2" presStyleCnt="4"/>
      <dgm:spPr/>
    </dgm:pt>
    <dgm:pt modelId="{0BAA31D3-FD2E-40FE-8394-E8720382B09B}" type="pres">
      <dgm:prSet presAssocID="{DE5643F1-F82B-4271-B09C-02028328B67D}" presName="connTx" presStyleLbl="parChTrans1D3" presStyleIdx="2" presStyleCnt="4"/>
      <dgm:spPr/>
    </dgm:pt>
    <dgm:pt modelId="{ED325A44-4828-4B37-A316-0A2D862AD29B}" type="pres">
      <dgm:prSet presAssocID="{95795379-18A2-4EA6-A018-B1C0DCA336EB}" presName="root2" presStyleCnt="0"/>
      <dgm:spPr/>
    </dgm:pt>
    <dgm:pt modelId="{7B9BF3D6-4253-4606-8369-15F9C235DFA2}" type="pres">
      <dgm:prSet presAssocID="{95795379-18A2-4EA6-A018-B1C0DCA336EB}" presName="LevelTwoTextNode" presStyleLbl="node3" presStyleIdx="2" presStyleCnt="4" custScaleX="337940">
        <dgm:presLayoutVars>
          <dgm:chPref val="3"/>
        </dgm:presLayoutVars>
      </dgm:prSet>
      <dgm:spPr/>
    </dgm:pt>
    <dgm:pt modelId="{17D2C38D-960A-486C-BB57-6AE0D102C6A5}" type="pres">
      <dgm:prSet presAssocID="{95795379-18A2-4EA6-A018-B1C0DCA336EB}" presName="level3hierChild" presStyleCnt="0"/>
      <dgm:spPr/>
    </dgm:pt>
    <dgm:pt modelId="{C2E77B2D-A815-469B-95CC-6C135B33AACD}" type="pres">
      <dgm:prSet presAssocID="{DC3CE8F3-F6E3-4006-967D-DB70100A25A0}" presName="conn2-1" presStyleLbl="parChTrans1D2" presStyleIdx="3" presStyleCnt="4"/>
      <dgm:spPr/>
    </dgm:pt>
    <dgm:pt modelId="{BAABEBC5-4D1A-4DF8-A915-3B4AA9FF6006}" type="pres">
      <dgm:prSet presAssocID="{DC3CE8F3-F6E3-4006-967D-DB70100A25A0}" presName="connTx" presStyleLbl="parChTrans1D2" presStyleIdx="3" presStyleCnt="4"/>
      <dgm:spPr/>
    </dgm:pt>
    <dgm:pt modelId="{0A0439AE-DE51-4304-8628-468FCBAD66B7}" type="pres">
      <dgm:prSet presAssocID="{B95692DB-8553-4EF3-88A3-AFB169A225EB}" presName="root2" presStyleCnt="0"/>
      <dgm:spPr/>
    </dgm:pt>
    <dgm:pt modelId="{1A354A82-F2AB-48BC-A654-65619F6E314B}" type="pres">
      <dgm:prSet presAssocID="{B95692DB-8553-4EF3-88A3-AFB169A225EB}" presName="LevelTwoTextNode" presStyleLbl="node2" presStyleIdx="3" presStyleCnt="4" custScaleX="296669" custScaleY="136136">
        <dgm:presLayoutVars>
          <dgm:chPref val="3"/>
        </dgm:presLayoutVars>
      </dgm:prSet>
      <dgm:spPr/>
    </dgm:pt>
    <dgm:pt modelId="{E9469B1D-F734-4A79-B8CE-02A51513E8A7}" type="pres">
      <dgm:prSet presAssocID="{B95692DB-8553-4EF3-88A3-AFB169A225EB}" presName="level3hierChild" presStyleCnt="0"/>
      <dgm:spPr/>
    </dgm:pt>
    <dgm:pt modelId="{DE7DC594-3A41-48D0-AE2B-6390BCA8A6E6}" type="pres">
      <dgm:prSet presAssocID="{08B5A19B-650C-423C-AB1D-3CBE970533F3}" presName="conn2-1" presStyleLbl="parChTrans1D3" presStyleIdx="3" presStyleCnt="4"/>
      <dgm:spPr/>
    </dgm:pt>
    <dgm:pt modelId="{309750DE-2C98-4455-BBB9-DBBBE117B3C1}" type="pres">
      <dgm:prSet presAssocID="{08B5A19B-650C-423C-AB1D-3CBE970533F3}" presName="connTx" presStyleLbl="parChTrans1D3" presStyleIdx="3" presStyleCnt="4"/>
      <dgm:spPr/>
    </dgm:pt>
    <dgm:pt modelId="{1C704A74-C36F-421A-8A06-5858A30C00EF}" type="pres">
      <dgm:prSet presAssocID="{683F9CE7-4E81-4665-A61D-37BDD5B0DCB5}" presName="root2" presStyleCnt="0"/>
      <dgm:spPr/>
    </dgm:pt>
    <dgm:pt modelId="{27DFFBC5-1BD0-44D1-8662-44FD2A35654C}" type="pres">
      <dgm:prSet presAssocID="{683F9CE7-4E81-4665-A61D-37BDD5B0DCB5}" presName="LevelTwoTextNode" presStyleLbl="node3" presStyleIdx="3" presStyleCnt="4" custScaleX="332459">
        <dgm:presLayoutVars>
          <dgm:chPref val="3"/>
        </dgm:presLayoutVars>
      </dgm:prSet>
      <dgm:spPr/>
    </dgm:pt>
    <dgm:pt modelId="{592BE487-19B3-4A61-A7AC-0E9D09B89CAA}" type="pres">
      <dgm:prSet presAssocID="{683F9CE7-4E81-4665-A61D-37BDD5B0DCB5}" presName="level3hierChild" presStyleCnt="0"/>
      <dgm:spPr/>
    </dgm:pt>
  </dgm:ptLst>
  <dgm:cxnLst>
    <dgm:cxn modelId="{18D3D010-FC64-4472-BB45-0FA3AAC2751A}" srcId="{CBD8075E-CE02-4050-ACA7-D232B293D9A5}" destId="{00B7A5AB-3E65-46EE-9848-1BF7480852FC}" srcOrd="0" destOrd="0" parTransId="{76F3D257-352A-443A-B818-1B5EC478F89C}" sibTransId="{137D1F28-E1E5-4665-A84E-6CB57FBC04C6}"/>
    <dgm:cxn modelId="{64EC4F1B-81D1-43CE-915B-C8223F54F449}" srcId="{AE74FB6E-BA18-494C-AFB0-261D8AB70AA5}" destId="{30979CEE-E607-4B6D-9097-7601B27A1CA0}" srcOrd="0" destOrd="0" parTransId="{0FC43D57-8EC8-49E0-8CEF-55759C925374}" sibTransId="{6B8A9DEC-7D5C-487F-B86D-D6B0AD1AA09D}"/>
    <dgm:cxn modelId="{98929E1F-B3BE-4CAF-8A03-0C910685E607}" type="presOf" srcId="{0FC43D57-8EC8-49E0-8CEF-55759C925374}" destId="{C2E615DF-C312-4ACF-9BF3-3C2D20CA597B}" srcOrd="0" destOrd="0" presId="urn:microsoft.com/office/officeart/2005/8/layout/hierarchy2"/>
    <dgm:cxn modelId="{9102372B-5303-49AA-9591-DDA8397495A2}" type="presOf" srcId="{52DCE09B-26D5-4FD1-A38B-C692CFD3C89C}" destId="{A97B66FD-2799-48D0-84CC-75DDFAD4DC57}" srcOrd="0" destOrd="0" presId="urn:microsoft.com/office/officeart/2005/8/layout/hierarchy2"/>
    <dgm:cxn modelId="{8D891A36-220C-4CD8-8385-37C8A2DA1BFD}" type="presOf" srcId="{DB8EF7F4-7B33-42C2-A93F-462FD59B9A62}" destId="{3A6D18E2-B0D7-4B69-95D3-732125F3214F}" srcOrd="0" destOrd="0" presId="urn:microsoft.com/office/officeart/2005/8/layout/hierarchy2"/>
    <dgm:cxn modelId="{039D6D3D-DC4C-491E-AE5C-DE12E5C4D1D8}" srcId="{B95692DB-8553-4EF3-88A3-AFB169A225EB}" destId="{683F9CE7-4E81-4665-A61D-37BDD5B0DCB5}" srcOrd="0" destOrd="0" parTransId="{08B5A19B-650C-423C-AB1D-3CBE970533F3}" sibTransId="{2176CA13-1A3F-4144-B5EB-F7B9FB9A24ED}"/>
    <dgm:cxn modelId="{0E26ED3D-CB1D-49A9-9406-EF5F3CCF7D71}" type="presOf" srcId="{52DCE09B-26D5-4FD1-A38B-C692CFD3C89C}" destId="{6675A43F-BD24-4BEB-A316-DE424890DB4A}" srcOrd="1" destOrd="0" presId="urn:microsoft.com/office/officeart/2005/8/layout/hierarchy2"/>
    <dgm:cxn modelId="{E4CD495C-EA73-41CF-A02E-76629990E0B8}" type="presOf" srcId="{00B7A5AB-3E65-46EE-9848-1BF7480852FC}" destId="{8E7F005F-35A1-4B62-A039-36C90A28CBAE}" srcOrd="0" destOrd="0" presId="urn:microsoft.com/office/officeart/2005/8/layout/hierarchy2"/>
    <dgm:cxn modelId="{D3684463-E5F5-47A2-9B87-96A9101FB375}" type="presOf" srcId="{08B5A19B-650C-423C-AB1D-3CBE970533F3}" destId="{DE7DC594-3A41-48D0-AE2B-6390BCA8A6E6}" srcOrd="0" destOrd="0" presId="urn:microsoft.com/office/officeart/2005/8/layout/hierarchy2"/>
    <dgm:cxn modelId="{83BEFB63-AC9F-4428-86A4-AF6EE2B02B34}" type="presOf" srcId="{AE74FB6E-BA18-494C-AFB0-261D8AB70AA5}" destId="{10B43237-3966-4D15-A7E1-1C545C0EC56F}" srcOrd="0" destOrd="0" presId="urn:microsoft.com/office/officeart/2005/8/layout/hierarchy2"/>
    <dgm:cxn modelId="{AF667849-5CBA-4ACC-8D23-A06166EA924F}" type="presOf" srcId="{76F3D257-352A-443A-B818-1B5EC478F89C}" destId="{51EAF699-127E-41A0-ADD5-C527F094C365}" srcOrd="0" destOrd="0" presId="urn:microsoft.com/office/officeart/2005/8/layout/hierarchy2"/>
    <dgm:cxn modelId="{51B66B6C-ED69-4565-801D-DB06785A5B28}" srcId="{CBD8075E-CE02-4050-ACA7-D232B293D9A5}" destId="{AE74FB6E-BA18-494C-AFB0-261D8AB70AA5}" srcOrd="1" destOrd="0" parTransId="{D2139ED6-580B-4936-9F4D-ABA530BF5003}" sibTransId="{FE775B98-D089-408D-9FAA-B7A64DCABFCD}"/>
    <dgm:cxn modelId="{4E7DB66E-8C75-45B9-B3F8-1EF9BE145684}" type="presOf" srcId="{0FC43D57-8EC8-49E0-8CEF-55759C925374}" destId="{3809BDAA-5815-4580-A2FB-E46892C809AB}" srcOrd="1" destOrd="0" presId="urn:microsoft.com/office/officeart/2005/8/layout/hierarchy2"/>
    <dgm:cxn modelId="{5DEB0757-9F5B-4F89-AEB0-748944504F23}" type="presOf" srcId="{08B5A19B-650C-423C-AB1D-3CBE970533F3}" destId="{309750DE-2C98-4455-BBB9-DBBBE117B3C1}" srcOrd="1" destOrd="0" presId="urn:microsoft.com/office/officeart/2005/8/layout/hierarchy2"/>
    <dgm:cxn modelId="{5A43AF7B-18D7-40B6-B104-52F74E20AE3E}" srcId="{C358D5E0-ACCD-4E07-AD6A-C9D8949E1B3C}" destId="{95795379-18A2-4EA6-A018-B1C0DCA336EB}" srcOrd="0" destOrd="0" parTransId="{DE5643F1-F82B-4271-B09C-02028328B67D}" sibTransId="{775F6F62-9628-42D8-9BC9-E0FCF701DE90}"/>
    <dgm:cxn modelId="{76B3AE7C-198C-4704-89F5-3AD01215E818}" srcId="{E17EF808-F2CE-492D-B79A-362B8CAE1B50}" destId="{CBD8075E-CE02-4050-ACA7-D232B293D9A5}" srcOrd="0" destOrd="0" parTransId="{D6AB4EE9-828B-4ABC-A678-539F8D493D9C}" sibTransId="{5D63CFA3-DE54-41B3-A31C-8F5B4AE3D276}"/>
    <dgm:cxn modelId="{9929CF7D-E944-4923-9643-987D024ECDF8}" type="presOf" srcId="{95795379-18A2-4EA6-A018-B1C0DCA336EB}" destId="{7B9BF3D6-4253-4606-8369-15F9C235DFA2}" srcOrd="0" destOrd="0" presId="urn:microsoft.com/office/officeart/2005/8/layout/hierarchy2"/>
    <dgm:cxn modelId="{FBF17889-5B20-40B8-BE51-BD764E80259C}" type="presOf" srcId="{DE5643F1-F82B-4271-B09C-02028328B67D}" destId="{DE7AF047-EA06-4A40-A215-6D2603EB75ED}" srcOrd="0" destOrd="0" presId="urn:microsoft.com/office/officeart/2005/8/layout/hierarchy2"/>
    <dgm:cxn modelId="{F993CD8A-F5B9-4137-9A3B-A0AADBDAD465}" type="presOf" srcId="{76F3D257-352A-443A-B818-1B5EC478F89C}" destId="{66195BE1-EE07-49DA-847E-D5443D2C2F75}" srcOrd="1" destOrd="0" presId="urn:microsoft.com/office/officeart/2005/8/layout/hierarchy2"/>
    <dgm:cxn modelId="{0728998C-5BE2-4DCA-A8DC-8989ED68285B}" type="presOf" srcId="{E17EF808-F2CE-492D-B79A-362B8CAE1B50}" destId="{3DF8F1F9-5F31-4FE9-8A9F-4434A863D752}" srcOrd="0" destOrd="0" presId="urn:microsoft.com/office/officeart/2005/8/layout/hierarchy2"/>
    <dgm:cxn modelId="{0A083791-E3FB-46B6-ACD2-37770D5E7F89}" type="presOf" srcId="{DC3CE8F3-F6E3-4006-967D-DB70100A25A0}" destId="{BAABEBC5-4D1A-4DF8-A915-3B4AA9FF6006}" srcOrd="1" destOrd="0" presId="urn:microsoft.com/office/officeart/2005/8/layout/hierarchy2"/>
    <dgm:cxn modelId="{A99B5A9A-4252-46C4-A8D1-8628EC455DA5}" type="presOf" srcId="{9469EF27-D114-4420-8E64-0ABDE3EEEF41}" destId="{E15DCA07-3B0D-4B66-9CDC-886E3FADE498}" srcOrd="0" destOrd="0" presId="urn:microsoft.com/office/officeart/2005/8/layout/hierarchy2"/>
    <dgm:cxn modelId="{20358AAC-DEBB-4AB5-9BB2-DEDEB707CA83}" type="presOf" srcId="{D2139ED6-580B-4936-9F4D-ABA530BF5003}" destId="{3A44DB4C-1F81-4BC2-94EC-4368F3FE11E9}" srcOrd="1" destOrd="0" presId="urn:microsoft.com/office/officeart/2005/8/layout/hierarchy2"/>
    <dgm:cxn modelId="{DD15BAB7-1AAB-4C32-AA40-BF751AEA47F0}" type="presOf" srcId="{C358D5E0-ACCD-4E07-AD6A-C9D8949E1B3C}" destId="{041C4D64-F781-484D-9956-72FE9E9396ED}" srcOrd="0" destOrd="0" presId="urn:microsoft.com/office/officeart/2005/8/layout/hierarchy2"/>
    <dgm:cxn modelId="{4A42E2B8-F4AB-4D4F-BFAC-F8AD6F4F0549}" type="presOf" srcId="{DE5643F1-F82B-4271-B09C-02028328B67D}" destId="{0BAA31D3-FD2E-40FE-8394-E8720382B09B}" srcOrd="1" destOrd="0" presId="urn:microsoft.com/office/officeart/2005/8/layout/hierarchy2"/>
    <dgm:cxn modelId="{943C1AC2-7BC5-4F78-9F8F-1C9F6EFE581B}" type="presOf" srcId="{683F9CE7-4E81-4665-A61D-37BDD5B0DCB5}" destId="{27DFFBC5-1BD0-44D1-8662-44FD2A35654C}" srcOrd="0" destOrd="0" presId="urn:microsoft.com/office/officeart/2005/8/layout/hierarchy2"/>
    <dgm:cxn modelId="{E4EF6DCA-70ED-4D2B-9470-715F774372C8}" type="presOf" srcId="{B95692DB-8553-4EF3-88A3-AFB169A225EB}" destId="{1A354A82-F2AB-48BC-A654-65619F6E314B}" srcOrd="0" destOrd="0" presId="urn:microsoft.com/office/officeart/2005/8/layout/hierarchy2"/>
    <dgm:cxn modelId="{029976D6-3F19-4DFB-9A56-CC47917A9076}" srcId="{CBD8075E-CE02-4050-ACA7-D232B293D9A5}" destId="{C358D5E0-ACCD-4E07-AD6A-C9D8949E1B3C}" srcOrd="2" destOrd="0" parTransId="{9469EF27-D114-4420-8E64-0ABDE3EEEF41}" sibTransId="{36032A63-03E8-47CB-81EC-8365AE7C3076}"/>
    <dgm:cxn modelId="{DFCA55DA-2940-498E-A075-A4485294D473}" srcId="{00B7A5AB-3E65-46EE-9848-1BF7480852FC}" destId="{DB8EF7F4-7B33-42C2-A93F-462FD59B9A62}" srcOrd="0" destOrd="0" parTransId="{52DCE09B-26D5-4FD1-A38B-C692CFD3C89C}" sibTransId="{034384CF-D5AB-4412-91BB-71AFE32D6D48}"/>
    <dgm:cxn modelId="{273649E2-AC06-41B3-853E-CED443E349D5}" srcId="{CBD8075E-CE02-4050-ACA7-D232B293D9A5}" destId="{B95692DB-8553-4EF3-88A3-AFB169A225EB}" srcOrd="3" destOrd="0" parTransId="{DC3CE8F3-F6E3-4006-967D-DB70100A25A0}" sibTransId="{10D4E55C-56F1-4D78-8ABF-A543E7F06241}"/>
    <dgm:cxn modelId="{AA820DE9-8DF6-473B-BF03-9B6BF75434C5}" type="presOf" srcId="{CBD8075E-CE02-4050-ACA7-D232B293D9A5}" destId="{5051208D-95DB-413C-8B4F-C3E68F13FF59}" srcOrd="0" destOrd="0" presId="urn:microsoft.com/office/officeart/2005/8/layout/hierarchy2"/>
    <dgm:cxn modelId="{E01FC5EA-9A13-45DF-AD6E-7BAE87B3FBE4}" type="presOf" srcId="{9469EF27-D114-4420-8E64-0ABDE3EEEF41}" destId="{FE1D5984-5AB1-4A09-9F14-7F5604B264F0}" srcOrd="1" destOrd="0" presId="urn:microsoft.com/office/officeart/2005/8/layout/hierarchy2"/>
    <dgm:cxn modelId="{BF0FA1EE-4282-4D34-84A1-928C5C3A2F65}" type="presOf" srcId="{DC3CE8F3-F6E3-4006-967D-DB70100A25A0}" destId="{C2E77B2D-A815-469B-95CC-6C135B33AACD}" srcOrd="0" destOrd="0" presId="urn:microsoft.com/office/officeart/2005/8/layout/hierarchy2"/>
    <dgm:cxn modelId="{012398F2-F84D-4E1E-98D0-796BC20112B2}" type="presOf" srcId="{D2139ED6-580B-4936-9F4D-ABA530BF5003}" destId="{EAA5F647-2ABF-4BD8-B0B3-35D2B4E9C4F0}" srcOrd="0" destOrd="0" presId="urn:microsoft.com/office/officeart/2005/8/layout/hierarchy2"/>
    <dgm:cxn modelId="{2892D0F2-29EB-4064-8E8F-6BDA7E13E1D2}" type="presOf" srcId="{30979CEE-E607-4B6D-9097-7601B27A1CA0}" destId="{2ECCB686-B463-4F81-B7E9-513983B5E4CB}" srcOrd="0" destOrd="0" presId="urn:microsoft.com/office/officeart/2005/8/layout/hierarchy2"/>
    <dgm:cxn modelId="{5DD8A71F-A192-42CC-B913-262E70BE5C47}" type="presParOf" srcId="{3DF8F1F9-5F31-4FE9-8A9F-4434A863D752}" destId="{0442493E-702E-421E-B9CC-807E1352A708}" srcOrd="0" destOrd="0" presId="urn:microsoft.com/office/officeart/2005/8/layout/hierarchy2"/>
    <dgm:cxn modelId="{3F905C68-F093-45A4-831F-0F910449D77E}" type="presParOf" srcId="{0442493E-702E-421E-B9CC-807E1352A708}" destId="{5051208D-95DB-413C-8B4F-C3E68F13FF59}" srcOrd="0" destOrd="0" presId="urn:microsoft.com/office/officeart/2005/8/layout/hierarchy2"/>
    <dgm:cxn modelId="{32D2D6DF-F8FF-4E51-A28B-6923E7D4D81D}" type="presParOf" srcId="{0442493E-702E-421E-B9CC-807E1352A708}" destId="{E4D47E8D-8AAE-4A06-BBF1-22D054A8809C}" srcOrd="1" destOrd="0" presId="urn:microsoft.com/office/officeart/2005/8/layout/hierarchy2"/>
    <dgm:cxn modelId="{F86996C6-84AD-4823-B278-B67852A48C0D}" type="presParOf" srcId="{E4D47E8D-8AAE-4A06-BBF1-22D054A8809C}" destId="{51EAF699-127E-41A0-ADD5-C527F094C365}" srcOrd="0" destOrd="0" presId="urn:microsoft.com/office/officeart/2005/8/layout/hierarchy2"/>
    <dgm:cxn modelId="{0559101A-354A-43F9-9C83-65AE2A6E5A69}" type="presParOf" srcId="{51EAF699-127E-41A0-ADD5-C527F094C365}" destId="{66195BE1-EE07-49DA-847E-D5443D2C2F75}" srcOrd="0" destOrd="0" presId="urn:microsoft.com/office/officeart/2005/8/layout/hierarchy2"/>
    <dgm:cxn modelId="{57E17A60-7CF6-4E9A-AF32-E6EE99A56A1F}" type="presParOf" srcId="{E4D47E8D-8AAE-4A06-BBF1-22D054A8809C}" destId="{BF91A452-8AE2-4FD8-A800-21B78F1D2ABC}" srcOrd="1" destOrd="0" presId="urn:microsoft.com/office/officeart/2005/8/layout/hierarchy2"/>
    <dgm:cxn modelId="{00824188-38F3-447D-B55D-3969FFB29B28}" type="presParOf" srcId="{BF91A452-8AE2-4FD8-A800-21B78F1D2ABC}" destId="{8E7F005F-35A1-4B62-A039-36C90A28CBAE}" srcOrd="0" destOrd="0" presId="urn:microsoft.com/office/officeart/2005/8/layout/hierarchy2"/>
    <dgm:cxn modelId="{0967857E-E922-441D-AF2C-1F5F379F1244}" type="presParOf" srcId="{BF91A452-8AE2-4FD8-A800-21B78F1D2ABC}" destId="{1FCD9845-EE61-43CC-B1C6-85FEDA83F04F}" srcOrd="1" destOrd="0" presId="urn:microsoft.com/office/officeart/2005/8/layout/hierarchy2"/>
    <dgm:cxn modelId="{C790E917-FF6B-4F89-82D4-ACF87A3AE89D}" type="presParOf" srcId="{1FCD9845-EE61-43CC-B1C6-85FEDA83F04F}" destId="{A97B66FD-2799-48D0-84CC-75DDFAD4DC57}" srcOrd="0" destOrd="0" presId="urn:microsoft.com/office/officeart/2005/8/layout/hierarchy2"/>
    <dgm:cxn modelId="{917830DE-FB76-4309-85DF-C2CCCCB0AFCB}" type="presParOf" srcId="{A97B66FD-2799-48D0-84CC-75DDFAD4DC57}" destId="{6675A43F-BD24-4BEB-A316-DE424890DB4A}" srcOrd="0" destOrd="0" presId="urn:microsoft.com/office/officeart/2005/8/layout/hierarchy2"/>
    <dgm:cxn modelId="{F12952AC-12CC-4B87-B960-D446C24247DA}" type="presParOf" srcId="{1FCD9845-EE61-43CC-B1C6-85FEDA83F04F}" destId="{9D466072-1228-4C2D-8E24-78120B771246}" srcOrd="1" destOrd="0" presId="urn:microsoft.com/office/officeart/2005/8/layout/hierarchy2"/>
    <dgm:cxn modelId="{5E1BE315-A474-45FD-8686-BF55636A8F59}" type="presParOf" srcId="{9D466072-1228-4C2D-8E24-78120B771246}" destId="{3A6D18E2-B0D7-4B69-95D3-732125F3214F}" srcOrd="0" destOrd="0" presId="urn:microsoft.com/office/officeart/2005/8/layout/hierarchy2"/>
    <dgm:cxn modelId="{FC8A5257-D230-484F-A98C-A8A99D0CC9AE}" type="presParOf" srcId="{9D466072-1228-4C2D-8E24-78120B771246}" destId="{776FB051-ADFC-4311-8CAA-1B86181482A7}" srcOrd="1" destOrd="0" presId="urn:microsoft.com/office/officeart/2005/8/layout/hierarchy2"/>
    <dgm:cxn modelId="{DD4763EA-D7DD-44E1-B292-D92F4F71D54F}" type="presParOf" srcId="{E4D47E8D-8AAE-4A06-BBF1-22D054A8809C}" destId="{EAA5F647-2ABF-4BD8-B0B3-35D2B4E9C4F0}" srcOrd="2" destOrd="0" presId="urn:microsoft.com/office/officeart/2005/8/layout/hierarchy2"/>
    <dgm:cxn modelId="{508346FC-AD7E-48B8-A2C8-1586222603A6}" type="presParOf" srcId="{EAA5F647-2ABF-4BD8-B0B3-35D2B4E9C4F0}" destId="{3A44DB4C-1F81-4BC2-94EC-4368F3FE11E9}" srcOrd="0" destOrd="0" presId="urn:microsoft.com/office/officeart/2005/8/layout/hierarchy2"/>
    <dgm:cxn modelId="{CBDDD6B7-7590-4628-886A-E8A886F06841}" type="presParOf" srcId="{E4D47E8D-8AAE-4A06-BBF1-22D054A8809C}" destId="{FE3E77DC-63DC-4F4A-9C6D-900092FD8257}" srcOrd="3" destOrd="0" presId="urn:microsoft.com/office/officeart/2005/8/layout/hierarchy2"/>
    <dgm:cxn modelId="{F888D7B8-EA00-4D76-BF19-BD822B87094D}" type="presParOf" srcId="{FE3E77DC-63DC-4F4A-9C6D-900092FD8257}" destId="{10B43237-3966-4D15-A7E1-1C545C0EC56F}" srcOrd="0" destOrd="0" presId="urn:microsoft.com/office/officeart/2005/8/layout/hierarchy2"/>
    <dgm:cxn modelId="{86F60F71-05DF-451F-9796-B30C987CCD09}" type="presParOf" srcId="{FE3E77DC-63DC-4F4A-9C6D-900092FD8257}" destId="{E61C733C-7551-4BBC-8D20-0B96B6EAFD10}" srcOrd="1" destOrd="0" presId="urn:microsoft.com/office/officeart/2005/8/layout/hierarchy2"/>
    <dgm:cxn modelId="{6D0D5BF8-628F-4884-8905-7F2816342913}" type="presParOf" srcId="{E61C733C-7551-4BBC-8D20-0B96B6EAFD10}" destId="{C2E615DF-C312-4ACF-9BF3-3C2D20CA597B}" srcOrd="0" destOrd="0" presId="urn:microsoft.com/office/officeart/2005/8/layout/hierarchy2"/>
    <dgm:cxn modelId="{2934C549-3F69-4CA5-808F-648056997875}" type="presParOf" srcId="{C2E615DF-C312-4ACF-9BF3-3C2D20CA597B}" destId="{3809BDAA-5815-4580-A2FB-E46892C809AB}" srcOrd="0" destOrd="0" presId="urn:microsoft.com/office/officeart/2005/8/layout/hierarchy2"/>
    <dgm:cxn modelId="{F4B2A71F-34F8-4771-9A30-E65C4B66D1B2}" type="presParOf" srcId="{E61C733C-7551-4BBC-8D20-0B96B6EAFD10}" destId="{441117C2-0285-4177-BE28-266BC72FF05B}" srcOrd="1" destOrd="0" presId="urn:microsoft.com/office/officeart/2005/8/layout/hierarchy2"/>
    <dgm:cxn modelId="{514D561B-1C07-427F-A76D-F897F7782519}" type="presParOf" srcId="{441117C2-0285-4177-BE28-266BC72FF05B}" destId="{2ECCB686-B463-4F81-B7E9-513983B5E4CB}" srcOrd="0" destOrd="0" presId="urn:microsoft.com/office/officeart/2005/8/layout/hierarchy2"/>
    <dgm:cxn modelId="{BD66385E-CD9F-4199-B6C0-FC36D1446A61}" type="presParOf" srcId="{441117C2-0285-4177-BE28-266BC72FF05B}" destId="{3236E301-D4D6-4257-9AF9-679DD8EC4D3B}" srcOrd="1" destOrd="0" presId="urn:microsoft.com/office/officeart/2005/8/layout/hierarchy2"/>
    <dgm:cxn modelId="{0B8C04DE-A606-4662-92F7-F35641AABC38}" type="presParOf" srcId="{E4D47E8D-8AAE-4A06-BBF1-22D054A8809C}" destId="{E15DCA07-3B0D-4B66-9CDC-886E3FADE498}" srcOrd="4" destOrd="0" presId="urn:microsoft.com/office/officeart/2005/8/layout/hierarchy2"/>
    <dgm:cxn modelId="{3AD6FCD3-2E02-440A-9530-F6ED60B2CA49}" type="presParOf" srcId="{E15DCA07-3B0D-4B66-9CDC-886E3FADE498}" destId="{FE1D5984-5AB1-4A09-9F14-7F5604B264F0}" srcOrd="0" destOrd="0" presId="urn:microsoft.com/office/officeart/2005/8/layout/hierarchy2"/>
    <dgm:cxn modelId="{739943EE-43E6-4E8F-A27A-69167DE2C6FC}" type="presParOf" srcId="{E4D47E8D-8AAE-4A06-BBF1-22D054A8809C}" destId="{FD36E74C-2319-40F4-8428-24EFB9DFA9DF}" srcOrd="5" destOrd="0" presId="urn:microsoft.com/office/officeart/2005/8/layout/hierarchy2"/>
    <dgm:cxn modelId="{4FE458DA-AFA4-4D05-A7F2-116054B110FA}" type="presParOf" srcId="{FD36E74C-2319-40F4-8428-24EFB9DFA9DF}" destId="{041C4D64-F781-484D-9956-72FE9E9396ED}" srcOrd="0" destOrd="0" presId="urn:microsoft.com/office/officeart/2005/8/layout/hierarchy2"/>
    <dgm:cxn modelId="{D3108770-D1B3-435F-AD16-30D3C46B6A19}" type="presParOf" srcId="{FD36E74C-2319-40F4-8428-24EFB9DFA9DF}" destId="{2746E692-2659-4D90-A065-21478B0DAE96}" srcOrd="1" destOrd="0" presId="urn:microsoft.com/office/officeart/2005/8/layout/hierarchy2"/>
    <dgm:cxn modelId="{0633CE0F-125C-4EC8-A03C-A1DF968D0C9A}" type="presParOf" srcId="{2746E692-2659-4D90-A065-21478B0DAE96}" destId="{DE7AF047-EA06-4A40-A215-6D2603EB75ED}" srcOrd="0" destOrd="0" presId="urn:microsoft.com/office/officeart/2005/8/layout/hierarchy2"/>
    <dgm:cxn modelId="{8B21525B-7F5C-46A0-A10F-470F9388F575}" type="presParOf" srcId="{DE7AF047-EA06-4A40-A215-6D2603EB75ED}" destId="{0BAA31D3-FD2E-40FE-8394-E8720382B09B}" srcOrd="0" destOrd="0" presId="urn:microsoft.com/office/officeart/2005/8/layout/hierarchy2"/>
    <dgm:cxn modelId="{D6AF8AC0-ADD2-43B9-A6A5-2397B09BD1DC}" type="presParOf" srcId="{2746E692-2659-4D90-A065-21478B0DAE96}" destId="{ED325A44-4828-4B37-A316-0A2D862AD29B}" srcOrd="1" destOrd="0" presId="urn:microsoft.com/office/officeart/2005/8/layout/hierarchy2"/>
    <dgm:cxn modelId="{CC698A5E-6718-4546-B3AC-4F72D60DE6E3}" type="presParOf" srcId="{ED325A44-4828-4B37-A316-0A2D862AD29B}" destId="{7B9BF3D6-4253-4606-8369-15F9C235DFA2}" srcOrd="0" destOrd="0" presId="urn:microsoft.com/office/officeart/2005/8/layout/hierarchy2"/>
    <dgm:cxn modelId="{DCFE47AD-25A0-4EBC-975A-73212F02ABA1}" type="presParOf" srcId="{ED325A44-4828-4B37-A316-0A2D862AD29B}" destId="{17D2C38D-960A-486C-BB57-6AE0D102C6A5}" srcOrd="1" destOrd="0" presId="urn:microsoft.com/office/officeart/2005/8/layout/hierarchy2"/>
    <dgm:cxn modelId="{4C559B10-D792-4B6C-B46A-118E4B30CC9C}" type="presParOf" srcId="{E4D47E8D-8AAE-4A06-BBF1-22D054A8809C}" destId="{C2E77B2D-A815-469B-95CC-6C135B33AACD}" srcOrd="6" destOrd="0" presId="urn:microsoft.com/office/officeart/2005/8/layout/hierarchy2"/>
    <dgm:cxn modelId="{FDDEEC48-3E5C-44DB-8FBE-16350A64D516}" type="presParOf" srcId="{C2E77B2D-A815-469B-95CC-6C135B33AACD}" destId="{BAABEBC5-4D1A-4DF8-A915-3B4AA9FF6006}" srcOrd="0" destOrd="0" presId="urn:microsoft.com/office/officeart/2005/8/layout/hierarchy2"/>
    <dgm:cxn modelId="{E617F521-FF60-45C4-A8A4-80B0248F5AD1}" type="presParOf" srcId="{E4D47E8D-8AAE-4A06-BBF1-22D054A8809C}" destId="{0A0439AE-DE51-4304-8628-468FCBAD66B7}" srcOrd="7" destOrd="0" presId="urn:microsoft.com/office/officeart/2005/8/layout/hierarchy2"/>
    <dgm:cxn modelId="{0BAD6F3F-6C1D-4CE4-BCBD-A16D42EED282}" type="presParOf" srcId="{0A0439AE-DE51-4304-8628-468FCBAD66B7}" destId="{1A354A82-F2AB-48BC-A654-65619F6E314B}" srcOrd="0" destOrd="0" presId="urn:microsoft.com/office/officeart/2005/8/layout/hierarchy2"/>
    <dgm:cxn modelId="{1777D92B-13EB-46C2-8D3E-7D909DF006CA}" type="presParOf" srcId="{0A0439AE-DE51-4304-8628-468FCBAD66B7}" destId="{E9469B1D-F734-4A79-B8CE-02A51513E8A7}" srcOrd="1" destOrd="0" presId="urn:microsoft.com/office/officeart/2005/8/layout/hierarchy2"/>
    <dgm:cxn modelId="{31DD1B79-F55D-4CFF-9DDC-82B62A6ADEA4}" type="presParOf" srcId="{E9469B1D-F734-4A79-B8CE-02A51513E8A7}" destId="{DE7DC594-3A41-48D0-AE2B-6390BCA8A6E6}" srcOrd="0" destOrd="0" presId="urn:microsoft.com/office/officeart/2005/8/layout/hierarchy2"/>
    <dgm:cxn modelId="{77CF3834-0518-473E-BC9D-990C4599FCD9}" type="presParOf" srcId="{DE7DC594-3A41-48D0-AE2B-6390BCA8A6E6}" destId="{309750DE-2C98-4455-BBB9-DBBBE117B3C1}" srcOrd="0" destOrd="0" presId="urn:microsoft.com/office/officeart/2005/8/layout/hierarchy2"/>
    <dgm:cxn modelId="{1328F80F-63F3-46F0-BBE6-62B43B180EDC}" type="presParOf" srcId="{E9469B1D-F734-4A79-B8CE-02A51513E8A7}" destId="{1C704A74-C36F-421A-8A06-5858A30C00EF}" srcOrd="1" destOrd="0" presId="urn:microsoft.com/office/officeart/2005/8/layout/hierarchy2"/>
    <dgm:cxn modelId="{05D71293-90F2-411B-820F-7748BA41C94D}" type="presParOf" srcId="{1C704A74-C36F-421A-8A06-5858A30C00EF}" destId="{27DFFBC5-1BD0-44D1-8662-44FD2A35654C}" srcOrd="0" destOrd="0" presId="urn:microsoft.com/office/officeart/2005/8/layout/hierarchy2"/>
    <dgm:cxn modelId="{E5AFA835-E233-43A5-B837-32B836BCFE7E}" type="presParOf" srcId="{1C704A74-C36F-421A-8A06-5858A30C00EF}" destId="{592BE487-19B3-4A61-A7AC-0E9D09B89CA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052426-535B-4F6E-B7F9-12B10593F7C9}"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ro-RO"/>
        </a:p>
      </dgm:t>
    </dgm:pt>
    <dgm:pt modelId="{0459043C-10BB-48ED-98BF-26BAED1C2843}">
      <dgm:prSet phldrT="[Text]"/>
      <dgm:spPr/>
      <dgm:t>
        <a:bodyPr/>
        <a:lstStyle/>
        <a:p>
          <a:r>
            <a:rPr lang="ro-RO" b="1" i="1" dirty="0"/>
            <a:t>Acţiunea noxelor profesionale</a:t>
          </a:r>
          <a:r>
            <a:rPr lang="ro-RO" dirty="0"/>
            <a:t>              </a:t>
          </a:r>
        </a:p>
      </dgm:t>
    </dgm:pt>
    <dgm:pt modelId="{D224BD31-54E3-4426-9B83-5F4750BAD322}" type="parTrans" cxnId="{7F734F40-AB99-4C93-A18D-7D3841F2542B}">
      <dgm:prSet/>
      <dgm:spPr/>
      <dgm:t>
        <a:bodyPr/>
        <a:lstStyle/>
        <a:p>
          <a:endParaRPr lang="ro-RO"/>
        </a:p>
      </dgm:t>
    </dgm:pt>
    <dgm:pt modelId="{E259CDA8-499A-4F7D-A933-625A260F7AFA}" type="sibTrans" cxnId="{7F734F40-AB99-4C93-A18D-7D3841F2542B}">
      <dgm:prSet/>
      <dgm:spPr/>
      <dgm:t>
        <a:bodyPr/>
        <a:lstStyle/>
        <a:p>
          <a:endParaRPr lang="ro-RO"/>
        </a:p>
      </dgm:t>
    </dgm:pt>
    <dgm:pt modelId="{18E5083F-9D94-437A-8FF2-1EE7A5498B6E}">
      <dgm:prSet phldrT="[Text]" custT="1"/>
      <dgm:spPr/>
      <dgm:t>
        <a:bodyPr/>
        <a:lstStyle/>
        <a:p>
          <a:r>
            <a:rPr lang="ro-RO" sz="2000" i="1" dirty="0"/>
            <a:t>A. Factori etiologici principali ai bolilor profesionale</a:t>
          </a:r>
          <a:endParaRPr lang="ro-RO" sz="2000" dirty="0"/>
        </a:p>
      </dgm:t>
    </dgm:pt>
    <dgm:pt modelId="{7E543517-A863-458B-8F1D-87768389E040}" type="parTrans" cxnId="{D6AE8C81-19FD-47B7-B56B-29AA5D376463}">
      <dgm:prSet/>
      <dgm:spPr/>
      <dgm:t>
        <a:bodyPr/>
        <a:lstStyle/>
        <a:p>
          <a:endParaRPr lang="ro-RO"/>
        </a:p>
      </dgm:t>
    </dgm:pt>
    <dgm:pt modelId="{8C68EB15-1686-436B-A3BA-59792D4BC4F3}" type="sibTrans" cxnId="{D6AE8C81-19FD-47B7-B56B-29AA5D376463}">
      <dgm:prSet/>
      <dgm:spPr/>
      <dgm:t>
        <a:bodyPr/>
        <a:lstStyle/>
        <a:p>
          <a:endParaRPr lang="ro-RO"/>
        </a:p>
      </dgm:t>
    </dgm:pt>
    <dgm:pt modelId="{96501FCF-6CEE-470A-B1B6-CD570B15E36D}">
      <dgm:prSet phldrT="[Text]" custT="1"/>
      <dgm:spPr/>
      <dgm:t>
        <a:bodyPr/>
        <a:lstStyle/>
        <a:p>
          <a:r>
            <a:rPr lang="ro-RO" sz="2000" i="1" dirty="0"/>
            <a:t>B. Factori etiologici favorizanţi ai bolilor profesionale şi/sau ai unor boli neprofesionale</a:t>
          </a:r>
          <a:endParaRPr lang="ro-RO" sz="2000" dirty="0"/>
        </a:p>
      </dgm:t>
    </dgm:pt>
    <dgm:pt modelId="{096EB1D1-772F-4482-AB48-B9206AB971D6}" type="parTrans" cxnId="{C1BF71FC-5268-46C6-BA48-9D4E9FE85CAA}">
      <dgm:prSet/>
      <dgm:spPr/>
      <dgm:t>
        <a:bodyPr/>
        <a:lstStyle/>
        <a:p>
          <a:endParaRPr lang="ro-RO"/>
        </a:p>
      </dgm:t>
    </dgm:pt>
    <dgm:pt modelId="{0C57CE7F-4C32-4D47-AD91-9849A7185C10}" type="sibTrans" cxnId="{C1BF71FC-5268-46C6-BA48-9D4E9FE85CAA}">
      <dgm:prSet/>
      <dgm:spPr/>
      <dgm:t>
        <a:bodyPr/>
        <a:lstStyle/>
        <a:p>
          <a:endParaRPr lang="ro-RO"/>
        </a:p>
      </dgm:t>
    </dgm:pt>
    <dgm:pt modelId="{273EE112-8F19-4DE6-9D3F-F9EB00DAC7F0}">
      <dgm:prSet custT="1"/>
      <dgm:spPr/>
      <dgm:t>
        <a:bodyPr/>
        <a:lstStyle/>
        <a:p>
          <a:r>
            <a:rPr lang="ro-RO" sz="2000" i="1" dirty="0"/>
            <a:t>C. Factori de agravare a unor boli legate de profesie şi/sau a unor boli neprofesionale</a:t>
          </a:r>
          <a:endParaRPr lang="ro-RO" sz="2000" dirty="0"/>
        </a:p>
      </dgm:t>
    </dgm:pt>
    <dgm:pt modelId="{0BBAE049-F1E3-4335-9130-87B891735908}" type="parTrans" cxnId="{3B39C223-22BF-4447-B9BD-995CF0B46E7B}">
      <dgm:prSet/>
      <dgm:spPr/>
      <dgm:t>
        <a:bodyPr/>
        <a:lstStyle/>
        <a:p>
          <a:endParaRPr lang="ro-RO"/>
        </a:p>
      </dgm:t>
    </dgm:pt>
    <dgm:pt modelId="{938C458A-DC69-47F8-AD44-ED6A57232F39}" type="sibTrans" cxnId="{3B39C223-22BF-4447-B9BD-995CF0B46E7B}">
      <dgm:prSet/>
      <dgm:spPr/>
      <dgm:t>
        <a:bodyPr/>
        <a:lstStyle/>
        <a:p>
          <a:endParaRPr lang="ro-RO"/>
        </a:p>
      </dgm:t>
    </dgm:pt>
    <dgm:pt modelId="{58A63A9E-BF44-4F3E-B9F7-8671D02DE3E6}">
      <dgm:prSet custT="1"/>
      <dgm:spPr/>
      <dgm:t>
        <a:bodyPr/>
        <a:lstStyle/>
        <a:p>
          <a:r>
            <a:rPr lang="ro-RO" sz="2000" i="1" dirty="0"/>
            <a:t>D. Factori ce împiedică vindecarea unor boli (legate de profesie sau neprofesionale)</a:t>
          </a:r>
          <a:endParaRPr lang="ro-RO" sz="2000" dirty="0"/>
        </a:p>
      </dgm:t>
    </dgm:pt>
    <dgm:pt modelId="{70B21904-B997-42A9-9378-36AAD4482941}" type="parTrans" cxnId="{18EBD71E-CDB6-47AA-B536-BDB380CF815F}">
      <dgm:prSet/>
      <dgm:spPr/>
      <dgm:t>
        <a:bodyPr/>
        <a:lstStyle/>
        <a:p>
          <a:endParaRPr lang="ro-RO"/>
        </a:p>
      </dgm:t>
    </dgm:pt>
    <dgm:pt modelId="{F31E257A-0D3A-4C55-A7B1-53F9823F6AB5}" type="sibTrans" cxnId="{18EBD71E-CDB6-47AA-B536-BDB380CF815F}">
      <dgm:prSet/>
      <dgm:spPr/>
      <dgm:t>
        <a:bodyPr/>
        <a:lstStyle/>
        <a:p>
          <a:endParaRPr lang="ro-RO"/>
        </a:p>
      </dgm:t>
    </dgm:pt>
    <dgm:pt modelId="{42D106AF-8A53-417C-ACF7-994D3050BE3A}" type="pres">
      <dgm:prSet presAssocID="{FC052426-535B-4F6E-B7F9-12B10593F7C9}" presName="diagram" presStyleCnt="0">
        <dgm:presLayoutVars>
          <dgm:chPref val="1"/>
          <dgm:dir/>
          <dgm:animOne val="branch"/>
          <dgm:animLvl val="lvl"/>
          <dgm:resizeHandles val="exact"/>
        </dgm:presLayoutVars>
      </dgm:prSet>
      <dgm:spPr/>
    </dgm:pt>
    <dgm:pt modelId="{7121A33F-17B5-4157-8E9C-5081994BB25A}" type="pres">
      <dgm:prSet presAssocID="{0459043C-10BB-48ED-98BF-26BAED1C2843}" presName="root1" presStyleCnt="0"/>
      <dgm:spPr/>
    </dgm:pt>
    <dgm:pt modelId="{1D7B25D3-A904-4B36-A33F-0A09822960D6}" type="pres">
      <dgm:prSet presAssocID="{0459043C-10BB-48ED-98BF-26BAED1C2843}" presName="LevelOneTextNode" presStyleLbl="node0" presStyleIdx="0" presStyleCnt="1">
        <dgm:presLayoutVars>
          <dgm:chPref val="3"/>
        </dgm:presLayoutVars>
      </dgm:prSet>
      <dgm:spPr/>
    </dgm:pt>
    <dgm:pt modelId="{2F16C371-8779-4D0F-BFF3-7AD1B8944E4E}" type="pres">
      <dgm:prSet presAssocID="{0459043C-10BB-48ED-98BF-26BAED1C2843}" presName="level2hierChild" presStyleCnt="0"/>
      <dgm:spPr/>
    </dgm:pt>
    <dgm:pt modelId="{3B8A5633-B41C-4D34-BD61-6946A1DB1CC3}" type="pres">
      <dgm:prSet presAssocID="{7E543517-A863-458B-8F1D-87768389E040}" presName="conn2-1" presStyleLbl="parChTrans1D2" presStyleIdx="0" presStyleCnt="4"/>
      <dgm:spPr/>
    </dgm:pt>
    <dgm:pt modelId="{7FB01EEB-7881-44D1-8042-C93BBEA318DD}" type="pres">
      <dgm:prSet presAssocID="{7E543517-A863-458B-8F1D-87768389E040}" presName="connTx" presStyleLbl="parChTrans1D2" presStyleIdx="0" presStyleCnt="4"/>
      <dgm:spPr/>
    </dgm:pt>
    <dgm:pt modelId="{80FC55FC-E531-48FB-9F6E-2CA412B171F9}" type="pres">
      <dgm:prSet presAssocID="{18E5083F-9D94-437A-8FF2-1EE7A5498B6E}" presName="root2" presStyleCnt="0"/>
      <dgm:spPr/>
    </dgm:pt>
    <dgm:pt modelId="{96DE591F-BA08-4762-B790-34FA11E45C54}" type="pres">
      <dgm:prSet presAssocID="{18E5083F-9D94-437A-8FF2-1EE7A5498B6E}" presName="LevelTwoTextNode" presStyleLbl="node2" presStyleIdx="0" presStyleCnt="4" custScaleX="185722">
        <dgm:presLayoutVars>
          <dgm:chPref val="3"/>
        </dgm:presLayoutVars>
      </dgm:prSet>
      <dgm:spPr/>
    </dgm:pt>
    <dgm:pt modelId="{274AFF85-5E19-463A-B931-B503FAD4F6EC}" type="pres">
      <dgm:prSet presAssocID="{18E5083F-9D94-437A-8FF2-1EE7A5498B6E}" presName="level3hierChild" presStyleCnt="0"/>
      <dgm:spPr/>
    </dgm:pt>
    <dgm:pt modelId="{5D5FFD74-4B05-4B14-BEA5-CA91EF087123}" type="pres">
      <dgm:prSet presAssocID="{096EB1D1-772F-4482-AB48-B9206AB971D6}" presName="conn2-1" presStyleLbl="parChTrans1D2" presStyleIdx="1" presStyleCnt="4"/>
      <dgm:spPr/>
    </dgm:pt>
    <dgm:pt modelId="{569643EE-2D1C-47BD-86E9-A01D258F2309}" type="pres">
      <dgm:prSet presAssocID="{096EB1D1-772F-4482-AB48-B9206AB971D6}" presName="connTx" presStyleLbl="parChTrans1D2" presStyleIdx="1" presStyleCnt="4"/>
      <dgm:spPr/>
    </dgm:pt>
    <dgm:pt modelId="{A10B2D04-A121-4A58-BBFC-F4AD1E3FA5F2}" type="pres">
      <dgm:prSet presAssocID="{96501FCF-6CEE-470A-B1B6-CD570B15E36D}" presName="root2" presStyleCnt="0"/>
      <dgm:spPr/>
    </dgm:pt>
    <dgm:pt modelId="{C2EED05F-346D-42D1-B91B-AC2EDCD87022}" type="pres">
      <dgm:prSet presAssocID="{96501FCF-6CEE-470A-B1B6-CD570B15E36D}" presName="LevelTwoTextNode" presStyleLbl="node2" presStyleIdx="1" presStyleCnt="4" custScaleX="188534">
        <dgm:presLayoutVars>
          <dgm:chPref val="3"/>
        </dgm:presLayoutVars>
      </dgm:prSet>
      <dgm:spPr/>
    </dgm:pt>
    <dgm:pt modelId="{CC8431E5-495F-4238-9BCD-9699E680621F}" type="pres">
      <dgm:prSet presAssocID="{96501FCF-6CEE-470A-B1B6-CD570B15E36D}" presName="level3hierChild" presStyleCnt="0"/>
      <dgm:spPr/>
    </dgm:pt>
    <dgm:pt modelId="{534E27CF-3905-4A11-AC02-83B35B6FDD79}" type="pres">
      <dgm:prSet presAssocID="{0BBAE049-F1E3-4335-9130-87B891735908}" presName="conn2-1" presStyleLbl="parChTrans1D2" presStyleIdx="2" presStyleCnt="4"/>
      <dgm:spPr/>
    </dgm:pt>
    <dgm:pt modelId="{68598279-C1A5-470A-872F-465E325A1524}" type="pres">
      <dgm:prSet presAssocID="{0BBAE049-F1E3-4335-9130-87B891735908}" presName="connTx" presStyleLbl="parChTrans1D2" presStyleIdx="2" presStyleCnt="4"/>
      <dgm:spPr/>
    </dgm:pt>
    <dgm:pt modelId="{ED6A9CDC-A65C-41E9-A2A0-176348C2C8FA}" type="pres">
      <dgm:prSet presAssocID="{273EE112-8F19-4DE6-9D3F-F9EB00DAC7F0}" presName="root2" presStyleCnt="0"/>
      <dgm:spPr/>
    </dgm:pt>
    <dgm:pt modelId="{B978AD55-97E0-4C6A-8BF9-F05749DDEF45}" type="pres">
      <dgm:prSet presAssocID="{273EE112-8F19-4DE6-9D3F-F9EB00DAC7F0}" presName="LevelTwoTextNode" presStyleLbl="node2" presStyleIdx="2" presStyleCnt="4" custScaleX="188534">
        <dgm:presLayoutVars>
          <dgm:chPref val="3"/>
        </dgm:presLayoutVars>
      </dgm:prSet>
      <dgm:spPr/>
    </dgm:pt>
    <dgm:pt modelId="{0A68D8F9-9D1C-4528-9B18-58FA7066B4C9}" type="pres">
      <dgm:prSet presAssocID="{273EE112-8F19-4DE6-9D3F-F9EB00DAC7F0}" presName="level3hierChild" presStyleCnt="0"/>
      <dgm:spPr/>
    </dgm:pt>
    <dgm:pt modelId="{F02C4395-3EB4-41B1-B7B9-1B30256F96EC}" type="pres">
      <dgm:prSet presAssocID="{70B21904-B997-42A9-9378-36AAD4482941}" presName="conn2-1" presStyleLbl="parChTrans1D2" presStyleIdx="3" presStyleCnt="4"/>
      <dgm:spPr/>
    </dgm:pt>
    <dgm:pt modelId="{F8548DFE-1E94-4650-9BD6-0EF2340EF7EC}" type="pres">
      <dgm:prSet presAssocID="{70B21904-B997-42A9-9378-36AAD4482941}" presName="connTx" presStyleLbl="parChTrans1D2" presStyleIdx="3" presStyleCnt="4"/>
      <dgm:spPr/>
    </dgm:pt>
    <dgm:pt modelId="{A236AB5D-F006-4F29-BD1D-2834F1BEFF1A}" type="pres">
      <dgm:prSet presAssocID="{58A63A9E-BF44-4F3E-B9F7-8671D02DE3E6}" presName="root2" presStyleCnt="0"/>
      <dgm:spPr/>
    </dgm:pt>
    <dgm:pt modelId="{C1CBACE6-2934-4F6A-9257-82695FBD5089}" type="pres">
      <dgm:prSet presAssocID="{58A63A9E-BF44-4F3E-B9F7-8671D02DE3E6}" presName="LevelTwoTextNode" presStyleLbl="node2" presStyleIdx="3" presStyleCnt="4" custScaleX="182912">
        <dgm:presLayoutVars>
          <dgm:chPref val="3"/>
        </dgm:presLayoutVars>
      </dgm:prSet>
      <dgm:spPr/>
    </dgm:pt>
    <dgm:pt modelId="{56224BC1-D8CB-4E67-83E4-5B6E0BA824FD}" type="pres">
      <dgm:prSet presAssocID="{58A63A9E-BF44-4F3E-B9F7-8671D02DE3E6}" presName="level3hierChild" presStyleCnt="0"/>
      <dgm:spPr/>
    </dgm:pt>
  </dgm:ptLst>
  <dgm:cxnLst>
    <dgm:cxn modelId="{70C0D302-A004-4D81-8455-AD706857B21A}" type="presOf" srcId="{0459043C-10BB-48ED-98BF-26BAED1C2843}" destId="{1D7B25D3-A904-4B36-A33F-0A09822960D6}" srcOrd="0" destOrd="0" presId="urn:microsoft.com/office/officeart/2005/8/layout/hierarchy2"/>
    <dgm:cxn modelId="{ABBBC313-7671-45CD-A256-FD9CB78DD935}" type="presOf" srcId="{096EB1D1-772F-4482-AB48-B9206AB971D6}" destId="{5D5FFD74-4B05-4B14-BEA5-CA91EF087123}" srcOrd="0" destOrd="0" presId="urn:microsoft.com/office/officeart/2005/8/layout/hierarchy2"/>
    <dgm:cxn modelId="{18EBD71E-CDB6-47AA-B536-BDB380CF815F}" srcId="{0459043C-10BB-48ED-98BF-26BAED1C2843}" destId="{58A63A9E-BF44-4F3E-B9F7-8671D02DE3E6}" srcOrd="3" destOrd="0" parTransId="{70B21904-B997-42A9-9378-36AAD4482941}" sibTransId="{F31E257A-0D3A-4C55-A7B1-53F9823F6AB5}"/>
    <dgm:cxn modelId="{2AE0FD22-9654-42C7-AB38-B44CDCBDC423}" type="presOf" srcId="{70B21904-B997-42A9-9378-36AAD4482941}" destId="{F02C4395-3EB4-41B1-B7B9-1B30256F96EC}" srcOrd="0" destOrd="0" presId="urn:microsoft.com/office/officeart/2005/8/layout/hierarchy2"/>
    <dgm:cxn modelId="{3B39C223-22BF-4447-B9BD-995CF0B46E7B}" srcId="{0459043C-10BB-48ED-98BF-26BAED1C2843}" destId="{273EE112-8F19-4DE6-9D3F-F9EB00DAC7F0}" srcOrd="2" destOrd="0" parTransId="{0BBAE049-F1E3-4335-9130-87B891735908}" sibTransId="{938C458A-DC69-47F8-AD44-ED6A57232F39}"/>
    <dgm:cxn modelId="{0029FD2A-1467-45FA-9519-8AFF573CD6F0}" type="presOf" srcId="{7E543517-A863-458B-8F1D-87768389E040}" destId="{3B8A5633-B41C-4D34-BD61-6946A1DB1CC3}" srcOrd="0" destOrd="0" presId="urn:microsoft.com/office/officeart/2005/8/layout/hierarchy2"/>
    <dgm:cxn modelId="{C6DB4A3B-B6FD-4544-B846-9FD2D9DE2FCC}" type="presOf" srcId="{096EB1D1-772F-4482-AB48-B9206AB971D6}" destId="{569643EE-2D1C-47BD-86E9-A01D258F2309}" srcOrd="1" destOrd="0" presId="urn:microsoft.com/office/officeart/2005/8/layout/hierarchy2"/>
    <dgm:cxn modelId="{03307F3B-AAF8-465D-BDEB-6F535CD20A8F}" type="presOf" srcId="{7E543517-A863-458B-8F1D-87768389E040}" destId="{7FB01EEB-7881-44D1-8042-C93BBEA318DD}" srcOrd="1" destOrd="0" presId="urn:microsoft.com/office/officeart/2005/8/layout/hierarchy2"/>
    <dgm:cxn modelId="{7F734F40-AB99-4C93-A18D-7D3841F2542B}" srcId="{FC052426-535B-4F6E-B7F9-12B10593F7C9}" destId="{0459043C-10BB-48ED-98BF-26BAED1C2843}" srcOrd="0" destOrd="0" parTransId="{D224BD31-54E3-4426-9B83-5F4750BAD322}" sibTransId="{E259CDA8-499A-4F7D-A933-625A260F7AFA}"/>
    <dgm:cxn modelId="{A84BD05E-A181-497B-B621-40D556937FF6}" type="presOf" srcId="{96501FCF-6CEE-470A-B1B6-CD570B15E36D}" destId="{C2EED05F-346D-42D1-B91B-AC2EDCD87022}" srcOrd="0" destOrd="0" presId="urn:microsoft.com/office/officeart/2005/8/layout/hierarchy2"/>
    <dgm:cxn modelId="{35013C58-6A38-40F2-A6E9-D0AE1A88CBE8}" type="presOf" srcId="{FC052426-535B-4F6E-B7F9-12B10593F7C9}" destId="{42D106AF-8A53-417C-ACF7-994D3050BE3A}" srcOrd="0" destOrd="0" presId="urn:microsoft.com/office/officeart/2005/8/layout/hierarchy2"/>
    <dgm:cxn modelId="{02D7D07D-DA07-4830-AD1B-1117403536BC}" type="presOf" srcId="{70B21904-B997-42A9-9378-36AAD4482941}" destId="{F8548DFE-1E94-4650-9BD6-0EF2340EF7EC}" srcOrd="1" destOrd="0" presId="urn:microsoft.com/office/officeart/2005/8/layout/hierarchy2"/>
    <dgm:cxn modelId="{D6AE8C81-19FD-47B7-B56B-29AA5D376463}" srcId="{0459043C-10BB-48ED-98BF-26BAED1C2843}" destId="{18E5083F-9D94-437A-8FF2-1EE7A5498B6E}" srcOrd="0" destOrd="0" parTransId="{7E543517-A863-458B-8F1D-87768389E040}" sibTransId="{8C68EB15-1686-436B-A3BA-59792D4BC4F3}"/>
    <dgm:cxn modelId="{1D2373BE-839C-4E1F-846D-8392F7FDBEF0}" type="presOf" srcId="{0BBAE049-F1E3-4335-9130-87B891735908}" destId="{68598279-C1A5-470A-872F-465E325A1524}" srcOrd="1" destOrd="0" presId="urn:microsoft.com/office/officeart/2005/8/layout/hierarchy2"/>
    <dgm:cxn modelId="{F41F92CA-F700-4C1B-980F-0A2EF943D90B}" type="presOf" srcId="{18E5083F-9D94-437A-8FF2-1EE7A5498B6E}" destId="{96DE591F-BA08-4762-B790-34FA11E45C54}" srcOrd="0" destOrd="0" presId="urn:microsoft.com/office/officeart/2005/8/layout/hierarchy2"/>
    <dgm:cxn modelId="{45FC89E0-B288-4172-A1C0-4D0A7C271C74}" type="presOf" srcId="{58A63A9E-BF44-4F3E-B9F7-8671D02DE3E6}" destId="{C1CBACE6-2934-4F6A-9257-82695FBD5089}" srcOrd="0" destOrd="0" presId="urn:microsoft.com/office/officeart/2005/8/layout/hierarchy2"/>
    <dgm:cxn modelId="{514BF5EA-A231-4D42-9EFA-4B7B3E9EE443}" type="presOf" srcId="{0BBAE049-F1E3-4335-9130-87B891735908}" destId="{534E27CF-3905-4A11-AC02-83B35B6FDD79}" srcOrd="0" destOrd="0" presId="urn:microsoft.com/office/officeart/2005/8/layout/hierarchy2"/>
    <dgm:cxn modelId="{F8B768F1-ACFA-450C-B7C5-C42B610F7228}" type="presOf" srcId="{273EE112-8F19-4DE6-9D3F-F9EB00DAC7F0}" destId="{B978AD55-97E0-4C6A-8BF9-F05749DDEF45}" srcOrd="0" destOrd="0" presId="urn:microsoft.com/office/officeart/2005/8/layout/hierarchy2"/>
    <dgm:cxn modelId="{C1BF71FC-5268-46C6-BA48-9D4E9FE85CAA}" srcId="{0459043C-10BB-48ED-98BF-26BAED1C2843}" destId="{96501FCF-6CEE-470A-B1B6-CD570B15E36D}" srcOrd="1" destOrd="0" parTransId="{096EB1D1-772F-4482-AB48-B9206AB971D6}" sibTransId="{0C57CE7F-4C32-4D47-AD91-9849A7185C10}"/>
    <dgm:cxn modelId="{78A4C65F-1C4B-47AE-AF2F-A5FE6FAFEB84}" type="presParOf" srcId="{42D106AF-8A53-417C-ACF7-994D3050BE3A}" destId="{7121A33F-17B5-4157-8E9C-5081994BB25A}" srcOrd="0" destOrd="0" presId="urn:microsoft.com/office/officeart/2005/8/layout/hierarchy2"/>
    <dgm:cxn modelId="{A9628B31-A382-4995-8161-E1C60A1571F0}" type="presParOf" srcId="{7121A33F-17B5-4157-8E9C-5081994BB25A}" destId="{1D7B25D3-A904-4B36-A33F-0A09822960D6}" srcOrd="0" destOrd="0" presId="urn:microsoft.com/office/officeart/2005/8/layout/hierarchy2"/>
    <dgm:cxn modelId="{EED55EC9-E2D7-42EA-B1C8-2A8C2A76FA3A}" type="presParOf" srcId="{7121A33F-17B5-4157-8E9C-5081994BB25A}" destId="{2F16C371-8779-4D0F-BFF3-7AD1B8944E4E}" srcOrd="1" destOrd="0" presId="urn:microsoft.com/office/officeart/2005/8/layout/hierarchy2"/>
    <dgm:cxn modelId="{4056060A-0330-4A83-A122-3D9B226B03E3}" type="presParOf" srcId="{2F16C371-8779-4D0F-BFF3-7AD1B8944E4E}" destId="{3B8A5633-B41C-4D34-BD61-6946A1DB1CC3}" srcOrd="0" destOrd="0" presId="urn:microsoft.com/office/officeart/2005/8/layout/hierarchy2"/>
    <dgm:cxn modelId="{AC979CF2-D4CB-43E1-8C04-C1B11894D261}" type="presParOf" srcId="{3B8A5633-B41C-4D34-BD61-6946A1DB1CC3}" destId="{7FB01EEB-7881-44D1-8042-C93BBEA318DD}" srcOrd="0" destOrd="0" presId="urn:microsoft.com/office/officeart/2005/8/layout/hierarchy2"/>
    <dgm:cxn modelId="{ABD98867-9660-4ACA-BF5F-137DFB97C582}" type="presParOf" srcId="{2F16C371-8779-4D0F-BFF3-7AD1B8944E4E}" destId="{80FC55FC-E531-48FB-9F6E-2CA412B171F9}" srcOrd="1" destOrd="0" presId="urn:microsoft.com/office/officeart/2005/8/layout/hierarchy2"/>
    <dgm:cxn modelId="{46132F05-11A9-4264-935A-2BC3178C2986}" type="presParOf" srcId="{80FC55FC-E531-48FB-9F6E-2CA412B171F9}" destId="{96DE591F-BA08-4762-B790-34FA11E45C54}" srcOrd="0" destOrd="0" presId="urn:microsoft.com/office/officeart/2005/8/layout/hierarchy2"/>
    <dgm:cxn modelId="{0F1AF359-728D-4945-AB36-927CA51E7881}" type="presParOf" srcId="{80FC55FC-E531-48FB-9F6E-2CA412B171F9}" destId="{274AFF85-5E19-463A-B931-B503FAD4F6EC}" srcOrd="1" destOrd="0" presId="urn:microsoft.com/office/officeart/2005/8/layout/hierarchy2"/>
    <dgm:cxn modelId="{FB3416E6-0927-46D1-BD5B-DE930E397E5B}" type="presParOf" srcId="{2F16C371-8779-4D0F-BFF3-7AD1B8944E4E}" destId="{5D5FFD74-4B05-4B14-BEA5-CA91EF087123}" srcOrd="2" destOrd="0" presId="urn:microsoft.com/office/officeart/2005/8/layout/hierarchy2"/>
    <dgm:cxn modelId="{0468AD9B-21DB-4C4E-9634-B017541BA284}" type="presParOf" srcId="{5D5FFD74-4B05-4B14-BEA5-CA91EF087123}" destId="{569643EE-2D1C-47BD-86E9-A01D258F2309}" srcOrd="0" destOrd="0" presId="urn:microsoft.com/office/officeart/2005/8/layout/hierarchy2"/>
    <dgm:cxn modelId="{5545AB86-1257-4F3F-89A3-3EDA8A11A92C}" type="presParOf" srcId="{2F16C371-8779-4D0F-BFF3-7AD1B8944E4E}" destId="{A10B2D04-A121-4A58-BBFC-F4AD1E3FA5F2}" srcOrd="3" destOrd="0" presId="urn:microsoft.com/office/officeart/2005/8/layout/hierarchy2"/>
    <dgm:cxn modelId="{752A45AC-38CF-4E5C-AC33-AE049689F72D}" type="presParOf" srcId="{A10B2D04-A121-4A58-BBFC-F4AD1E3FA5F2}" destId="{C2EED05F-346D-42D1-B91B-AC2EDCD87022}" srcOrd="0" destOrd="0" presId="urn:microsoft.com/office/officeart/2005/8/layout/hierarchy2"/>
    <dgm:cxn modelId="{6029CEAC-7B5B-4D8E-AC28-F40FBDDD71D3}" type="presParOf" srcId="{A10B2D04-A121-4A58-BBFC-F4AD1E3FA5F2}" destId="{CC8431E5-495F-4238-9BCD-9699E680621F}" srcOrd="1" destOrd="0" presId="urn:microsoft.com/office/officeart/2005/8/layout/hierarchy2"/>
    <dgm:cxn modelId="{96B7CCA3-37D9-4B61-B212-100AF40FB119}" type="presParOf" srcId="{2F16C371-8779-4D0F-BFF3-7AD1B8944E4E}" destId="{534E27CF-3905-4A11-AC02-83B35B6FDD79}" srcOrd="4" destOrd="0" presId="urn:microsoft.com/office/officeart/2005/8/layout/hierarchy2"/>
    <dgm:cxn modelId="{B3735AA8-A114-424C-808E-C925A8ECA661}" type="presParOf" srcId="{534E27CF-3905-4A11-AC02-83B35B6FDD79}" destId="{68598279-C1A5-470A-872F-465E325A1524}" srcOrd="0" destOrd="0" presId="urn:microsoft.com/office/officeart/2005/8/layout/hierarchy2"/>
    <dgm:cxn modelId="{66568041-7443-4995-AE42-25039462E5B2}" type="presParOf" srcId="{2F16C371-8779-4D0F-BFF3-7AD1B8944E4E}" destId="{ED6A9CDC-A65C-41E9-A2A0-176348C2C8FA}" srcOrd="5" destOrd="0" presId="urn:microsoft.com/office/officeart/2005/8/layout/hierarchy2"/>
    <dgm:cxn modelId="{5A88A351-07B9-4DA5-AD60-5003FCF53806}" type="presParOf" srcId="{ED6A9CDC-A65C-41E9-A2A0-176348C2C8FA}" destId="{B978AD55-97E0-4C6A-8BF9-F05749DDEF45}" srcOrd="0" destOrd="0" presId="urn:microsoft.com/office/officeart/2005/8/layout/hierarchy2"/>
    <dgm:cxn modelId="{5677C9E4-9CE1-43F6-BF49-555902E11D05}" type="presParOf" srcId="{ED6A9CDC-A65C-41E9-A2A0-176348C2C8FA}" destId="{0A68D8F9-9D1C-4528-9B18-58FA7066B4C9}" srcOrd="1" destOrd="0" presId="urn:microsoft.com/office/officeart/2005/8/layout/hierarchy2"/>
    <dgm:cxn modelId="{734B489A-2177-4A04-AF31-66D2BBD47421}" type="presParOf" srcId="{2F16C371-8779-4D0F-BFF3-7AD1B8944E4E}" destId="{F02C4395-3EB4-41B1-B7B9-1B30256F96EC}" srcOrd="6" destOrd="0" presId="urn:microsoft.com/office/officeart/2005/8/layout/hierarchy2"/>
    <dgm:cxn modelId="{C505CBBD-80B1-4AE3-82EF-6A44DA66BC11}" type="presParOf" srcId="{F02C4395-3EB4-41B1-B7B9-1B30256F96EC}" destId="{F8548DFE-1E94-4650-9BD6-0EF2340EF7EC}" srcOrd="0" destOrd="0" presId="urn:microsoft.com/office/officeart/2005/8/layout/hierarchy2"/>
    <dgm:cxn modelId="{56A3C665-3E10-4F56-B5C2-1E975990BEF5}" type="presParOf" srcId="{2F16C371-8779-4D0F-BFF3-7AD1B8944E4E}" destId="{A236AB5D-F006-4F29-BD1D-2834F1BEFF1A}" srcOrd="7" destOrd="0" presId="urn:microsoft.com/office/officeart/2005/8/layout/hierarchy2"/>
    <dgm:cxn modelId="{1EDE6A9F-4E2C-41AD-9D66-9594532E186D}" type="presParOf" srcId="{A236AB5D-F006-4F29-BD1D-2834F1BEFF1A}" destId="{C1CBACE6-2934-4F6A-9257-82695FBD5089}" srcOrd="0" destOrd="0" presId="urn:microsoft.com/office/officeart/2005/8/layout/hierarchy2"/>
    <dgm:cxn modelId="{CAC6C332-86FB-45C5-84E4-0B2B987F4A5F}" type="presParOf" srcId="{A236AB5D-F006-4F29-BD1D-2834F1BEFF1A}" destId="{56224BC1-D8CB-4E67-83E4-5B6E0BA824F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4EF0E-A1D3-4931-8B74-660EB84AEB47}">
      <dsp:nvSpPr>
        <dsp:cNvPr id="0" name=""/>
        <dsp:cNvSpPr/>
      </dsp:nvSpPr>
      <dsp:spPr>
        <a:xfrm>
          <a:off x="2595460" y="1264156"/>
          <a:ext cx="3813253" cy="341636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ro-RO" sz="2800" b="1" i="1" kern="1200" dirty="0">
              <a:solidFill>
                <a:srgbClr val="000000"/>
              </a:solidFill>
            </a:rPr>
            <a:t>Factorii componenţi ai condiţiilor de muncă</a:t>
          </a:r>
          <a:endParaRPr lang="ro-RO" sz="2800" kern="1200" dirty="0"/>
        </a:p>
      </dsp:txBody>
      <dsp:txXfrm>
        <a:off x="3153898" y="1764470"/>
        <a:ext cx="2696377" cy="2415732"/>
      </dsp:txXfrm>
    </dsp:sp>
    <dsp:sp modelId="{6A96160D-8318-4151-9173-4E384AADB25B}">
      <dsp:nvSpPr>
        <dsp:cNvPr id="0" name=""/>
        <dsp:cNvSpPr/>
      </dsp:nvSpPr>
      <dsp:spPr>
        <a:xfrm>
          <a:off x="3384366" y="-22214"/>
          <a:ext cx="2229077" cy="21306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ro-RO" sz="2300" i="1" kern="1200" dirty="0"/>
            <a:t>Factori</a:t>
          </a:r>
          <a:r>
            <a:rPr lang="ro-RO" sz="2300" kern="1200" dirty="0"/>
            <a:t> </a:t>
          </a:r>
          <a:r>
            <a:rPr lang="ro-RO" sz="2300" i="1" kern="1200" dirty="0"/>
            <a:t>fiziologici</a:t>
          </a:r>
          <a:endParaRPr lang="ro-RO" sz="2300" kern="1200" dirty="0"/>
        </a:p>
      </dsp:txBody>
      <dsp:txXfrm>
        <a:off x="3710807" y="289817"/>
        <a:ext cx="1576195" cy="1506621"/>
      </dsp:txXfrm>
    </dsp:sp>
    <dsp:sp modelId="{89F8CB5B-23A3-498F-963C-DD3914D5824A}">
      <dsp:nvSpPr>
        <dsp:cNvPr id="0" name=""/>
        <dsp:cNvSpPr/>
      </dsp:nvSpPr>
      <dsp:spPr>
        <a:xfrm>
          <a:off x="5904662" y="1872204"/>
          <a:ext cx="2134197" cy="221306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ro-RO" sz="2300" i="1" kern="1200" dirty="0"/>
            <a:t>Factori</a:t>
          </a:r>
          <a:r>
            <a:rPr lang="ro-RO" sz="2300" kern="1200" dirty="0"/>
            <a:t> </a:t>
          </a:r>
          <a:r>
            <a:rPr lang="ro-RO" sz="2300" i="1" kern="1200" dirty="0"/>
            <a:t>igienici</a:t>
          </a:r>
          <a:endParaRPr lang="ro-RO" sz="2300" kern="1200" dirty="0"/>
        </a:p>
      </dsp:txBody>
      <dsp:txXfrm>
        <a:off x="6217208" y="2196300"/>
        <a:ext cx="1509105" cy="1564873"/>
      </dsp:txXfrm>
    </dsp:sp>
    <dsp:sp modelId="{7E4D0A96-16FE-40F7-9691-F6A7627F46E2}">
      <dsp:nvSpPr>
        <dsp:cNvPr id="0" name=""/>
        <dsp:cNvSpPr/>
      </dsp:nvSpPr>
      <dsp:spPr>
        <a:xfrm>
          <a:off x="3456376" y="3960433"/>
          <a:ext cx="2085066" cy="219466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ro-RO" sz="2300" i="1" kern="1200" dirty="0"/>
            <a:t>Factori</a:t>
          </a:r>
          <a:r>
            <a:rPr lang="ro-RO" sz="2300" kern="1200" dirty="0"/>
            <a:t> </a:t>
          </a:r>
          <a:r>
            <a:rPr lang="ro-RO" sz="2300" i="1" kern="1200" dirty="0"/>
            <a:t>psihosociali</a:t>
          </a:r>
          <a:endParaRPr lang="ro-RO" sz="2300" kern="1200" dirty="0"/>
        </a:p>
      </dsp:txBody>
      <dsp:txXfrm>
        <a:off x="3761727" y="4281834"/>
        <a:ext cx="1474364" cy="1551864"/>
      </dsp:txXfrm>
    </dsp:sp>
    <dsp:sp modelId="{04F6DD45-C031-4AEE-AB96-2C066E55BD68}">
      <dsp:nvSpPr>
        <dsp:cNvPr id="0" name=""/>
        <dsp:cNvSpPr/>
      </dsp:nvSpPr>
      <dsp:spPr>
        <a:xfrm>
          <a:off x="936094" y="1944199"/>
          <a:ext cx="2140545" cy="212809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ro-RO" sz="2300" i="1" kern="1200" dirty="0"/>
            <a:t>Factori</a:t>
          </a:r>
          <a:r>
            <a:rPr lang="ro-RO" sz="2300" kern="1200" dirty="0"/>
            <a:t> </a:t>
          </a:r>
          <a:r>
            <a:rPr lang="ro-RO" sz="2300" i="1" kern="1200" dirty="0"/>
            <a:t>ergonomici</a:t>
          </a:r>
          <a:r>
            <a:rPr lang="ro-RO" sz="2300" kern="1200" dirty="0"/>
            <a:t> </a:t>
          </a:r>
        </a:p>
      </dsp:txBody>
      <dsp:txXfrm>
        <a:off x="1249570" y="2255852"/>
        <a:ext cx="1513593" cy="1504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09F0E-BA2C-4BA1-97C7-283D7EFB28E7}">
      <dsp:nvSpPr>
        <dsp:cNvPr id="0" name=""/>
        <dsp:cNvSpPr/>
      </dsp:nvSpPr>
      <dsp:spPr>
        <a:xfrm>
          <a:off x="0" y="2273819"/>
          <a:ext cx="1710953" cy="1136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i="1" kern="1200" dirty="0" err="1"/>
            <a:t>Cl</a:t>
          </a:r>
          <a:r>
            <a:rPr lang="ro-RO" sz="2000" i="1" kern="1200" dirty="0"/>
            <a:t>asificarea noxelor profesionale</a:t>
          </a:r>
          <a:endParaRPr lang="ro-RO" sz="1200" kern="1200" dirty="0"/>
        </a:p>
      </dsp:txBody>
      <dsp:txXfrm>
        <a:off x="33301" y="2307120"/>
        <a:ext cx="1644351" cy="1070381"/>
      </dsp:txXfrm>
    </dsp:sp>
    <dsp:sp modelId="{3E14AB65-9ADE-44D7-B546-3DEDED141703}">
      <dsp:nvSpPr>
        <dsp:cNvPr id="0" name=""/>
        <dsp:cNvSpPr/>
      </dsp:nvSpPr>
      <dsp:spPr>
        <a:xfrm rot="16657053">
          <a:off x="1137659" y="2177626"/>
          <a:ext cx="1321804" cy="19229"/>
        </a:xfrm>
        <a:custGeom>
          <a:avLst/>
          <a:gdLst/>
          <a:ahLst/>
          <a:cxnLst/>
          <a:rect l="0" t="0" r="0" b="0"/>
          <a:pathLst>
            <a:path>
              <a:moveTo>
                <a:pt x="0" y="9614"/>
              </a:moveTo>
              <a:lnTo>
                <a:pt x="1321804" y="96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1765517" y="2154196"/>
        <a:ext cx="66090" cy="66090"/>
      </dsp:txXfrm>
    </dsp:sp>
    <dsp:sp modelId="{201F08C9-B074-4141-A831-F9165F2106FE}">
      <dsp:nvSpPr>
        <dsp:cNvPr id="0" name=""/>
        <dsp:cNvSpPr/>
      </dsp:nvSpPr>
      <dsp:spPr>
        <a:xfrm>
          <a:off x="1886171" y="828264"/>
          <a:ext cx="1336623" cy="140781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i="1" kern="1200" dirty="0"/>
            <a:t>A. </a:t>
          </a:r>
          <a:r>
            <a:rPr lang="ro-RO" sz="1600" i="1" kern="1200" dirty="0"/>
            <a:t>Criteriul</a:t>
          </a:r>
          <a:r>
            <a:rPr lang="ro-RO" sz="1600" kern="1200" dirty="0"/>
            <a:t> </a:t>
          </a:r>
          <a:r>
            <a:rPr lang="ro-RO" sz="1600" i="1" kern="1200" dirty="0"/>
            <a:t>apartenenţei la factorii componenti ai condției de muncă</a:t>
          </a:r>
          <a:endParaRPr lang="ro-RO" sz="1600" kern="1200" dirty="0"/>
        </a:p>
      </dsp:txBody>
      <dsp:txXfrm>
        <a:off x="1925319" y="867412"/>
        <a:ext cx="1258327" cy="1329518"/>
      </dsp:txXfrm>
    </dsp:sp>
    <dsp:sp modelId="{DA1BBDBA-EF02-43E0-8E2F-C28B97549E1E}">
      <dsp:nvSpPr>
        <dsp:cNvPr id="0" name=""/>
        <dsp:cNvSpPr/>
      </dsp:nvSpPr>
      <dsp:spPr>
        <a:xfrm rot="18446301">
          <a:off x="2947807" y="965692"/>
          <a:ext cx="1402668" cy="19229"/>
        </a:xfrm>
        <a:custGeom>
          <a:avLst/>
          <a:gdLst/>
          <a:ahLst/>
          <a:cxnLst/>
          <a:rect l="0" t="0" r="0" b="0"/>
          <a:pathLst>
            <a:path>
              <a:moveTo>
                <a:pt x="0" y="9614"/>
              </a:moveTo>
              <a:lnTo>
                <a:pt x="1402668" y="96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3614074" y="940239"/>
        <a:ext cx="70133" cy="70133"/>
      </dsp:txXfrm>
    </dsp:sp>
    <dsp:sp modelId="{193C2F58-4DF6-49D2-B37B-DE8441187058}">
      <dsp:nvSpPr>
        <dsp:cNvPr id="0" name=""/>
        <dsp:cNvSpPr/>
      </dsp:nvSpPr>
      <dsp:spPr>
        <a:xfrm>
          <a:off x="4075488" y="104710"/>
          <a:ext cx="5423228" cy="62746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i="1" kern="1200" dirty="0"/>
            <a:t>1. </a:t>
          </a:r>
          <a:r>
            <a:rPr lang="ro-RO" sz="1600" i="1" kern="1200" dirty="0"/>
            <a:t>Noxe profesionale ce aparţin organizării muncii, organizării neraţionale, nefiziologice</a:t>
          </a:r>
          <a:endParaRPr lang="ro-RO" sz="1600" kern="1200" dirty="0"/>
        </a:p>
      </dsp:txBody>
      <dsp:txXfrm>
        <a:off x="4093866" y="123088"/>
        <a:ext cx="5386472" cy="590705"/>
      </dsp:txXfrm>
    </dsp:sp>
    <dsp:sp modelId="{0B809836-065E-4432-9466-E0AAD836B585}">
      <dsp:nvSpPr>
        <dsp:cNvPr id="0" name=""/>
        <dsp:cNvSpPr/>
      </dsp:nvSpPr>
      <dsp:spPr>
        <a:xfrm rot="20142067">
          <a:off x="3181354" y="1330064"/>
          <a:ext cx="935574" cy="19229"/>
        </a:xfrm>
        <a:custGeom>
          <a:avLst/>
          <a:gdLst/>
          <a:ahLst/>
          <a:cxnLst/>
          <a:rect l="0" t="0" r="0" b="0"/>
          <a:pathLst>
            <a:path>
              <a:moveTo>
                <a:pt x="0" y="9614"/>
              </a:moveTo>
              <a:lnTo>
                <a:pt x="935574" y="96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3625752" y="1316289"/>
        <a:ext cx="46778" cy="46778"/>
      </dsp:txXfrm>
    </dsp:sp>
    <dsp:sp modelId="{8B7066BE-ED9E-4D64-BA97-323BA163F1CD}">
      <dsp:nvSpPr>
        <dsp:cNvPr id="0" name=""/>
        <dsp:cNvSpPr/>
      </dsp:nvSpPr>
      <dsp:spPr>
        <a:xfrm>
          <a:off x="4075488" y="827945"/>
          <a:ext cx="5398914" cy="63848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i="1" kern="1200" dirty="0"/>
            <a:t>2. </a:t>
          </a:r>
          <a:r>
            <a:rPr lang="ro-RO" sz="1600" i="1" kern="1200" dirty="0"/>
            <a:t>Noxe profesionale ce aparţin mediului de muncă</a:t>
          </a:r>
          <a:endParaRPr lang="ro-RO" sz="1600" kern="1200" dirty="0"/>
        </a:p>
      </dsp:txBody>
      <dsp:txXfrm>
        <a:off x="4094188" y="846645"/>
        <a:ext cx="5361514" cy="601082"/>
      </dsp:txXfrm>
    </dsp:sp>
    <dsp:sp modelId="{47A3F0BC-83B5-4F46-A3E2-4A7E0319D23D}">
      <dsp:nvSpPr>
        <dsp:cNvPr id="0" name=""/>
        <dsp:cNvSpPr/>
      </dsp:nvSpPr>
      <dsp:spPr>
        <a:xfrm rot="1336461">
          <a:off x="3188415" y="1697191"/>
          <a:ext cx="921451" cy="19229"/>
        </a:xfrm>
        <a:custGeom>
          <a:avLst/>
          <a:gdLst/>
          <a:ahLst/>
          <a:cxnLst/>
          <a:rect l="0" t="0" r="0" b="0"/>
          <a:pathLst>
            <a:path>
              <a:moveTo>
                <a:pt x="0" y="9614"/>
              </a:moveTo>
              <a:lnTo>
                <a:pt x="921451" y="96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3626105" y="1683769"/>
        <a:ext cx="46072" cy="46072"/>
      </dsp:txXfrm>
    </dsp:sp>
    <dsp:sp modelId="{B9F82AD0-B185-4FA5-A2E4-1843C163850C}">
      <dsp:nvSpPr>
        <dsp:cNvPr id="0" name=""/>
        <dsp:cNvSpPr/>
      </dsp:nvSpPr>
      <dsp:spPr>
        <a:xfrm>
          <a:off x="4075488" y="1562199"/>
          <a:ext cx="5395632" cy="63848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i="1" kern="1200" dirty="0"/>
            <a:t>3. </a:t>
          </a:r>
          <a:r>
            <a:rPr lang="ro-RO" sz="1600" i="1" kern="1200" dirty="0"/>
            <a:t>Noxe profesionale ce aparţin relaţiei om-maşină-mediul de muncă</a:t>
          </a:r>
          <a:endParaRPr lang="ro-RO" sz="1600" kern="1200" dirty="0"/>
        </a:p>
      </dsp:txBody>
      <dsp:txXfrm>
        <a:off x="4094188" y="1580899"/>
        <a:ext cx="5358232" cy="601082"/>
      </dsp:txXfrm>
    </dsp:sp>
    <dsp:sp modelId="{821608C4-3690-4E86-AD72-B14EF88E4164}">
      <dsp:nvSpPr>
        <dsp:cNvPr id="0" name=""/>
        <dsp:cNvSpPr/>
      </dsp:nvSpPr>
      <dsp:spPr>
        <a:xfrm rot="3107914">
          <a:off x="2959738" y="2064318"/>
          <a:ext cx="1378806" cy="19229"/>
        </a:xfrm>
        <a:custGeom>
          <a:avLst/>
          <a:gdLst/>
          <a:ahLst/>
          <a:cxnLst/>
          <a:rect l="0" t="0" r="0" b="0"/>
          <a:pathLst>
            <a:path>
              <a:moveTo>
                <a:pt x="0" y="9614"/>
              </a:moveTo>
              <a:lnTo>
                <a:pt x="1378806" y="96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3614671" y="2039462"/>
        <a:ext cx="68940" cy="68940"/>
      </dsp:txXfrm>
    </dsp:sp>
    <dsp:sp modelId="{661820F8-A5E8-46AF-8ADC-F94956A89C99}">
      <dsp:nvSpPr>
        <dsp:cNvPr id="0" name=""/>
        <dsp:cNvSpPr/>
      </dsp:nvSpPr>
      <dsp:spPr>
        <a:xfrm>
          <a:off x="4075488" y="2296453"/>
          <a:ext cx="5375993" cy="63848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i="1" kern="1200" dirty="0"/>
            <a:t>4. </a:t>
          </a:r>
          <a:r>
            <a:rPr lang="ro-RO" sz="1600" i="1" kern="1200" dirty="0"/>
            <a:t>Noxe profesionale ce aparţin relaţiilor psihosociale dintr-un colectiv de muncă (relaţia om-om)</a:t>
          </a:r>
          <a:endParaRPr lang="ro-RO" sz="1600" kern="1200" dirty="0"/>
        </a:p>
      </dsp:txBody>
      <dsp:txXfrm>
        <a:off x="4094188" y="2315153"/>
        <a:ext cx="5338593" cy="601082"/>
      </dsp:txXfrm>
    </dsp:sp>
    <dsp:sp modelId="{10083131-1CB2-474B-8D77-D9F2F5F0E779}">
      <dsp:nvSpPr>
        <dsp:cNvPr id="0" name=""/>
        <dsp:cNvSpPr/>
      </dsp:nvSpPr>
      <dsp:spPr>
        <a:xfrm rot="4882440">
          <a:off x="1017120" y="3639721"/>
          <a:ext cx="1632516" cy="19229"/>
        </a:xfrm>
        <a:custGeom>
          <a:avLst/>
          <a:gdLst/>
          <a:ahLst/>
          <a:cxnLst/>
          <a:rect l="0" t="0" r="0" b="0"/>
          <a:pathLst>
            <a:path>
              <a:moveTo>
                <a:pt x="0" y="9614"/>
              </a:moveTo>
              <a:lnTo>
                <a:pt x="1632516" y="96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1792565" y="3608523"/>
        <a:ext cx="81625" cy="81625"/>
      </dsp:txXfrm>
    </dsp:sp>
    <dsp:sp modelId="{29FF5F55-4C4A-428C-9696-55C1B24CC799}">
      <dsp:nvSpPr>
        <dsp:cNvPr id="0" name=""/>
        <dsp:cNvSpPr/>
      </dsp:nvSpPr>
      <dsp:spPr>
        <a:xfrm>
          <a:off x="1955804" y="4137120"/>
          <a:ext cx="1276964" cy="63848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i="1" kern="1200" dirty="0"/>
            <a:t>B. </a:t>
          </a:r>
          <a:r>
            <a:rPr lang="ro-RO" sz="1600" i="1" kern="1200" dirty="0"/>
            <a:t>Criteriul</a:t>
          </a:r>
          <a:r>
            <a:rPr lang="ro-RO" sz="1050" i="1" kern="1200" dirty="0"/>
            <a:t> </a:t>
          </a:r>
          <a:r>
            <a:rPr lang="ro-RO" sz="1600" i="1" kern="1200" dirty="0"/>
            <a:t>specificităţii</a:t>
          </a:r>
          <a:r>
            <a:rPr lang="ro-RO" sz="1050" kern="1200" dirty="0"/>
            <a:t> </a:t>
          </a:r>
        </a:p>
      </dsp:txBody>
      <dsp:txXfrm>
        <a:off x="1974504" y="4155820"/>
        <a:ext cx="1239564" cy="601082"/>
      </dsp:txXfrm>
    </dsp:sp>
    <dsp:sp modelId="{51EAF699-127E-41A0-ADD5-C527F094C365}">
      <dsp:nvSpPr>
        <dsp:cNvPr id="0" name=""/>
        <dsp:cNvSpPr/>
      </dsp:nvSpPr>
      <dsp:spPr>
        <a:xfrm rot="18317329">
          <a:off x="2946557" y="3893540"/>
          <a:ext cx="1355482" cy="19229"/>
        </a:xfrm>
        <a:custGeom>
          <a:avLst/>
          <a:gdLst/>
          <a:ahLst/>
          <a:cxnLst/>
          <a:rect l="0" t="0" r="0" b="0"/>
          <a:pathLst>
            <a:path>
              <a:moveTo>
                <a:pt x="0" y="9614"/>
              </a:moveTo>
              <a:lnTo>
                <a:pt x="1355482" y="96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3590411" y="3869268"/>
        <a:ext cx="67774" cy="67774"/>
      </dsp:txXfrm>
    </dsp:sp>
    <dsp:sp modelId="{8E7F005F-35A1-4B62-A039-36C90A28CBAE}">
      <dsp:nvSpPr>
        <dsp:cNvPr id="0" name=""/>
        <dsp:cNvSpPr/>
      </dsp:nvSpPr>
      <dsp:spPr>
        <a:xfrm>
          <a:off x="4015828" y="3030708"/>
          <a:ext cx="5434031" cy="63848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i="1" kern="1200" dirty="0"/>
            <a:t>1. N</a:t>
          </a:r>
          <a:r>
            <a:rPr lang="ro-RO" sz="1600" i="1" kern="1200" dirty="0"/>
            <a:t>oxe profesionale generate exclusiv la locurile de muncă</a:t>
          </a:r>
          <a:endParaRPr lang="ro-RO" sz="1600" kern="1200" dirty="0"/>
        </a:p>
      </dsp:txBody>
      <dsp:txXfrm>
        <a:off x="4034528" y="3049408"/>
        <a:ext cx="5396631" cy="601082"/>
      </dsp:txXfrm>
    </dsp:sp>
    <dsp:sp modelId="{EAA5F647-2ABF-4BD8-B0B3-35D2B4E9C4F0}">
      <dsp:nvSpPr>
        <dsp:cNvPr id="0" name=""/>
        <dsp:cNvSpPr/>
      </dsp:nvSpPr>
      <dsp:spPr>
        <a:xfrm rot="20074803">
          <a:off x="3190799" y="4260667"/>
          <a:ext cx="866997" cy="19229"/>
        </a:xfrm>
        <a:custGeom>
          <a:avLst/>
          <a:gdLst/>
          <a:ahLst/>
          <a:cxnLst/>
          <a:rect l="0" t="0" r="0" b="0"/>
          <a:pathLst>
            <a:path>
              <a:moveTo>
                <a:pt x="0" y="9614"/>
              </a:moveTo>
              <a:lnTo>
                <a:pt x="866997" y="96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3602623" y="4248607"/>
        <a:ext cx="43349" cy="43349"/>
      </dsp:txXfrm>
    </dsp:sp>
    <dsp:sp modelId="{10B43237-3966-4D15-A7E1-1C545C0EC56F}">
      <dsp:nvSpPr>
        <dsp:cNvPr id="0" name=""/>
        <dsp:cNvSpPr/>
      </dsp:nvSpPr>
      <dsp:spPr>
        <a:xfrm>
          <a:off x="4015828" y="3764962"/>
          <a:ext cx="5434375" cy="63848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i="1" kern="1200" dirty="0"/>
            <a:t>2. N</a:t>
          </a:r>
          <a:r>
            <a:rPr lang="ro-RO" sz="1600" i="1" kern="1200" dirty="0"/>
            <a:t>oxe profesionale care sunt prezente şi în mediul înconjurător general</a:t>
          </a:r>
          <a:endParaRPr lang="ro-RO" sz="1600" kern="1200" dirty="0"/>
        </a:p>
      </dsp:txBody>
      <dsp:txXfrm>
        <a:off x="4034528" y="3783662"/>
        <a:ext cx="5396975" cy="601082"/>
      </dsp:txXfrm>
    </dsp:sp>
    <dsp:sp modelId="{E15DCA07-3B0D-4B66-9CDC-886E3FADE498}">
      <dsp:nvSpPr>
        <dsp:cNvPr id="0" name=""/>
        <dsp:cNvSpPr/>
      </dsp:nvSpPr>
      <dsp:spPr>
        <a:xfrm rot="1488982">
          <a:off x="3192935" y="4627795"/>
          <a:ext cx="862726" cy="19229"/>
        </a:xfrm>
        <a:custGeom>
          <a:avLst/>
          <a:gdLst/>
          <a:ahLst/>
          <a:cxnLst/>
          <a:rect l="0" t="0" r="0" b="0"/>
          <a:pathLst>
            <a:path>
              <a:moveTo>
                <a:pt x="0" y="9614"/>
              </a:moveTo>
              <a:lnTo>
                <a:pt x="862726" y="96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3602730" y="4615841"/>
        <a:ext cx="43136" cy="43136"/>
      </dsp:txXfrm>
    </dsp:sp>
    <dsp:sp modelId="{041C4D64-F781-484D-9956-72FE9E9396ED}">
      <dsp:nvSpPr>
        <dsp:cNvPr id="0" name=""/>
        <dsp:cNvSpPr/>
      </dsp:nvSpPr>
      <dsp:spPr>
        <a:xfrm>
          <a:off x="4015828" y="4499216"/>
          <a:ext cx="5355919" cy="63848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i="1" kern="1200" dirty="0"/>
            <a:t>3. N</a:t>
          </a:r>
          <a:r>
            <a:rPr lang="ro-RO" sz="1600" i="1" kern="1200" dirty="0"/>
            <a:t>oxe profesionale prezente şi la locurile de muncă şi în mediul înconjurător general</a:t>
          </a:r>
          <a:endParaRPr lang="ro-RO" sz="1600" kern="1200" dirty="0"/>
        </a:p>
      </dsp:txBody>
      <dsp:txXfrm>
        <a:off x="4034528" y="4517916"/>
        <a:ext cx="5318519" cy="601082"/>
      </dsp:txXfrm>
    </dsp:sp>
    <dsp:sp modelId="{C2E77B2D-A815-469B-95CC-6C135B33AACD}">
      <dsp:nvSpPr>
        <dsp:cNvPr id="0" name=""/>
        <dsp:cNvSpPr/>
      </dsp:nvSpPr>
      <dsp:spPr>
        <a:xfrm rot="3267838">
          <a:off x="2950657" y="4994922"/>
          <a:ext cx="1347281" cy="19229"/>
        </a:xfrm>
        <a:custGeom>
          <a:avLst/>
          <a:gdLst/>
          <a:ahLst/>
          <a:cxnLst/>
          <a:rect l="0" t="0" r="0" b="0"/>
          <a:pathLst>
            <a:path>
              <a:moveTo>
                <a:pt x="0" y="9614"/>
              </a:moveTo>
              <a:lnTo>
                <a:pt x="1347281" y="96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3590616" y="4970854"/>
        <a:ext cx="67364" cy="67364"/>
      </dsp:txXfrm>
    </dsp:sp>
    <dsp:sp modelId="{1A354A82-F2AB-48BC-A654-65619F6E314B}">
      <dsp:nvSpPr>
        <dsp:cNvPr id="0" name=""/>
        <dsp:cNvSpPr/>
      </dsp:nvSpPr>
      <dsp:spPr>
        <a:xfrm>
          <a:off x="4015828" y="5233471"/>
          <a:ext cx="5326587" cy="63848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i="1" kern="1200" dirty="0"/>
            <a:t>4. N</a:t>
          </a:r>
          <a:r>
            <a:rPr lang="ro-RO" sz="1600" i="1" kern="1200" dirty="0"/>
            <a:t>oxe profesionale prezente predominant în mediul înconjurător general</a:t>
          </a:r>
          <a:endParaRPr lang="ro-RO" sz="1600" kern="1200" dirty="0"/>
        </a:p>
      </dsp:txBody>
      <dsp:txXfrm>
        <a:off x="4034528" y="5252171"/>
        <a:ext cx="5289187" cy="6010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1208D-95DB-413C-8B4F-C3E68F13FF59}">
      <dsp:nvSpPr>
        <dsp:cNvPr id="0" name=""/>
        <dsp:cNvSpPr/>
      </dsp:nvSpPr>
      <dsp:spPr>
        <a:xfrm>
          <a:off x="8276" y="2663260"/>
          <a:ext cx="1300287" cy="6501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ro-RO" sz="1600" i="1" kern="1200" dirty="0"/>
            <a:t>Criteriul</a:t>
          </a:r>
          <a:r>
            <a:rPr lang="ro-RO" sz="1050" i="1" kern="1200" dirty="0"/>
            <a:t> </a:t>
          </a:r>
          <a:r>
            <a:rPr lang="ro-RO" sz="1600" i="1" kern="1200" dirty="0"/>
            <a:t>specificităţii</a:t>
          </a:r>
          <a:r>
            <a:rPr lang="ro-RO" sz="1050" kern="1200" dirty="0"/>
            <a:t> </a:t>
          </a:r>
        </a:p>
      </dsp:txBody>
      <dsp:txXfrm>
        <a:off x="27318" y="2682302"/>
        <a:ext cx="1262203" cy="612059"/>
      </dsp:txXfrm>
    </dsp:sp>
    <dsp:sp modelId="{51EAF699-127E-41A0-ADD5-C527F094C365}">
      <dsp:nvSpPr>
        <dsp:cNvPr id="0" name=""/>
        <dsp:cNvSpPr/>
      </dsp:nvSpPr>
      <dsp:spPr>
        <a:xfrm rot="17167434">
          <a:off x="632204" y="2078959"/>
          <a:ext cx="1872835" cy="19580"/>
        </a:xfrm>
        <a:custGeom>
          <a:avLst/>
          <a:gdLst/>
          <a:ahLst/>
          <a:cxnLst/>
          <a:rect l="0" t="0" r="0" b="0"/>
          <a:pathLst>
            <a:path>
              <a:moveTo>
                <a:pt x="0" y="9790"/>
              </a:moveTo>
              <a:lnTo>
                <a:pt x="1872835" y="979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ro-RO" sz="800" kern="1200"/>
        </a:p>
      </dsp:txBody>
      <dsp:txXfrm>
        <a:off x="1521800" y="2041929"/>
        <a:ext cx="93641" cy="93641"/>
      </dsp:txXfrm>
    </dsp:sp>
    <dsp:sp modelId="{8E7F005F-35A1-4B62-A039-36C90A28CBAE}">
      <dsp:nvSpPr>
        <dsp:cNvPr id="0" name=""/>
        <dsp:cNvSpPr/>
      </dsp:nvSpPr>
      <dsp:spPr>
        <a:xfrm>
          <a:off x="1828679" y="864096"/>
          <a:ext cx="3743267" cy="650143"/>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i="1" kern="1200" dirty="0"/>
            <a:t>1. N</a:t>
          </a:r>
          <a:r>
            <a:rPr lang="ro-RO" sz="1800" i="1" kern="1200" dirty="0"/>
            <a:t>oxe profesionale generate exclusiv la locurile de muncă</a:t>
          </a:r>
          <a:endParaRPr lang="ro-RO" sz="1800" kern="1200" dirty="0"/>
        </a:p>
      </dsp:txBody>
      <dsp:txXfrm>
        <a:off x="1847721" y="883138"/>
        <a:ext cx="3705183" cy="612059"/>
      </dsp:txXfrm>
    </dsp:sp>
    <dsp:sp modelId="{A97B66FD-2799-48D0-84CC-75DDFAD4DC57}">
      <dsp:nvSpPr>
        <dsp:cNvPr id="0" name=""/>
        <dsp:cNvSpPr/>
      </dsp:nvSpPr>
      <dsp:spPr>
        <a:xfrm>
          <a:off x="5571947" y="1179377"/>
          <a:ext cx="520115" cy="19580"/>
        </a:xfrm>
        <a:custGeom>
          <a:avLst/>
          <a:gdLst/>
          <a:ahLst/>
          <a:cxnLst/>
          <a:rect l="0" t="0" r="0" b="0"/>
          <a:pathLst>
            <a:path>
              <a:moveTo>
                <a:pt x="0" y="9790"/>
              </a:moveTo>
              <a:lnTo>
                <a:pt x="520115" y="979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5819001" y="1176165"/>
        <a:ext cx="26005" cy="26005"/>
      </dsp:txXfrm>
    </dsp:sp>
    <dsp:sp modelId="{3A6D18E2-B0D7-4B69-95D3-732125F3214F}">
      <dsp:nvSpPr>
        <dsp:cNvPr id="0" name=""/>
        <dsp:cNvSpPr/>
      </dsp:nvSpPr>
      <dsp:spPr>
        <a:xfrm>
          <a:off x="6092062" y="864096"/>
          <a:ext cx="2537966" cy="6501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ro-RO" sz="1600" kern="1200" dirty="0"/>
            <a:t>laser, nichel-carbonil</a:t>
          </a:r>
        </a:p>
      </dsp:txBody>
      <dsp:txXfrm>
        <a:off x="6111104" y="883138"/>
        <a:ext cx="2499882" cy="612059"/>
      </dsp:txXfrm>
    </dsp:sp>
    <dsp:sp modelId="{EAA5F647-2ABF-4BD8-B0B3-35D2B4E9C4F0}">
      <dsp:nvSpPr>
        <dsp:cNvPr id="0" name=""/>
        <dsp:cNvSpPr/>
      </dsp:nvSpPr>
      <dsp:spPr>
        <a:xfrm rot="18766174">
          <a:off x="1185650" y="2697405"/>
          <a:ext cx="765943" cy="19580"/>
        </a:xfrm>
        <a:custGeom>
          <a:avLst/>
          <a:gdLst/>
          <a:ahLst/>
          <a:cxnLst/>
          <a:rect l="0" t="0" r="0" b="0"/>
          <a:pathLst>
            <a:path>
              <a:moveTo>
                <a:pt x="0" y="9790"/>
              </a:moveTo>
              <a:lnTo>
                <a:pt x="765943" y="979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1549473" y="2688047"/>
        <a:ext cx="38297" cy="38297"/>
      </dsp:txXfrm>
    </dsp:sp>
    <dsp:sp modelId="{10B43237-3966-4D15-A7E1-1C545C0EC56F}">
      <dsp:nvSpPr>
        <dsp:cNvPr id="0" name=""/>
        <dsp:cNvSpPr/>
      </dsp:nvSpPr>
      <dsp:spPr>
        <a:xfrm>
          <a:off x="1828679" y="1944215"/>
          <a:ext cx="3754060" cy="963688"/>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i="1" kern="1200" dirty="0"/>
            <a:t>2. N</a:t>
          </a:r>
          <a:r>
            <a:rPr lang="ro-RO" sz="1800" i="1" kern="1200" dirty="0"/>
            <a:t>oxe profesionale care sunt prezente şi în mediul înconjurător general</a:t>
          </a:r>
          <a:endParaRPr lang="ro-RO" sz="1800" kern="1200" dirty="0"/>
        </a:p>
      </dsp:txBody>
      <dsp:txXfrm>
        <a:off x="1856904" y="1972440"/>
        <a:ext cx="3697610" cy="907238"/>
      </dsp:txXfrm>
    </dsp:sp>
    <dsp:sp modelId="{C2E615DF-C312-4ACF-9BF3-3C2D20CA597B}">
      <dsp:nvSpPr>
        <dsp:cNvPr id="0" name=""/>
        <dsp:cNvSpPr/>
      </dsp:nvSpPr>
      <dsp:spPr>
        <a:xfrm>
          <a:off x="5582739" y="2416269"/>
          <a:ext cx="520115" cy="19580"/>
        </a:xfrm>
        <a:custGeom>
          <a:avLst/>
          <a:gdLst/>
          <a:ahLst/>
          <a:cxnLst/>
          <a:rect l="0" t="0" r="0" b="0"/>
          <a:pathLst>
            <a:path>
              <a:moveTo>
                <a:pt x="0" y="9790"/>
              </a:moveTo>
              <a:lnTo>
                <a:pt x="520115" y="979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5829794" y="2413057"/>
        <a:ext cx="26005" cy="26005"/>
      </dsp:txXfrm>
    </dsp:sp>
    <dsp:sp modelId="{2ECCB686-B463-4F81-B7E9-513983B5E4CB}">
      <dsp:nvSpPr>
        <dsp:cNvPr id="0" name=""/>
        <dsp:cNvSpPr/>
      </dsp:nvSpPr>
      <dsp:spPr>
        <a:xfrm>
          <a:off x="6102854" y="1611761"/>
          <a:ext cx="4546052" cy="162859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ro-RO" sz="1600" kern="1200" dirty="0"/>
            <a:t>dioxidul de siliciu liber cristalin se poate găsi şi în praful de pe stradă, dar concentraţia sa în asemenea praf  nu poate produce o silicoză la persoanele care trec pe stradă; </a:t>
          </a:r>
          <a:endParaRPr lang="en-AU" sz="1600" kern="1200" dirty="0">
            <a:latin typeface="_TimesNewRoman" charset="0"/>
          </a:endParaRPr>
        </a:p>
        <a:p>
          <a:pPr marL="0" lvl="0" indent="0" algn="ctr" defTabSz="711200">
            <a:lnSpc>
              <a:spcPct val="90000"/>
            </a:lnSpc>
            <a:spcBef>
              <a:spcPct val="0"/>
            </a:spcBef>
            <a:spcAft>
              <a:spcPct val="35000"/>
            </a:spcAft>
            <a:buNone/>
          </a:pPr>
          <a:r>
            <a:rPr lang="ro-RO" sz="1600" kern="1200" dirty="0"/>
            <a:t>* alte exemple: mangan, ultraviolete, ultrasunete etc;</a:t>
          </a:r>
        </a:p>
      </dsp:txBody>
      <dsp:txXfrm>
        <a:off x="6150554" y="1659461"/>
        <a:ext cx="4450652" cy="1533197"/>
      </dsp:txXfrm>
    </dsp:sp>
    <dsp:sp modelId="{E15DCA07-3B0D-4B66-9CDC-886E3FADE498}">
      <dsp:nvSpPr>
        <dsp:cNvPr id="0" name=""/>
        <dsp:cNvSpPr/>
      </dsp:nvSpPr>
      <dsp:spPr>
        <a:xfrm rot="3142121">
          <a:off x="1142701" y="3315851"/>
          <a:ext cx="851840" cy="19580"/>
        </a:xfrm>
        <a:custGeom>
          <a:avLst/>
          <a:gdLst/>
          <a:ahLst/>
          <a:cxnLst/>
          <a:rect l="0" t="0" r="0" b="0"/>
          <a:pathLst>
            <a:path>
              <a:moveTo>
                <a:pt x="0" y="9790"/>
              </a:moveTo>
              <a:lnTo>
                <a:pt x="851840" y="979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1547325" y="3304346"/>
        <a:ext cx="42592" cy="42592"/>
      </dsp:txXfrm>
    </dsp:sp>
    <dsp:sp modelId="{041C4D64-F781-484D-9956-72FE9E9396ED}">
      <dsp:nvSpPr>
        <dsp:cNvPr id="0" name=""/>
        <dsp:cNvSpPr/>
      </dsp:nvSpPr>
      <dsp:spPr>
        <a:xfrm>
          <a:off x="1828679" y="3195937"/>
          <a:ext cx="3805122" cy="93402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i="1" kern="1200" dirty="0"/>
            <a:t>3. N</a:t>
          </a:r>
          <a:r>
            <a:rPr lang="ro-RO" sz="1800" i="1" kern="1200" dirty="0"/>
            <a:t>oxe profesionale prezente şi la locurile de muncă şi în mediul înconjurător general</a:t>
          </a:r>
          <a:endParaRPr lang="ro-RO" sz="1800" kern="1200" dirty="0"/>
        </a:p>
      </dsp:txBody>
      <dsp:txXfrm>
        <a:off x="1856036" y="3223294"/>
        <a:ext cx="3750408" cy="879315"/>
      </dsp:txXfrm>
    </dsp:sp>
    <dsp:sp modelId="{DE7AF047-EA06-4A40-A215-6D2603EB75ED}">
      <dsp:nvSpPr>
        <dsp:cNvPr id="0" name=""/>
        <dsp:cNvSpPr/>
      </dsp:nvSpPr>
      <dsp:spPr>
        <a:xfrm>
          <a:off x="5633802" y="3653161"/>
          <a:ext cx="520115" cy="19580"/>
        </a:xfrm>
        <a:custGeom>
          <a:avLst/>
          <a:gdLst/>
          <a:ahLst/>
          <a:cxnLst/>
          <a:rect l="0" t="0" r="0" b="0"/>
          <a:pathLst>
            <a:path>
              <a:moveTo>
                <a:pt x="0" y="9790"/>
              </a:moveTo>
              <a:lnTo>
                <a:pt x="520115" y="979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5880856" y="3649949"/>
        <a:ext cx="26005" cy="26005"/>
      </dsp:txXfrm>
    </dsp:sp>
    <dsp:sp modelId="{7B9BF3D6-4253-4606-8369-15F9C235DFA2}">
      <dsp:nvSpPr>
        <dsp:cNvPr id="0" name=""/>
        <dsp:cNvSpPr/>
      </dsp:nvSpPr>
      <dsp:spPr>
        <a:xfrm>
          <a:off x="6153917" y="3337880"/>
          <a:ext cx="4394191" cy="6501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ro-RO" sz="1600" kern="1200" dirty="0"/>
            <a:t>monoxidul de carbon, plumbul, zgomotul, unii alergeni (ricin) etc.;      </a:t>
          </a:r>
        </a:p>
      </dsp:txBody>
      <dsp:txXfrm>
        <a:off x="6172959" y="3356922"/>
        <a:ext cx="4356107" cy="612059"/>
      </dsp:txXfrm>
    </dsp:sp>
    <dsp:sp modelId="{C2E77B2D-A815-469B-95CC-6C135B33AACD}">
      <dsp:nvSpPr>
        <dsp:cNvPr id="0" name=""/>
        <dsp:cNvSpPr/>
      </dsp:nvSpPr>
      <dsp:spPr>
        <a:xfrm rot="4368852">
          <a:off x="688476" y="3819389"/>
          <a:ext cx="1760290" cy="19580"/>
        </a:xfrm>
        <a:custGeom>
          <a:avLst/>
          <a:gdLst/>
          <a:ahLst/>
          <a:cxnLst/>
          <a:rect l="0" t="0" r="0" b="0"/>
          <a:pathLst>
            <a:path>
              <a:moveTo>
                <a:pt x="0" y="9790"/>
              </a:moveTo>
              <a:lnTo>
                <a:pt x="1760290" y="979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ro-RO" sz="700" kern="1200"/>
        </a:p>
      </dsp:txBody>
      <dsp:txXfrm>
        <a:off x="1524614" y="3785172"/>
        <a:ext cx="88014" cy="88014"/>
      </dsp:txXfrm>
    </dsp:sp>
    <dsp:sp modelId="{1A354A82-F2AB-48BC-A654-65619F6E314B}">
      <dsp:nvSpPr>
        <dsp:cNvPr id="0" name=""/>
        <dsp:cNvSpPr/>
      </dsp:nvSpPr>
      <dsp:spPr>
        <a:xfrm>
          <a:off x="1828679" y="4227488"/>
          <a:ext cx="3857550" cy="88507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i="1" kern="1200" dirty="0"/>
            <a:t>4. N</a:t>
          </a:r>
          <a:r>
            <a:rPr lang="ro-RO" sz="1800" i="1" kern="1200" dirty="0"/>
            <a:t>oxe profesionale prezente predominant în mediul înconjurător general</a:t>
          </a:r>
          <a:endParaRPr lang="ro-RO" sz="1800" kern="1200" dirty="0"/>
        </a:p>
      </dsp:txBody>
      <dsp:txXfrm>
        <a:off x="1854602" y="4253411"/>
        <a:ext cx="3805704" cy="833233"/>
      </dsp:txXfrm>
    </dsp:sp>
    <dsp:sp modelId="{DE7DC594-3A41-48D0-AE2B-6390BCA8A6E6}">
      <dsp:nvSpPr>
        <dsp:cNvPr id="0" name=""/>
        <dsp:cNvSpPr/>
      </dsp:nvSpPr>
      <dsp:spPr>
        <a:xfrm>
          <a:off x="5686229" y="4660237"/>
          <a:ext cx="520115" cy="19580"/>
        </a:xfrm>
        <a:custGeom>
          <a:avLst/>
          <a:gdLst/>
          <a:ahLst/>
          <a:cxnLst/>
          <a:rect l="0" t="0" r="0" b="0"/>
          <a:pathLst>
            <a:path>
              <a:moveTo>
                <a:pt x="0" y="9790"/>
              </a:moveTo>
              <a:lnTo>
                <a:pt x="520115" y="979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ro-RO" sz="600" kern="1200"/>
        </a:p>
      </dsp:txBody>
      <dsp:txXfrm>
        <a:off x="5933284" y="4657025"/>
        <a:ext cx="26005" cy="26005"/>
      </dsp:txXfrm>
    </dsp:sp>
    <dsp:sp modelId="{27DFFBC5-1BD0-44D1-8662-44FD2A35654C}">
      <dsp:nvSpPr>
        <dsp:cNvPr id="0" name=""/>
        <dsp:cNvSpPr/>
      </dsp:nvSpPr>
      <dsp:spPr>
        <a:xfrm>
          <a:off x="6206344" y="4344956"/>
          <a:ext cx="4322923" cy="6501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ro-RO" sz="1600" kern="1200" dirty="0"/>
            <a:t>agenţii etiologici ai bolilor profesionale infecţioase sau parazitare.    </a:t>
          </a:r>
        </a:p>
      </dsp:txBody>
      <dsp:txXfrm>
        <a:off x="6225386" y="4363998"/>
        <a:ext cx="4284839" cy="6120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B25D3-A904-4B36-A33F-0A09822960D6}">
      <dsp:nvSpPr>
        <dsp:cNvPr id="0" name=""/>
        <dsp:cNvSpPr/>
      </dsp:nvSpPr>
      <dsp:spPr>
        <a:xfrm>
          <a:off x="69372" y="2101386"/>
          <a:ext cx="2431789" cy="12158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ro-RO" sz="2600" b="1" i="1" kern="1200" dirty="0"/>
            <a:t>Acţiunea noxelor profesionale</a:t>
          </a:r>
          <a:r>
            <a:rPr lang="ro-RO" sz="2600" kern="1200" dirty="0"/>
            <a:t>              </a:t>
          </a:r>
        </a:p>
      </dsp:txBody>
      <dsp:txXfrm>
        <a:off x="104984" y="2136998"/>
        <a:ext cx="2360565" cy="1144670"/>
      </dsp:txXfrm>
    </dsp:sp>
    <dsp:sp modelId="{3B8A5633-B41C-4D34-BD61-6946A1DB1CC3}">
      <dsp:nvSpPr>
        <dsp:cNvPr id="0" name=""/>
        <dsp:cNvSpPr/>
      </dsp:nvSpPr>
      <dsp:spPr>
        <a:xfrm rot="17692822">
          <a:off x="1831519" y="1640429"/>
          <a:ext cx="2311999" cy="40390"/>
        </a:xfrm>
        <a:custGeom>
          <a:avLst/>
          <a:gdLst/>
          <a:ahLst/>
          <a:cxnLst/>
          <a:rect l="0" t="0" r="0" b="0"/>
          <a:pathLst>
            <a:path>
              <a:moveTo>
                <a:pt x="0" y="20195"/>
              </a:moveTo>
              <a:lnTo>
                <a:pt x="2311999" y="2019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ro-RO" sz="800" kern="1200"/>
        </a:p>
      </dsp:txBody>
      <dsp:txXfrm>
        <a:off x="2929719" y="1602824"/>
        <a:ext cx="115599" cy="115599"/>
      </dsp:txXfrm>
    </dsp:sp>
    <dsp:sp modelId="{96DE591F-BA08-4762-B790-34FA11E45C54}">
      <dsp:nvSpPr>
        <dsp:cNvPr id="0" name=""/>
        <dsp:cNvSpPr/>
      </dsp:nvSpPr>
      <dsp:spPr>
        <a:xfrm>
          <a:off x="3473877" y="3967"/>
          <a:ext cx="4516368" cy="12158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ro-RO" sz="2000" i="1" kern="1200" dirty="0"/>
            <a:t>A. Factori etiologici principali ai bolilor profesionale</a:t>
          </a:r>
          <a:endParaRPr lang="ro-RO" sz="2000" kern="1200" dirty="0"/>
        </a:p>
      </dsp:txBody>
      <dsp:txXfrm>
        <a:off x="3509489" y="39579"/>
        <a:ext cx="4445144" cy="1144670"/>
      </dsp:txXfrm>
    </dsp:sp>
    <dsp:sp modelId="{5D5FFD74-4B05-4B14-BEA5-CA91EF087123}">
      <dsp:nvSpPr>
        <dsp:cNvPr id="0" name=""/>
        <dsp:cNvSpPr/>
      </dsp:nvSpPr>
      <dsp:spPr>
        <a:xfrm rot="19457599">
          <a:off x="2388568" y="2339568"/>
          <a:ext cx="1197903" cy="40390"/>
        </a:xfrm>
        <a:custGeom>
          <a:avLst/>
          <a:gdLst/>
          <a:ahLst/>
          <a:cxnLst/>
          <a:rect l="0" t="0" r="0" b="0"/>
          <a:pathLst>
            <a:path>
              <a:moveTo>
                <a:pt x="0" y="20195"/>
              </a:moveTo>
              <a:lnTo>
                <a:pt x="1197903" y="2019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2957572" y="2329816"/>
        <a:ext cx="59895" cy="59895"/>
      </dsp:txXfrm>
    </dsp:sp>
    <dsp:sp modelId="{C2EED05F-346D-42D1-B91B-AC2EDCD87022}">
      <dsp:nvSpPr>
        <dsp:cNvPr id="0" name=""/>
        <dsp:cNvSpPr/>
      </dsp:nvSpPr>
      <dsp:spPr>
        <a:xfrm>
          <a:off x="3473877" y="1402246"/>
          <a:ext cx="4584750" cy="12158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ro-RO" sz="2000" i="1" kern="1200" dirty="0"/>
            <a:t>B. Factori etiologici favorizanţi ai bolilor profesionale şi/sau ai unor boli neprofesionale</a:t>
          </a:r>
          <a:endParaRPr lang="ro-RO" sz="2000" kern="1200" dirty="0"/>
        </a:p>
      </dsp:txBody>
      <dsp:txXfrm>
        <a:off x="3509489" y="1437858"/>
        <a:ext cx="4513526" cy="1144670"/>
      </dsp:txXfrm>
    </dsp:sp>
    <dsp:sp modelId="{534E27CF-3905-4A11-AC02-83B35B6FDD79}">
      <dsp:nvSpPr>
        <dsp:cNvPr id="0" name=""/>
        <dsp:cNvSpPr/>
      </dsp:nvSpPr>
      <dsp:spPr>
        <a:xfrm rot="2142401">
          <a:off x="2388568" y="3038708"/>
          <a:ext cx="1197903" cy="40390"/>
        </a:xfrm>
        <a:custGeom>
          <a:avLst/>
          <a:gdLst/>
          <a:ahLst/>
          <a:cxnLst/>
          <a:rect l="0" t="0" r="0" b="0"/>
          <a:pathLst>
            <a:path>
              <a:moveTo>
                <a:pt x="0" y="20195"/>
              </a:moveTo>
              <a:lnTo>
                <a:pt x="1197903" y="2019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2957572" y="3028955"/>
        <a:ext cx="59895" cy="59895"/>
      </dsp:txXfrm>
    </dsp:sp>
    <dsp:sp modelId="{B978AD55-97E0-4C6A-8BF9-F05749DDEF45}">
      <dsp:nvSpPr>
        <dsp:cNvPr id="0" name=""/>
        <dsp:cNvSpPr/>
      </dsp:nvSpPr>
      <dsp:spPr>
        <a:xfrm>
          <a:off x="3473877" y="2800525"/>
          <a:ext cx="4584750" cy="12158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ro-RO" sz="2000" i="1" kern="1200" dirty="0"/>
            <a:t>C. Factori de agravare a unor boli legate de profesie şi/sau a unor boli neprofesionale</a:t>
          </a:r>
          <a:endParaRPr lang="ro-RO" sz="2000" kern="1200" dirty="0"/>
        </a:p>
      </dsp:txBody>
      <dsp:txXfrm>
        <a:off x="3509489" y="2836137"/>
        <a:ext cx="4513526" cy="1144670"/>
      </dsp:txXfrm>
    </dsp:sp>
    <dsp:sp modelId="{F02C4395-3EB4-41B1-B7B9-1B30256F96EC}">
      <dsp:nvSpPr>
        <dsp:cNvPr id="0" name=""/>
        <dsp:cNvSpPr/>
      </dsp:nvSpPr>
      <dsp:spPr>
        <a:xfrm rot="3907178">
          <a:off x="1831519" y="3737847"/>
          <a:ext cx="2311999" cy="40390"/>
        </a:xfrm>
        <a:custGeom>
          <a:avLst/>
          <a:gdLst/>
          <a:ahLst/>
          <a:cxnLst/>
          <a:rect l="0" t="0" r="0" b="0"/>
          <a:pathLst>
            <a:path>
              <a:moveTo>
                <a:pt x="0" y="20195"/>
              </a:moveTo>
              <a:lnTo>
                <a:pt x="2311999" y="2019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ro-RO" sz="800" kern="1200"/>
        </a:p>
      </dsp:txBody>
      <dsp:txXfrm>
        <a:off x="2929719" y="3700242"/>
        <a:ext cx="115599" cy="115599"/>
      </dsp:txXfrm>
    </dsp:sp>
    <dsp:sp modelId="{C1CBACE6-2934-4F6A-9257-82695FBD5089}">
      <dsp:nvSpPr>
        <dsp:cNvPr id="0" name=""/>
        <dsp:cNvSpPr/>
      </dsp:nvSpPr>
      <dsp:spPr>
        <a:xfrm>
          <a:off x="3473877" y="4198804"/>
          <a:ext cx="4448035" cy="12158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ro-RO" sz="2000" i="1" kern="1200" dirty="0"/>
            <a:t>D. Factori ce împiedică vindecarea unor boli (legate de profesie sau neprofesionale)</a:t>
          </a:r>
          <a:endParaRPr lang="ro-RO" sz="2000" kern="1200" dirty="0"/>
        </a:p>
      </dsp:txBody>
      <dsp:txXfrm>
        <a:off x="3509489" y="4234416"/>
        <a:ext cx="4376811" cy="114467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4AC81-4A00-4CE8-8BD7-E69BEE8309A0}" type="datetimeFigureOut">
              <a:rPr lang="ro-RO" smtClean="0"/>
              <a:t>08.01.2019</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0DF26-12EC-4F7B-A90F-3893C933FF1F}" type="slidenum">
              <a:rPr lang="ro-RO" smtClean="0"/>
              <a:t>‹#›</a:t>
            </a:fld>
            <a:endParaRPr lang="ro-RO"/>
          </a:p>
        </p:txBody>
      </p:sp>
    </p:spTree>
    <p:extLst>
      <p:ext uri="{BB962C8B-B14F-4D97-AF65-F5344CB8AC3E}">
        <p14:creationId xmlns:p14="http://schemas.microsoft.com/office/powerpoint/2010/main" val="32506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B6A0DF26-12EC-4F7B-A90F-3893C933FF1F}" type="slidenum">
              <a:rPr lang="ro-RO" smtClean="0"/>
              <a:t>32</a:t>
            </a:fld>
            <a:endParaRPr lang="ro-RO"/>
          </a:p>
        </p:txBody>
      </p:sp>
    </p:spTree>
    <p:extLst>
      <p:ext uri="{BB962C8B-B14F-4D97-AF65-F5344CB8AC3E}">
        <p14:creationId xmlns:p14="http://schemas.microsoft.com/office/powerpoint/2010/main" val="1069437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0F54-71EE-41C0-85F4-5A0EBF610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4A58ED-FDFC-418B-BA48-F41E7B7575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BC67E385-97AD-4ABB-8D92-60D03627228D}"/>
              </a:ext>
            </a:extLst>
          </p:cNvPr>
          <p:cNvSpPr>
            <a:spLocks noGrp="1"/>
          </p:cNvSpPr>
          <p:nvPr>
            <p:ph type="dt" sz="half" idx="10"/>
          </p:nvPr>
        </p:nvSpPr>
        <p:spPr/>
        <p:txBody>
          <a:bodyPr/>
          <a:lstStyle/>
          <a:p>
            <a:endParaRPr lang="ro-RO"/>
          </a:p>
        </p:txBody>
      </p:sp>
      <p:sp>
        <p:nvSpPr>
          <p:cNvPr id="5" name="Footer Placeholder 4">
            <a:extLst>
              <a:ext uri="{FF2B5EF4-FFF2-40B4-BE49-F238E27FC236}">
                <a16:creationId xmlns:a16="http://schemas.microsoft.com/office/drawing/2014/main" id="{9730D5D9-F934-4636-9BD5-D4F92BD55CBB}"/>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112473B-E701-4CA9-A1E3-20464D8728D2}"/>
              </a:ext>
            </a:extLst>
          </p:cNvPr>
          <p:cNvSpPr>
            <a:spLocks noGrp="1"/>
          </p:cNvSpPr>
          <p:nvPr>
            <p:ph type="sldNum" sz="quarter" idx="12"/>
          </p:nvPr>
        </p:nvSpPr>
        <p:spPr/>
        <p:txBody>
          <a:bodyPr/>
          <a:lstStyle/>
          <a:p>
            <a:fld id="{3808C3E7-9F2B-4B01-B429-DDC379238ED7}" type="slidenum">
              <a:rPr lang="ro-RO" smtClean="0"/>
              <a:pPr/>
              <a:t>‹#›</a:t>
            </a:fld>
            <a:endParaRPr lang="ro-RO"/>
          </a:p>
        </p:txBody>
      </p:sp>
    </p:spTree>
    <p:extLst>
      <p:ext uri="{BB962C8B-B14F-4D97-AF65-F5344CB8AC3E}">
        <p14:creationId xmlns:p14="http://schemas.microsoft.com/office/powerpoint/2010/main" val="135250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EF09-3C9C-4638-BC42-41A26FF57BF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0EB38A86-7C47-4359-BCAD-C7AFD2426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757CA82-D534-4AB3-A858-702915A035D9}"/>
              </a:ext>
            </a:extLst>
          </p:cNvPr>
          <p:cNvSpPr>
            <a:spLocks noGrp="1"/>
          </p:cNvSpPr>
          <p:nvPr>
            <p:ph type="dt" sz="half" idx="10"/>
          </p:nvPr>
        </p:nvSpPr>
        <p:spPr/>
        <p:txBody>
          <a:bodyPr/>
          <a:lstStyle/>
          <a:p>
            <a:endParaRPr lang="ro-RO"/>
          </a:p>
        </p:txBody>
      </p:sp>
      <p:sp>
        <p:nvSpPr>
          <p:cNvPr id="5" name="Footer Placeholder 4">
            <a:extLst>
              <a:ext uri="{FF2B5EF4-FFF2-40B4-BE49-F238E27FC236}">
                <a16:creationId xmlns:a16="http://schemas.microsoft.com/office/drawing/2014/main" id="{F39FCA0D-079B-4AC5-8934-883FC9A85E8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597A888-E6BA-4E32-9C16-6E9D564A7DEC}"/>
              </a:ext>
            </a:extLst>
          </p:cNvPr>
          <p:cNvSpPr>
            <a:spLocks noGrp="1"/>
          </p:cNvSpPr>
          <p:nvPr>
            <p:ph type="sldNum" sz="quarter" idx="12"/>
          </p:nvPr>
        </p:nvSpPr>
        <p:spPr/>
        <p:txBody>
          <a:bodyPr/>
          <a:lstStyle/>
          <a:p>
            <a:fld id="{B11ED87B-07C1-4DC9-BDDB-3B793A6355DF}" type="slidenum">
              <a:rPr lang="ro-RO" smtClean="0"/>
              <a:pPr/>
              <a:t>‹#›</a:t>
            </a:fld>
            <a:endParaRPr lang="ro-RO"/>
          </a:p>
        </p:txBody>
      </p:sp>
    </p:spTree>
    <p:extLst>
      <p:ext uri="{BB962C8B-B14F-4D97-AF65-F5344CB8AC3E}">
        <p14:creationId xmlns:p14="http://schemas.microsoft.com/office/powerpoint/2010/main" val="346490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04B801-3BA4-4B06-82A1-CDAE8CB8DE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08FFC3EC-B27C-4BAB-AC2A-35D9ED2D03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76B6F36D-C10B-48A3-B1CE-61F96769C48E}"/>
              </a:ext>
            </a:extLst>
          </p:cNvPr>
          <p:cNvSpPr>
            <a:spLocks noGrp="1"/>
          </p:cNvSpPr>
          <p:nvPr>
            <p:ph type="dt" sz="half" idx="10"/>
          </p:nvPr>
        </p:nvSpPr>
        <p:spPr/>
        <p:txBody>
          <a:bodyPr/>
          <a:lstStyle/>
          <a:p>
            <a:endParaRPr lang="ro-RO"/>
          </a:p>
        </p:txBody>
      </p:sp>
      <p:sp>
        <p:nvSpPr>
          <p:cNvPr id="5" name="Footer Placeholder 4">
            <a:extLst>
              <a:ext uri="{FF2B5EF4-FFF2-40B4-BE49-F238E27FC236}">
                <a16:creationId xmlns:a16="http://schemas.microsoft.com/office/drawing/2014/main" id="{A1BDA937-201C-4BA1-A5F8-A141BB2990D6}"/>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C4E4211-AA8C-4880-A1A0-A2327885EDE0}"/>
              </a:ext>
            </a:extLst>
          </p:cNvPr>
          <p:cNvSpPr>
            <a:spLocks noGrp="1"/>
          </p:cNvSpPr>
          <p:nvPr>
            <p:ph type="sldNum" sz="quarter" idx="12"/>
          </p:nvPr>
        </p:nvSpPr>
        <p:spPr/>
        <p:txBody>
          <a:bodyPr/>
          <a:lstStyle/>
          <a:p>
            <a:fld id="{396ADE39-5323-4A89-B3A7-8598038ACA2A}" type="slidenum">
              <a:rPr lang="ro-RO" smtClean="0"/>
              <a:pPr/>
              <a:t>‹#›</a:t>
            </a:fld>
            <a:endParaRPr lang="ro-RO"/>
          </a:p>
        </p:txBody>
      </p:sp>
    </p:spTree>
    <p:extLst>
      <p:ext uri="{BB962C8B-B14F-4D97-AF65-F5344CB8AC3E}">
        <p14:creationId xmlns:p14="http://schemas.microsoft.com/office/powerpoint/2010/main" val="275217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03E1-25C4-46E7-A286-173A2CFD1FCE}"/>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9691B98D-66B3-446F-864A-2AD488378A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665F0A78-7E17-4B2C-B94A-B2178CEFF642}"/>
              </a:ext>
            </a:extLst>
          </p:cNvPr>
          <p:cNvSpPr>
            <a:spLocks noGrp="1"/>
          </p:cNvSpPr>
          <p:nvPr>
            <p:ph type="dt" sz="half" idx="10"/>
          </p:nvPr>
        </p:nvSpPr>
        <p:spPr/>
        <p:txBody>
          <a:bodyPr/>
          <a:lstStyle/>
          <a:p>
            <a:endParaRPr lang="ro-RO"/>
          </a:p>
        </p:txBody>
      </p:sp>
      <p:sp>
        <p:nvSpPr>
          <p:cNvPr id="5" name="Footer Placeholder 4">
            <a:extLst>
              <a:ext uri="{FF2B5EF4-FFF2-40B4-BE49-F238E27FC236}">
                <a16:creationId xmlns:a16="http://schemas.microsoft.com/office/drawing/2014/main" id="{4E11940C-5283-4050-AE9C-44A0E8372A5B}"/>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ED8A368B-1EB5-43D4-A672-A5332479F17D}"/>
              </a:ext>
            </a:extLst>
          </p:cNvPr>
          <p:cNvSpPr>
            <a:spLocks noGrp="1"/>
          </p:cNvSpPr>
          <p:nvPr>
            <p:ph type="sldNum" sz="quarter" idx="12"/>
          </p:nvPr>
        </p:nvSpPr>
        <p:spPr/>
        <p:txBody>
          <a:bodyPr/>
          <a:lstStyle/>
          <a:p>
            <a:fld id="{9D5EDE41-E5CD-4E62-8793-98AFC20772BD}" type="slidenum">
              <a:rPr lang="ro-RO" smtClean="0"/>
              <a:pPr/>
              <a:t>‹#›</a:t>
            </a:fld>
            <a:endParaRPr lang="ro-RO"/>
          </a:p>
        </p:txBody>
      </p:sp>
    </p:spTree>
    <p:extLst>
      <p:ext uri="{BB962C8B-B14F-4D97-AF65-F5344CB8AC3E}">
        <p14:creationId xmlns:p14="http://schemas.microsoft.com/office/powerpoint/2010/main" val="323300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0AF1-9EA7-4BA1-B654-1AAD404EE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7162C8CD-969B-4B03-BA22-0EF3F02632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446D63-1207-4787-AACD-0329046B74AB}"/>
              </a:ext>
            </a:extLst>
          </p:cNvPr>
          <p:cNvSpPr>
            <a:spLocks noGrp="1"/>
          </p:cNvSpPr>
          <p:nvPr>
            <p:ph type="dt" sz="half" idx="10"/>
          </p:nvPr>
        </p:nvSpPr>
        <p:spPr/>
        <p:txBody>
          <a:bodyPr/>
          <a:lstStyle/>
          <a:p>
            <a:endParaRPr lang="ro-RO"/>
          </a:p>
        </p:txBody>
      </p:sp>
      <p:sp>
        <p:nvSpPr>
          <p:cNvPr id="5" name="Footer Placeholder 4">
            <a:extLst>
              <a:ext uri="{FF2B5EF4-FFF2-40B4-BE49-F238E27FC236}">
                <a16:creationId xmlns:a16="http://schemas.microsoft.com/office/drawing/2014/main" id="{E1512D68-6BB5-4EBF-8E1A-FDB6B54E9C7D}"/>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A08CF6D-FD37-4FEA-B231-03CD6908FB6A}"/>
              </a:ext>
            </a:extLst>
          </p:cNvPr>
          <p:cNvSpPr>
            <a:spLocks noGrp="1"/>
          </p:cNvSpPr>
          <p:nvPr>
            <p:ph type="sldNum" sz="quarter" idx="12"/>
          </p:nvPr>
        </p:nvSpPr>
        <p:spPr/>
        <p:txBody>
          <a:bodyPr/>
          <a:lstStyle/>
          <a:p>
            <a:fld id="{660D34E4-6EE9-4E1B-A3A8-2AE5AA90B177}" type="slidenum">
              <a:rPr lang="ro-RO" smtClean="0"/>
              <a:pPr/>
              <a:t>‹#›</a:t>
            </a:fld>
            <a:endParaRPr lang="ro-RO"/>
          </a:p>
        </p:txBody>
      </p:sp>
    </p:spTree>
    <p:extLst>
      <p:ext uri="{BB962C8B-B14F-4D97-AF65-F5344CB8AC3E}">
        <p14:creationId xmlns:p14="http://schemas.microsoft.com/office/powerpoint/2010/main" val="320357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4BAC-E8E1-4F92-87C8-1EC40FD3D3BE}"/>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8BA1351D-C6C3-4B11-B6AF-DCB1F4BAF9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D24A0D75-FCA0-463A-B965-8827572AB3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5EF3DB86-372D-4580-B546-5036A7068DAA}"/>
              </a:ext>
            </a:extLst>
          </p:cNvPr>
          <p:cNvSpPr>
            <a:spLocks noGrp="1"/>
          </p:cNvSpPr>
          <p:nvPr>
            <p:ph type="dt" sz="half" idx="10"/>
          </p:nvPr>
        </p:nvSpPr>
        <p:spPr/>
        <p:txBody>
          <a:bodyPr/>
          <a:lstStyle/>
          <a:p>
            <a:endParaRPr lang="ro-RO"/>
          </a:p>
        </p:txBody>
      </p:sp>
      <p:sp>
        <p:nvSpPr>
          <p:cNvPr id="6" name="Footer Placeholder 5">
            <a:extLst>
              <a:ext uri="{FF2B5EF4-FFF2-40B4-BE49-F238E27FC236}">
                <a16:creationId xmlns:a16="http://schemas.microsoft.com/office/drawing/2014/main" id="{5DB5211F-2677-4B03-8A9D-C63E3F27D6A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2EB93681-756F-4E20-B4D8-A5B45E500BDA}"/>
              </a:ext>
            </a:extLst>
          </p:cNvPr>
          <p:cNvSpPr>
            <a:spLocks noGrp="1"/>
          </p:cNvSpPr>
          <p:nvPr>
            <p:ph type="sldNum" sz="quarter" idx="12"/>
          </p:nvPr>
        </p:nvSpPr>
        <p:spPr/>
        <p:txBody>
          <a:bodyPr/>
          <a:lstStyle/>
          <a:p>
            <a:fld id="{FF0CA651-C000-4D26-BFF7-7069DA75D019}" type="slidenum">
              <a:rPr lang="ro-RO" smtClean="0"/>
              <a:pPr/>
              <a:t>‹#›</a:t>
            </a:fld>
            <a:endParaRPr lang="ro-RO"/>
          </a:p>
        </p:txBody>
      </p:sp>
    </p:spTree>
    <p:extLst>
      <p:ext uri="{BB962C8B-B14F-4D97-AF65-F5344CB8AC3E}">
        <p14:creationId xmlns:p14="http://schemas.microsoft.com/office/powerpoint/2010/main" val="10900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5B5D-E68F-4B0E-8A0D-A3382604B7A7}"/>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6230DD3F-5450-4DF1-932E-498D7AA0D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E8981F-E665-4AB3-973D-078428F560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AF63F61C-E8F1-4E8B-94AD-FF1E3C1B2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C5373B-B4AC-48A8-9257-6BB4ADE666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AA50B359-9AFE-4D65-938B-5F0B94ABB541}"/>
              </a:ext>
            </a:extLst>
          </p:cNvPr>
          <p:cNvSpPr>
            <a:spLocks noGrp="1"/>
          </p:cNvSpPr>
          <p:nvPr>
            <p:ph type="dt" sz="half" idx="10"/>
          </p:nvPr>
        </p:nvSpPr>
        <p:spPr/>
        <p:txBody>
          <a:bodyPr/>
          <a:lstStyle/>
          <a:p>
            <a:endParaRPr lang="ro-RO"/>
          </a:p>
        </p:txBody>
      </p:sp>
      <p:sp>
        <p:nvSpPr>
          <p:cNvPr id="8" name="Footer Placeholder 7">
            <a:extLst>
              <a:ext uri="{FF2B5EF4-FFF2-40B4-BE49-F238E27FC236}">
                <a16:creationId xmlns:a16="http://schemas.microsoft.com/office/drawing/2014/main" id="{363FF291-35B1-4002-A6F7-B164B8F25EEF}"/>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090A726A-4857-43C4-8D29-F9E330732BD5}"/>
              </a:ext>
            </a:extLst>
          </p:cNvPr>
          <p:cNvSpPr>
            <a:spLocks noGrp="1"/>
          </p:cNvSpPr>
          <p:nvPr>
            <p:ph type="sldNum" sz="quarter" idx="12"/>
          </p:nvPr>
        </p:nvSpPr>
        <p:spPr/>
        <p:txBody>
          <a:bodyPr/>
          <a:lstStyle/>
          <a:p>
            <a:fld id="{689678CA-3E32-45B4-B1F4-C36F4664E2C1}" type="slidenum">
              <a:rPr lang="ro-RO" smtClean="0"/>
              <a:pPr/>
              <a:t>‹#›</a:t>
            </a:fld>
            <a:endParaRPr lang="ro-RO"/>
          </a:p>
        </p:txBody>
      </p:sp>
    </p:spTree>
    <p:extLst>
      <p:ext uri="{BB962C8B-B14F-4D97-AF65-F5344CB8AC3E}">
        <p14:creationId xmlns:p14="http://schemas.microsoft.com/office/powerpoint/2010/main" val="54373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59D5-2BD8-4131-B8A6-B3F95C1AA851}"/>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58A5F850-1D49-4CA9-9C1B-D7F31245B829}"/>
              </a:ext>
            </a:extLst>
          </p:cNvPr>
          <p:cNvSpPr>
            <a:spLocks noGrp="1"/>
          </p:cNvSpPr>
          <p:nvPr>
            <p:ph type="dt" sz="half" idx="10"/>
          </p:nvPr>
        </p:nvSpPr>
        <p:spPr/>
        <p:txBody>
          <a:bodyPr/>
          <a:lstStyle/>
          <a:p>
            <a:endParaRPr lang="ro-RO"/>
          </a:p>
        </p:txBody>
      </p:sp>
      <p:sp>
        <p:nvSpPr>
          <p:cNvPr id="4" name="Footer Placeholder 3">
            <a:extLst>
              <a:ext uri="{FF2B5EF4-FFF2-40B4-BE49-F238E27FC236}">
                <a16:creationId xmlns:a16="http://schemas.microsoft.com/office/drawing/2014/main" id="{C19CEEAE-2732-4375-A4AC-393D5D50198E}"/>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A83E42EF-5B60-4479-9E68-6E90DDF87460}"/>
              </a:ext>
            </a:extLst>
          </p:cNvPr>
          <p:cNvSpPr>
            <a:spLocks noGrp="1"/>
          </p:cNvSpPr>
          <p:nvPr>
            <p:ph type="sldNum" sz="quarter" idx="12"/>
          </p:nvPr>
        </p:nvSpPr>
        <p:spPr/>
        <p:txBody>
          <a:bodyPr/>
          <a:lstStyle/>
          <a:p>
            <a:fld id="{B41BC9A5-3C22-43AE-8CA0-FFC412FB8558}" type="slidenum">
              <a:rPr lang="ro-RO" smtClean="0"/>
              <a:pPr/>
              <a:t>‹#›</a:t>
            </a:fld>
            <a:endParaRPr lang="ro-RO"/>
          </a:p>
        </p:txBody>
      </p:sp>
    </p:spTree>
    <p:extLst>
      <p:ext uri="{BB962C8B-B14F-4D97-AF65-F5344CB8AC3E}">
        <p14:creationId xmlns:p14="http://schemas.microsoft.com/office/powerpoint/2010/main" val="346907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DF710-9CB4-413F-A10B-CED788C07906}"/>
              </a:ext>
            </a:extLst>
          </p:cNvPr>
          <p:cNvSpPr>
            <a:spLocks noGrp="1"/>
          </p:cNvSpPr>
          <p:nvPr>
            <p:ph type="dt" sz="half" idx="10"/>
          </p:nvPr>
        </p:nvSpPr>
        <p:spPr/>
        <p:txBody>
          <a:bodyPr/>
          <a:lstStyle/>
          <a:p>
            <a:endParaRPr lang="ro-RO"/>
          </a:p>
        </p:txBody>
      </p:sp>
      <p:sp>
        <p:nvSpPr>
          <p:cNvPr id="3" name="Footer Placeholder 2">
            <a:extLst>
              <a:ext uri="{FF2B5EF4-FFF2-40B4-BE49-F238E27FC236}">
                <a16:creationId xmlns:a16="http://schemas.microsoft.com/office/drawing/2014/main" id="{A7B2828C-3DC9-4812-A339-CD37A2E4D1A0}"/>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3EA72D4F-3B5B-4B36-8176-A73413953B6D}"/>
              </a:ext>
            </a:extLst>
          </p:cNvPr>
          <p:cNvSpPr>
            <a:spLocks noGrp="1"/>
          </p:cNvSpPr>
          <p:nvPr>
            <p:ph type="sldNum" sz="quarter" idx="12"/>
          </p:nvPr>
        </p:nvSpPr>
        <p:spPr/>
        <p:txBody>
          <a:bodyPr/>
          <a:lstStyle/>
          <a:p>
            <a:fld id="{B9CB74F0-504F-463F-823E-6E8E94AF434A}" type="slidenum">
              <a:rPr lang="ro-RO" smtClean="0"/>
              <a:pPr/>
              <a:t>‹#›</a:t>
            </a:fld>
            <a:endParaRPr lang="ro-RO"/>
          </a:p>
        </p:txBody>
      </p:sp>
    </p:spTree>
    <p:extLst>
      <p:ext uri="{BB962C8B-B14F-4D97-AF65-F5344CB8AC3E}">
        <p14:creationId xmlns:p14="http://schemas.microsoft.com/office/powerpoint/2010/main" val="372366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9D3A-2EE3-4125-8C79-5C33C83A8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1542B4F6-B01E-4F76-B9C9-31224E296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4B140DE1-EE37-4071-BF20-41E446EE4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88187B-C80B-4A3B-B62B-890DC9B4EC9A}"/>
              </a:ext>
            </a:extLst>
          </p:cNvPr>
          <p:cNvSpPr>
            <a:spLocks noGrp="1"/>
          </p:cNvSpPr>
          <p:nvPr>
            <p:ph type="dt" sz="half" idx="10"/>
          </p:nvPr>
        </p:nvSpPr>
        <p:spPr/>
        <p:txBody>
          <a:bodyPr/>
          <a:lstStyle/>
          <a:p>
            <a:endParaRPr lang="ro-RO"/>
          </a:p>
        </p:txBody>
      </p:sp>
      <p:sp>
        <p:nvSpPr>
          <p:cNvPr id="6" name="Footer Placeholder 5">
            <a:extLst>
              <a:ext uri="{FF2B5EF4-FFF2-40B4-BE49-F238E27FC236}">
                <a16:creationId xmlns:a16="http://schemas.microsoft.com/office/drawing/2014/main" id="{8A73785A-3001-4D2C-9F27-0F9BE7F4E3D8}"/>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26D063E6-2E10-48B2-83C7-A7C4BA3CDFA8}"/>
              </a:ext>
            </a:extLst>
          </p:cNvPr>
          <p:cNvSpPr>
            <a:spLocks noGrp="1"/>
          </p:cNvSpPr>
          <p:nvPr>
            <p:ph type="sldNum" sz="quarter" idx="12"/>
          </p:nvPr>
        </p:nvSpPr>
        <p:spPr/>
        <p:txBody>
          <a:bodyPr/>
          <a:lstStyle/>
          <a:p>
            <a:fld id="{D2E8BA65-560B-4267-906C-57EBEC370E9D}" type="slidenum">
              <a:rPr lang="ro-RO" smtClean="0"/>
              <a:pPr/>
              <a:t>‹#›</a:t>
            </a:fld>
            <a:endParaRPr lang="ro-RO"/>
          </a:p>
        </p:txBody>
      </p:sp>
    </p:spTree>
    <p:extLst>
      <p:ext uri="{BB962C8B-B14F-4D97-AF65-F5344CB8AC3E}">
        <p14:creationId xmlns:p14="http://schemas.microsoft.com/office/powerpoint/2010/main" val="51801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0F07-BA76-41EB-A63C-58E8CBE17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2E2E8F4E-400A-46B7-84A9-43734BEE7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A86D57CA-E0AE-4A97-BC1C-85051976E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36C4C2-6B2E-41D2-AE3D-F70349D45684}"/>
              </a:ext>
            </a:extLst>
          </p:cNvPr>
          <p:cNvSpPr>
            <a:spLocks noGrp="1"/>
          </p:cNvSpPr>
          <p:nvPr>
            <p:ph type="dt" sz="half" idx="10"/>
          </p:nvPr>
        </p:nvSpPr>
        <p:spPr/>
        <p:txBody>
          <a:bodyPr/>
          <a:lstStyle/>
          <a:p>
            <a:endParaRPr lang="ro-RO"/>
          </a:p>
        </p:txBody>
      </p:sp>
      <p:sp>
        <p:nvSpPr>
          <p:cNvPr id="6" name="Footer Placeholder 5">
            <a:extLst>
              <a:ext uri="{FF2B5EF4-FFF2-40B4-BE49-F238E27FC236}">
                <a16:creationId xmlns:a16="http://schemas.microsoft.com/office/drawing/2014/main" id="{7801C0F7-1CFE-4E5C-B135-8C3D4E8AF2A6}"/>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E05A55CB-C27C-412E-B091-6BD8F03B62D4}"/>
              </a:ext>
            </a:extLst>
          </p:cNvPr>
          <p:cNvSpPr>
            <a:spLocks noGrp="1"/>
          </p:cNvSpPr>
          <p:nvPr>
            <p:ph type="sldNum" sz="quarter" idx="12"/>
          </p:nvPr>
        </p:nvSpPr>
        <p:spPr/>
        <p:txBody>
          <a:bodyPr/>
          <a:lstStyle/>
          <a:p>
            <a:fld id="{32FF767A-68E2-4168-989B-A17EFBF42F4F}" type="slidenum">
              <a:rPr lang="ro-RO" smtClean="0"/>
              <a:pPr/>
              <a:t>‹#›</a:t>
            </a:fld>
            <a:endParaRPr lang="ro-RO"/>
          </a:p>
        </p:txBody>
      </p:sp>
    </p:spTree>
    <p:extLst>
      <p:ext uri="{BB962C8B-B14F-4D97-AF65-F5344CB8AC3E}">
        <p14:creationId xmlns:p14="http://schemas.microsoft.com/office/powerpoint/2010/main" val="59467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E90F7-51A9-4B32-8D31-96CA7B323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239C5E43-5D39-49DF-9BAC-C4B21DDD6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2AD9CEE7-7B74-4D9D-BFE9-4E85454E9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o-RO"/>
          </a:p>
        </p:txBody>
      </p:sp>
      <p:sp>
        <p:nvSpPr>
          <p:cNvPr id="5" name="Footer Placeholder 4">
            <a:extLst>
              <a:ext uri="{FF2B5EF4-FFF2-40B4-BE49-F238E27FC236}">
                <a16:creationId xmlns:a16="http://schemas.microsoft.com/office/drawing/2014/main" id="{BE9C5737-539B-449C-8E92-B63636F3D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a:extLst>
              <a:ext uri="{FF2B5EF4-FFF2-40B4-BE49-F238E27FC236}">
                <a16:creationId xmlns:a16="http://schemas.microsoft.com/office/drawing/2014/main" id="{FE18B4E2-1F79-4F73-B028-29F474BFC4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EE70E-E894-49D6-B35D-4A0FCECF9224}" type="slidenum">
              <a:rPr lang="ro-RO" smtClean="0"/>
              <a:pPr/>
              <a:t>‹#›</a:t>
            </a:fld>
            <a:endParaRPr lang="ro-RO"/>
          </a:p>
        </p:txBody>
      </p:sp>
    </p:spTree>
    <p:extLst>
      <p:ext uri="{BB962C8B-B14F-4D97-AF65-F5344CB8AC3E}">
        <p14:creationId xmlns:p14="http://schemas.microsoft.com/office/powerpoint/2010/main" val="89163525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ilo.org/global/lang--en/index.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lo.org/global/lang--en/index.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351259" y="3046648"/>
            <a:ext cx="9687995"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342900" indent="-342900">
              <a:buFont typeface="Wingdings" panose="05000000000000000000" pitchFamily="2" charset="2"/>
              <a:buChar char="q"/>
            </a:pPr>
            <a:r>
              <a:rPr lang="ro-RO" sz="1900" i="1" dirty="0"/>
              <a:t>Bernardino Ramazzini,</a:t>
            </a:r>
            <a:r>
              <a:rPr lang="ro-RO" sz="1900" dirty="0"/>
              <a:t> (1633-1714)</a:t>
            </a:r>
          </a:p>
          <a:p>
            <a:pPr indent="0"/>
            <a:endParaRPr lang="ro-RO" sz="1900" dirty="0"/>
          </a:p>
          <a:p>
            <a:pPr marL="800100" lvl="1" indent="-342900" eaLnBrk="0" hangingPunct="0">
              <a:buFont typeface="Wingdings" panose="05000000000000000000" pitchFamily="2" charset="2"/>
              <a:buChar char="§"/>
            </a:pPr>
            <a:r>
              <a:rPr lang="ro-RO" sz="1900" dirty="0"/>
              <a:t>profesor catedra de medicină din Padova. </a:t>
            </a:r>
          </a:p>
          <a:p>
            <a:pPr marL="800100" lvl="1" indent="-342900" eaLnBrk="0" hangingPunct="0">
              <a:buFont typeface="Wingdings" panose="05000000000000000000" pitchFamily="2" charset="2"/>
              <a:buChar char="§"/>
            </a:pPr>
            <a:r>
              <a:rPr lang="ro-RO" sz="1900" dirty="0"/>
              <a:t>la vârsta de 67 ani, în anul 1700, el publică lucrarea </a:t>
            </a:r>
            <a:r>
              <a:rPr lang="ro-RO" sz="1900" b="1" i="1" dirty="0"/>
              <a:t>„De morbis artificum diatriba”</a:t>
            </a:r>
          </a:p>
          <a:p>
            <a:pPr marL="800100" lvl="1" indent="-342900" eaLnBrk="0" hangingPunct="0">
              <a:buFont typeface="Wingdings" panose="05000000000000000000" pitchFamily="2" charset="2"/>
              <a:buChar char="§"/>
            </a:pPr>
            <a:r>
              <a:rPr lang="ro-RO" sz="1900" dirty="0"/>
              <a:t>”medicul nu trebuie să uite niciodată a întreba pe bolnav ce îndeletnicire sau ce profesie exercită”</a:t>
            </a:r>
          </a:p>
          <a:p>
            <a:pPr marL="800100" lvl="1" indent="-342900" eaLnBrk="0" hangingPunct="0">
              <a:buFont typeface="Wingdings" panose="05000000000000000000" pitchFamily="2" charset="2"/>
              <a:buChar char="§"/>
            </a:pPr>
            <a:r>
              <a:rPr lang="ro-RO" sz="1900" dirty="0"/>
              <a:t>observaţii asupra factorilor nocivi din mediul de muncă precum: plumbul, pulberile din mine, din mori, brutării, ca şi efectul nociv al poziţiei ortostatice prelungite, şezândă etc.</a:t>
            </a:r>
          </a:p>
          <a:p>
            <a:pPr marL="800100" lvl="1" indent="-342900" eaLnBrk="0" hangingPunct="0">
              <a:buFont typeface="Wingdings" panose="05000000000000000000" pitchFamily="2" charset="2"/>
              <a:buChar char="§"/>
            </a:pPr>
            <a:r>
              <a:rPr lang="ro-RO" sz="1900" dirty="0"/>
              <a:t>introduce termenul de „boală profesională”, fiind interesat de aspectul curativ şi de profilaxia acestor afecţiuni</a:t>
            </a:r>
          </a:p>
          <a:p>
            <a:pPr eaLnBrk="0" hangingPunct="0"/>
            <a:endParaRPr lang="ro-RO" dirty="0"/>
          </a:p>
        </p:txBody>
      </p:sp>
      <p:pic>
        <p:nvPicPr>
          <p:cNvPr id="2050" name="Picture 2" descr="Imagini pentru bernardino ramazzin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2373122" cy="29249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ini pentru bernardino ramazzi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6648"/>
            <a:ext cx="2351584" cy="38017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4604544-C622-47E2-9C77-41E4297E0CF4}"/>
              </a:ext>
            </a:extLst>
          </p:cNvPr>
          <p:cNvSpPr>
            <a:spLocks noChangeArrowheads="1"/>
          </p:cNvSpPr>
          <p:nvPr/>
        </p:nvSpPr>
        <p:spPr bwMode="auto">
          <a:xfrm>
            <a:off x="2398911" y="-5680"/>
            <a:ext cx="9793088"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0" hangingPunct="0"/>
            <a:r>
              <a:rPr lang="ro-RO" b="1" i="1" dirty="0"/>
              <a:t>Scurt istoric al medicinii muncii</a:t>
            </a:r>
            <a:endParaRPr lang="en-US" b="1" i="1" dirty="0"/>
          </a:p>
          <a:p>
            <a:pPr eaLnBrk="0" hangingPunct="0"/>
            <a:endParaRPr lang="ro-RO" dirty="0"/>
          </a:p>
          <a:p>
            <a:pPr marL="342900" indent="-342900" eaLnBrk="0" hangingPunct="0">
              <a:buFont typeface="Wingdings" panose="05000000000000000000" pitchFamily="2" charset="2"/>
              <a:buChar char="q"/>
            </a:pPr>
            <a:r>
              <a:rPr lang="ro-RO" sz="1900" i="1" dirty="0"/>
              <a:t> Hipocrate (460-377 î.e.n.):</a:t>
            </a:r>
          </a:p>
          <a:p>
            <a:pPr marL="800100" lvl="1" indent="-342900" eaLnBrk="0" hangingPunct="0">
              <a:buFont typeface="Wingdings" panose="05000000000000000000" pitchFamily="2" charset="2"/>
              <a:buChar char="§"/>
            </a:pPr>
            <a:r>
              <a:rPr lang="ro-RO" sz="1900" dirty="0"/>
              <a:t>semnalează condiţiile grele din mine şi bolile de care suferă minerii</a:t>
            </a:r>
          </a:p>
          <a:p>
            <a:pPr marL="800100" lvl="1" indent="-342900" eaLnBrk="0" hangingPunct="0">
              <a:buFont typeface="Wingdings" panose="05000000000000000000" pitchFamily="2" charset="2"/>
              <a:buChar char="§"/>
            </a:pPr>
            <a:r>
              <a:rPr lang="ro-RO" sz="1900" dirty="0"/>
              <a:t>pune problema relaţiei omului cu mediul său de muncă</a:t>
            </a:r>
          </a:p>
          <a:p>
            <a:pPr eaLnBrk="0" hangingPunct="0"/>
            <a:r>
              <a:rPr lang="ro-RO" sz="1900" dirty="0"/>
              <a:t> </a:t>
            </a:r>
          </a:p>
          <a:p>
            <a:pPr marL="342900" indent="-342900" eaLnBrk="0" hangingPunct="0">
              <a:buFont typeface="Wingdings" panose="05000000000000000000" pitchFamily="2" charset="2"/>
              <a:buChar char="q"/>
            </a:pPr>
            <a:r>
              <a:rPr lang="ro-RO" sz="1900" i="1" dirty="0"/>
              <a:t> Galen (130-200 e.n.);</a:t>
            </a:r>
            <a:endParaRPr lang="ro-RO" sz="1900" dirty="0"/>
          </a:p>
          <a:p>
            <a:pPr marL="800100" lvl="1" indent="-342900" eaLnBrk="0" hangingPunct="0">
              <a:buFont typeface="Wingdings" panose="05000000000000000000" pitchFamily="2" charset="2"/>
              <a:buChar char="§"/>
            </a:pPr>
            <a:r>
              <a:rPr lang="ro-RO" sz="1900" dirty="0"/>
              <a:t>definește profesiuni şi meserii care constituie un risc pentru sănătate: profesiile de miner, tăbăcar, purtător de greutăţi, gladiator şi marinar</a:t>
            </a:r>
          </a:p>
          <a:p>
            <a:pPr eaLnBrk="0" hangingPunct="0"/>
            <a:endParaRPr lang="ro-R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1905000" y="1447800"/>
            <a:ext cx="845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400" dirty="0"/>
              <a:t>	</a:t>
            </a:r>
            <a:endParaRPr lang="en-AU" sz="2400" dirty="0"/>
          </a:p>
        </p:txBody>
      </p:sp>
      <p:graphicFrame>
        <p:nvGraphicFramePr>
          <p:cNvPr id="10" name="Diagram 9"/>
          <p:cNvGraphicFramePr/>
          <p:nvPr>
            <p:extLst>
              <p:ext uri="{D42A27DB-BD31-4B8C-83A1-F6EECF244321}">
                <p14:modId xmlns:p14="http://schemas.microsoft.com/office/powerpoint/2010/main" val="3786280272"/>
              </p:ext>
            </p:extLst>
          </p:nvPr>
        </p:nvGraphicFramePr>
        <p:xfrm>
          <a:off x="479376" y="404664"/>
          <a:ext cx="9001000"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ChangeArrowheads="1"/>
          </p:cNvSpPr>
          <p:nvPr/>
        </p:nvSpPr>
        <p:spPr bwMode="auto">
          <a:xfrm>
            <a:off x="1055440" y="620688"/>
            <a:ext cx="820891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342900" indent="-342900" algn="just" eaLnBrk="0" hangingPunct="0">
              <a:buFont typeface="Wingdings" panose="05000000000000000000" pitchFamily="2" charset="2"/>
              <a:buChar char="q"/>
            </a:pPr>
            <a:r>
              <a:rPr lang="ro-RO" i="1" dirty="0"/>
              <a:t>Factori</a:t>
            </a:r>
            <a:r>
              <a:rPr lang="ro-RO" dirty="0"/>
              <a:t> </a:t>
            </a:r>
            <a:r>
              <a:rPr lang="ro-RO" i="1" dirty="0"/>
              <a:t>fiziologici</a:t>
            </a:r>
            <a:r>
              <a:rPr lang="ro-RO" dirty="0"/>
              <a:t>: (sarcinile profesionale şi organizarea muncii): </a:t>
            </a:r>
            <a:endParaRPr lang="en-AU" dirty="0">
              <a:latin typeface="_TimesNewRoman" charset="0"/>
            </a:endParaRPr>
          </a:p>
          <a:p>
            <a:pPr marL="800100" lvl="1" indent="-342900" algn="just" eaLnBrk="0" hangingPunct="0">
              <a:buFont typeface="Wingdings" panose="05000000000000000000" pitchFamily="2" charset="2"/>
              <a:buChar char="§"/>
            </a:pPr>
            <a:r>
              <a:rPr lang="ro-RO" dirty="0"/>
              <a:t>intensitatea muncii fizice (musculo-osteo-articulare) sau  neuro-</a:t>
            </a:r>
            <a:r>
              <a:rPr lang="en-US" dirty="0" err="1"/>
              <a:t>ps</a:t>
            </a:r>
            <a:r>
              <a:rPr lang="ro-RO" dirty="0"/>
              <a:t>iho-senzoriale;</a:t>
            </a:r>
            <a:endParaRPr lang="en-AU" dirty="0">
              <a:latin typeface="_TimesNewRoman" charset="0"/>
            </a:endParaRPr>
          </a:p>
          <a:p>
            <a:pPr marL="800100" lvl="1" indent="-342900" algn="just" eaLnBrk="0" hangingPunct="0">
              <a:buFont typeface="Wingdings" panose="05000000000000000000" pitchFamily="2" charset="2"/>
              <a:buChar char="§"/>
            </a:pPr>
            <a:r>
              <a:rPr lang="ro-RO" dirty="0"/>
              <a:t>ritmul de muncă, etc.         </a:t>
            </a:r>
            <a:endParaRPr lang="en-AU" dirty="0">
              <a:latin typeface="_TimesNewRoman" charset="0"/>
            </a:endParaRPr>
          </a:p>
          <a:p>
            <a:pPr algn="just" eaLnBrk="0" hangingPunct="0"/>
            <a:r>
              <a:rPr lang="en-US" dirty="0"/>
              <a:t>	</a:t>
            </a:r>
          </a:p>
          <a:p>
            <a:pPr marL="342900" indent="-342900" algn="just" eaLnBrk="0" hangingPunct="0">
              <a:buFont typeface="Wingdings" panose="05000000000000000000" pitchFamily="2" charset="2"/>
              <a:buChar char="q"/>
            </a:pPr>
            <a:r>
              <a:rPr lang="ro-RO" i="1" dirty="0"/>
              <a:t>Factori</a:t>
            </a:r>
            <a:r>
              <a:rPr lang="ro-RO" dirty="0"/>
              <a:t> </a:t>
            </a:r>
            <a:r>
              <a:rPr lang="ro-RO" i="1" dirty="0"/>
              <a:t>igienici</a:t>
            </a:r>
            <a:r>
              <a:rPr lang="ro-RO" dirty="0"/>
              <a:t>: (factori ai mediului de muncă):		</a:t>
            </a:r>
            <a:endParaRPr lang="en-AU" dirty="0">
              <a:latin typeface="_TimesNewRoman" charset="0"/>
            </a:endParaRPr>
          </a:p>
          <a:p>
            <a:pPr marL="800100" lvl="1" indent="-342900" algn="just" eaLnBrk="0" hangingPunct="0">
              <a:buFont typeface="Wingdings" panose="05000000000000000000" pitchFamily="2" charset="2"/>
              <a:buChar char="§"/>
            </a:pPr>
            <a:r>
              <a:rPr lang="ro-RO" dirty="0"/>
              <a:t>factori fizici: microclimatul etc;</a:t>
            </a:r>
            <a:endParaRPr lang="en-AU" dirty="0">
              <a:latin typeface="_TimesNewRoman" charset="0"/>
            </a:endParaRPr>
          </a:p>
          <a:p>
            <a:pPr marL="800100" lvl="1" indent="-342900" algn="just" eaLnBrk="0" hangingPunct="0">
              <a:buFont typeface="Wingdings" panose="05000000000000000000" pitchFamily="2" charset="2"/>
              <a:buChar char="§"/>
            </a:pPr>
            <a:r>
              <a:rPr lang="ro-RO" dirty="0"/>
              <a:t>factori chimici (substanţele chimice din procesul tehnologic);  </a:t>
            </a:r>
            <a:endParaRPr lang="en-AU" dirty="0">
              <a:latin typeface="_TimesNewRoman" charset="0"/>
            </a:endParaRPr>
          </a:p>
          <a:p>
            <a:pPr marL="800100" lvl="1" indent="-342900" algn="just" eaLnBrk="0" hangingPunct="0">
              <a:buFont typeface="Wingdings" panose="05000000000000000000" pitchFamily="2" charset="2"/>
              <a:buChar char="§"/>
            </a:pPr>
            <a:r>
              <a:rPr lang="ro-RO" dirty="0"/>
              <a:t>factori fizico-chimici: pulberile profesionale  de natură minerală (anorganice), vegetală, animală, (organice);</a:t>
            </a:r>
            <a:endParaRPr lang="en-AU" dirty="0">
              <a:latin typeface="_TimesNewRoman" charset="0"/>
            </a:endParaRPr>
          </a:p>
          <a:p>
            <a:pPr marL="800100" lvl="1" indent="-342900" algn="just" eaLnBrk="0" hangingPunct="0">
              <a:buFont typeface="Wingdings" panose="05000000000000000000" pitchFamily="2" charset="2"/>
              <a:buChar char="§"/>
            </a:pPr>
            <a:r>
              <a:rPr lang="ro-RO" dirty="0"/>
              <a:t>factori biologici (bacterii, virusuri, paraziţi etc.); </a:t>
            </a:r>
            <a:endParaRPr lang="en-AU" dirty="0">
              <a:latin typeface="_TimesNew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ChangeArrowheads="1"/>
          </p:cNvSpPr>
          <p:nvPr/>
        </p:nvSpPr>
        <p:spPr bwMode="auto">
          <a:xfrm>
            <a:off x="1055440" y="836712"/>
            <a:ext cx="763284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342900" indent="-342900" algn="just">
              <a:buFont typeface="Wingdings" panose="05000000000000000000" pitchFamily="2" charset="2"/>
              <a:buChar char="q"/>
            </a:pPr>
            <a:r>
              <a:rPr lang="ro-RO" i="1" dirty="0"/>
              <a:t>Factori</a:t>
            </a:r>
            <a:r>
              <a:rPr lang="ro-RO" dirty="0"/>
              <a:t> </a:t>
            </a:r>
            <a:r>
              <a:rPr lang="ro-RO" i="1" dirty="0"/>
              <a:t>ergonomici</a:t>
            </a:r>
            <a:r>
              <a:rPr lang="ro-RO" dirty="0"/>
              <a:t> (depind de relaţia om-maşină-mediul de muncă):</a:t>
            </a:r>
            <a:r>
              <a:rPr lang="en-GB" dirty="0"/>
              <a:t> </a:t>
            </a:r>
            <a:r>
              <a:rPr lang="ro-RO" dirty="0"/>
              <a:t>tractorist-tractor; ţesătoare-războiul de ţesut;</a:t>
            </a:r>
          </a:p>
          <a:p>
            <a:pPr marL="800100" lvl="1" indent="-342900" algn="just" eaLnBrk="0" hangingPunct="0">
              <a:buFont typeface="Wingdings" panose="05000000000000000000" pitchFamily="2" charset="2"/>
              <a:buChar char="§"/>
            </a:pPr>
            <a:r>
              <a:rPr lang="ro-RO" dirty="0"/>
              <a:t>poziţia de lucru;</a:t>
            </a:r>
          </a:p>
          <a:p>
            <a:pPr marL="800100" lvl="1" indent="-342900" algn="just" eaLnBrk="0" hangingPunct="0">
              <a:buFont typeface="Wingdings" panose="05000000000000000000" pitchFamily="2" charset="2"/>
              <a:buChar char="§"/>
            </a:pPr>
            <a:r>
              <a:rPr lang="ro-RO" dirty="0"/>
              <a:t>zgomotul rezultat din această relaţie, etc.</a:t>
            </a:r>
            <a:endParaRPr lang="en-GB" dirty="0"/>
          </a:p>
          <a:p>
            <a:pPr lvl="1" algn="just" eaLnBrk="0" hangingPunct="0"/>
            <a:endParaRPr lang="en-AU" dirty="0">
              <a:latin typeface="_TimesNewRoman" charset="0"/>
            </a:endParaRPr>
          </a:p>
          <a:p>
            <a:pPr marL="342900" indent="-342900" algn="just" eaLnBrk="0" hangingPunct="0">
              <a:buFont typeface="Wingdings" panose="05000000000000000000" pitchFamily="2" charset="2"/>
              <a:buChar char="q"/>
            </a:pPr>
            <a:r>
              <a:rPr lang="ro-RO" i="1" dirty="0"/>
              <a:t>Factori</a:t>
            </a:r>
            <a:r>
              <a:rPr lang="ro-RO" dirty="0"/>
              <a:t> </a:t>
            </a:r>
            <a:r>
              <a:rPr lang="ro-RO" i="1" dirty="0"/>
              <a:t>psihosociali</a:t>
            </a:r>
            <a:r>
              <a:rPr lang="ro-RO" dirty="0"/>
              <a:t>: factori ce depind de relaţiile psihosociale dintr-un colectiv de muncă şi de particularităţile psihice individuale.           </a:t>
            </a:r>
            <a:endParaRPr lang="en-AU" dirty="0">
              <a:latin typeface="_TimesNewRoman" charset="0"/>
            </a:endParaRPr>
          </a:p>
          <a:p>
            <a:pPr marL="800100" lvl="1" indent="-342900" eaLnBrk="0" hangingPunct="0">
              <a:buFont typeface="Wingdings" panose="05000000000000000000" pitchFamily="2" charset="2"/>
              <a:buChar char="§"/>
            </a:pPr>
            <a:r>
              <a:rPr lang="ro-RO" dirty="0"/>
              <a:t>relaţiile dintre şef şi subalterni;</a:t>
            </a:r>
          </a:p>
          <a:p>
            <a:pPr marL="800100" lvl="1" indent="-342900" eaLnBrk="0" hangingPunct="0">
              <a:buFont typeface="Wingdings" panose="05000000000000000000" pitchFamily="2" charset="2"/>
              <a:buChar char="§"/>
            </a:pPr>
            <a:r>
              <a:rPr lang="ro-RO" dirty="0"/>
              <a:t>relaţiile dintre membrii colectivului de muncă;</a:t>
            </a:r>
            <a:endParaRPr lang="en-A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1199456" y="1268760"/>
            <a:ext cx="8001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ro-RO" sz="2400" b="1" i="1" dirty="0"/>
              <a:t> Noxele profesionale </a:t>
            </a:r>
            <a:r>
              <a:rPr lang="ro-RO" sz="2400" dirty="0"/>
              <a:t>                    </a:t>
            </a:r>
            <a:endParaRPr lang="en-AU" sz="2400" dirty="0">
              <a:latin typeface="_TimesNewRoman" charset="0"/>
            </a:endParaRPr>
          </a:p>
          <a:p>
            <a:pPr algn="just"/>
            <a:endParaRPr lang="en-AU" sz="2400" i="1" dirty="0">
              <a:latin typeface="_TimesNewRoman" charset="0"/>
            </a:endParaRPr>
          </a:p>
          <a:p>
            <a:pPr algn="just"/>
            <a:endParaRPr lang="ro-RO" sz="2400" i="1" dirty="0"/>
          </a:p>
          <a:p>
            <a:pPr algn="just" eaLnBrk="0" hangingPunct="0"/>
            <a:r>
              <a:rPr lang="ro-RO" sz="2400" i="1" dirty="0"/>
              <a:t>Definiţie</a:t>
            </a:r>
            <a:endParaRPr lang="en-GB" sz="2400" i="1" dirty="0"/>
          </a:p>
          <a:p>
            <a:pPr algn="just" eaLnBrk="0" hangingPunct="0"/>
            <a:endParaRPr lang="en-GB" sz="2400" i="1" dirty="0"/>
          </a:p>
          <a:p>
            <a:pPr algn="just" eaLnBrk="0" hangingPunct="0"/>
            <a:r>
              <a:rPr lang="ro-RO" sz="2400" dirty="0"/>
              <a:t>Noxele profesionale reprezintă acei factori din condiţiile de muncă care influenţează negativ starea de sănătate a organismului personalului muncitor expus, determinând sau favorizând starea de boală sau scăderea capacităţii de muncă. </a:t>
            </a:r>
            <a:endParaRPr lang="en-AU" sz="2400" dirty="0">
              <a:latin typeface="_TimesNewRoman" charset="0"/>
            </a:endParaRPr>
          </a:p>
          <a:p>
            <a:pPr eaLnBrk="0" hangingPunct="0"/>
            <a:endParaRPr lang="en-AU"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06055394"/>
              </p:ext>
            </p:extLst>
          </p:nvPr>
        </p:nvGraphicFramePr>
        <p:xfrm>
          <a:off x="479376" y="548680"/>
          <a:ext cx="9505056"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10200456" y="476671"/>
            <a:ext cx="1324051" cy="766783"/>
            <a:chOff x="3384366" y="-22214"/>
            <a:chExt cx="2229077" cy="2130683"/>
          </a:xfrm>
        </p:grpSpPr>
        <p:sp>
          <p:nvSpPr>
            <p:cNvPr id="8" name="Oval 7"/>
            <p:cNvSpPr/>
            <p:nvPr/>
          </p:nvSpPr>
          <p:spPr>
            <a:xfrm>
              <a:off x="3384366" y="-22214"/>
              <a:ext cx="2229077" cy="2130683"/>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3710807" y="289817"/>
              <a:ext cx="1576195" cy="150662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ro-RO" sz="1400" i="1" kern="1200" dirty="0"/>
                <a:t>Factori</a:t>
              </a:r>
              <a:r>
                <a:rPr lang="ro-RO" sz="1400" kern="1200" dirty="0"/>
                <a:t> </a:t>
              </a:r>
              <a:r>
                <a:rPr lang="ro-RO" sz="1400" i="1" kern="1200" dirty="0"/>
                <a:t>fiziologici</a:t>
              </a:r>
              <a:endParaRPr lang="ro-RO" sz="1400" kern="1200" dirty="0"/>
            </a:p>
          </p:txBody>
        </p:sp>
      </p:grpSp>
      <p:grpSp>
        <p:nvGrpSpPr>
          <p:cNvPr id="10" name="Group 9"/>
          <p:cNvGrpSpPr/>
          <p:nvPr/>
        </p:nvGrpSpPr>
        <p:grpSpPr>
          <a:xfrm>
            <a:off x="10200456" y="1269621"/>
            <a:ext cx="1324051" cy="712981"/>
            <a:chOff x="5904662" y="1872204"/>
            <a:chExt cx="2134197" cy="2213065"/>
          </a:xfrm>
        </p:grpSpPr>
        <p:sp>
          <p:nvSpPr>
            <p:cNvPr id="11" name="Oval 10"/>
            <p:cNvSpPr/>
            <p:nvPr/>
          </p:nvSpPr>
          <p:spPr>
            <a:xfrm>
              <a:off x="5904662" y="1872204"/>
              <a:ext cx="2134197" cy="2213065"/>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2" name="Oval 4"/>
            <p:cNvSpPr/>
            <p:nvPr/>
          </p:nvSpPr>
          <p:spPr>
            <a:xfrm>
              <a:off x="6217208" y="2196300"/>
              <a:ext cx="1509105" cy="1564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ro-RO" sz="1400" i="1" kern="1200" dirty="0"/>
                <a:t>Factori</a:t>
              </a:r>
              <a:r>
                <a:rPr lang="ro-RO" sz="1400" kern="1200" dirty="0"/>
                <a:t> </a:t>
              </a:r>
              <a:r>
                <a:rPr lang="ro-RO" sz="1400" i="1" kern="1200" dirty="0"/>
                <a:t>igienici</a:t>
              </a:r>
              <a:endParaRPr lang="ro-RO" sz="1400" kern="1200" dirty="0"/>
            </a:p>
          </p:txBody>
        </p:sp>
      </p:grpSp>
      <p:grpSp>
        <p:nvGrpSpPr>
          <p:cNvPr id="13" name="Group 12"/>
          <p:cNvGrpSpPr/>
          <p:nvPr/>
        </p:nvGrpSpPr>
        <p:grpSpPr>
          <a:xfrm>
            <a:off x="10173889" y="2796393"/>
            <a:ext cx="1377181" cy="720080"/>
            <a:chOff x="3456376" y="3960433"/>
            <a:chExt cx="2085066" cy="2194666"/>
          </a:xfrm>
        </p:grpSpPr>
        <p:sp>
          <p:nvSpPr>
            <p:cNvPr id="14" name="Oval 13"/>
            <p:cNvSpPr/>
            <p:nvPr/>
          </p:nvSpPr>
          <p:spPr>
            <a:xfrm>
              <a:off x="3456376" y="3960433"/>
              <a:ext cx="2085066" cy="219466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5" name="Oval 4"/>
            <p:cNvSpPr/>
            <p:nvPr/>
          </p:nvSpPr>
          <p:spPr>
            <a:xfrm>
              <a:off x="3609050" y="4281834"/>
              <a:ext cx="1699275" cy="155186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ro-RO" sz="1400" i="1" kern="1200" dirty="0"/>
                <a:t>Factori</a:t>
              </a:r>
              <a:r>
                <a:rPr lang="ro-RO" sz="1400" kern="1200" dirty="0"/>
                <a:t> </a:t>
              </a:r>
              <a:r>
                <a:rPr lang="ro-RO" sz="1400" i="1" kern="1200" dirty="0"/>
                <a:t>psihosociali</a:t>
              </a:r>
              <a:endParaRPr lang="ro-RO" sz="1400" kern="1200" dirty="0"/>
            </a:p>
          </p:txBody>
        </p:sp>
      </p:grpSp>
      <p:grpSp>
        <p:nvGrpSpPr>
          <p:cNvPr id="16" name="Group 15"/>
          <p:cNvGrpSpPr/>
          <p:nvPr/>
        </p:nvGrpSpPr>
        <p:grpSpPr>
          <a:xfrm>
            <a:off x="10173890" y="2008769"/>
            <a:ext cx="1377181" cy="761457"/>
            <a:chOff x="936094" y="1944199"/>
            <a:chExt cx="2140545" cy="2128097"/>
          </a:xfrm>
        </p:grpSpPr>
        <p:sp>
          <p:nvSpPr>
            <p:cNvPr id="17" name="Oval 16"/>
            <p:cNvSpPr/>
            <p:nvPr/>
          </p:nvSpPr>
          <p:spPr>
            <a:xfrm>
              <a:off x="936094" y="1944199"/>
              <a:ext cx="2140545" cy="212809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8" name="Oval 4"/>
            <p:cNvSpPr/>
            <p:nvPr/>
          </p:nvSpPr>
          <p:spPr>
            <a:xfrm>
              <a:off x="1249570" y="2255852"/>
              <a:ext cx="1513593" cy="150479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ro-RO" sz="1400" i="1" kern="1200" dirty="0"/>
                <a:t>Factori</a:t>
              </a:r>
              <a:r>
                <a:rPr lang="ro-RO" sz="1400" kern="1200" dirty="0"/>
                <a:t> </a:t>
              </a:r>
              <a:r>
                <a:rPr lang="ro-RO" sz="1400" i="1" kern="1200" dirty="0"/>
                <a:t>ergonomici</a:t>
              </a:r>
              <a:r>
                <a:rPr lang="ro-RO" sz="1400" kern="1200" dirty="0"/>
                <a:t> </a:t>
              </a:r>
            </a:p>
          </p:txBody>
        </p:sp>
      </p:grpSp>
    </p:spTree>
    <p:extLst>
      <p:ext uri="{BB962C8B-B14F-4D97-AF65-F5344CB8AC3E}">
        <p14:creationId xmlns:p14="http://schemas.microsoft.com/office/powerpoint/2010/main" val="339293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407368" y="1340768"/>
            <a:ext cx="948308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800100" lvl="1" indent="-342900" algn="just" eaLnBrk="0" hangingPunct="0">
              <a:buFont typeface="Wingdings" panose="05000000000000000000" pitchFamily="2" charset="2"/>
              <a:buChar char="§"/>
            </a:pPr>
            <a:r>
              <a:rPr lang="ro-RO" sz="2000" dirty="0"/>
              <a:t>intensitatea mare a efortului predominant musculo-osteo-articular (efort fizic) sau neuropsihosenzorial;           </a:t>
            </a:r>
            <a:endParaRPr lang="en-AU" sz="2000" dirty="0">
              <a:latin typeface="_TimesNewRoman" charset="0"/>
            </a:endParaRPr>
          </a:p>
          <a:p>
            <a:pPr marL="800100" lvl="1" indent="-342900" algn="just" eaLnBrk="0" hangingPunct="0">
              <a:buFont typeface="Wingdings" panose="05000000000000000000" pitchFamily="2" charset="2"/>
              <a:buChar char="§"/>
            </a:pPr>
            <a:r>
              <a:rPr lang="ro-RO" sz="2000" dirty="0"/>
              <a:t>durata exagerată a muncii, peste durata normală a zilei de muncă, timp mai lung sau mai puţin îndelungat;             </a:t>
            </a:r>
            <a:endParaRPr lang="en-AU" sz="2000" dirty="0">
              <a:latin typeface="_TimesNewRoman" charset="0"/>
            </a:endParaRPr>
          </a:p>
          <a:p>
            <a:pPr marL="800100" lvl="1" indent="-342900" algn="just" eaLnBrk="0" hangingPunct="0">
              <a:buFont typeface="Wingdings" panose="05000000000000000000" pitchFamily="2" charset="2"/>
              <a:buChar char="§"/>
            </a:pPr>
            <a:r>
              <a:rPr lang="ro-RO" sz="2000" dirty="0"/>
              <a:t>ritm de muncă nefiziologic (prea rapid şi o perioadă mare de timp);       </a:t>
            </a:r>
            <a:endParaRPr lang="en-AU" sz="2000" dirty="0">
              <a:latin typeface="_TimesNewRoman" charset="0"/>
            </a:endParaRPr>
          </a:p>
          <a:p>
            <a:pPr marL="800100" lvl="1" indent="-342900" algn="just" eaLnBrk="0" hangingPunct="0">
              <a:buFont typeface="Wingdings" panose="05000000000000000000" pitchFamily="2" charset="2"/>
              <a:buChar char="§"/>
            </a:pPr>
            <a:r>
              <a:rPr lang="ro-RO" sz="2000" dirty="0"/>
              <a:t>regim de muncă inadecvat (raportul dintre perioadele de muncă şi cele de repaus necorespunzătoare din punct de vedere fiziologic);</a:t>
            </a:r>
            <a:endParaRPr lang="en-GB" sz="2000" dirty="0"/>
          </a:p>
          <a:p>
            <a:pPr marL="800100" lvl="1" indent="-342900" algn="just">
              <a:buFont typeface="Wingdings" panose="05000000000000000000" pitchFamily="2" charset="2"/>
              <a:buChar char="§"/>
            </a:pPr>
            <a:r>
              <a:rPr lang="ro-RO" sz="2000" dirty="0"/>
              <a:t>efort static prelungit;         </a:t>
            </a:r>
            <a:endParaRPr lang="en-AU" sz="2000" dirty="0">
              <a:latin typeface="_TimesNewRoman" charset="0"/>
            </a:endParaRPr>
          </a:p>
          <a:p>
            <a:pPr marL="800100" lvl="1" indent="-342900" algn="just" eaLnBrk="0" hangingPunct="0">
              <a:buFont typeface="Wingdings" panose="05000000000000000000" pitchFamily="2" charset="2"/>
              <a:buChar char="§"/>
            </a:pPr>
            <a:r>
              <a:rPr lang="ro-RO" sz="2000" dirty="0"/>
              <a:t>alternanţa necorespunzătoare fiziologic pentru anumite persoane - a celor trei schimburi de muncă; grupe musculare;             </a:t>
            </a:r>
            <a:endParaRPr lang="en-AU" sz="2000" dirty="0">
              <a:latin typeface="_TimesNewRoman" charset="0"/>
            </a:endParaRPr>
          </a:p>
          <a:p>
            <a:pPr marL="800100" lvl="1" indent="-342900" algn="just" eaLnBrk="0" hangingPunct="0">
              <a:buFont typeface="Wingdings" panose="05000000000000000000" pitchFamily="2" charset="2"/>
              <a:buChar char="§"/>
            </a:pPr>
            <a:r>
              <a:rPr lang="ro-RO" sz="2000" dirty="0"/>
              <a:t>poziţii vicioase sau forţate, prelungite;</a:t>
            </a:r>
            <a:endParaRPr lang="en-AU" sz="2000" dirty="0">
              <a:latin typeface="_TimesNewRoman" charset="0"/>
            </a:endParaRPr>
          </a:p>
          <a:p>
            <a:pPr marL="800100" lvl="1" indent="-342900" algn="just" eaLnBrk="0" hangingPunct="0">
              <a:buFont typeface="Wingdings" panose="05000000000000000000" pitchFamily="2" charset="2"/>
              <a:buChar char="§"/>
            </a:pPr>
            <a:r>
              <a:rPr lang="ro-RO" sz="2000" dirty="0"/>
              <a:t>muncă monotonă cu subsolicitări (subsolicitarea este tot aşa de nocivă ca suprasolicitarea);       </a:t>
            </a:r>
            <a:endParaRPr lang="en-AU" sz="2000" dirty="0">
              <a:latin typeface="_TimesNewRoman" charset="0"/>
            </a:endParaRPr>
          </a:p>
          <a:p>
            <a:pPr marL="800100" lvl="1" indent="-342900" algn="just" eaLnBrk="0" hangingPunct="0">
              <a:buFont typeface="Wingdings" panose="05000000000000000000" pitchFamily="2" charset="2"/>
              <a:buChar char="§"/>
            </a:pPr>
            <a:r>
              <a:rPr lang="ro-RO" sz="2000" dirty="0"/>
              <a:t>munca mecanizată sau automatizată cu suprasolicitări. </a:t>
            </a:r>
            <a:endParaRPr lang="en-AU" sz="2000" dirty="0">
              <a:latin typeface="_TimesNewRoman" charset="0"/>
            </a:endParaRPr>
          </a:p>
        </p:txBody>
      </p:sp>
      <p:grpSp>
        <p:nvGrpSpPr>
          <p:cNvPr id="3" name="Group 2"/>
          <p:cNvGrpSpPr/>
          <p:nvPr/>
        </p:nvGrpSpPr>
        <p:grpSpPr>
          <a:xfrm>
            <a:off x="1055440" y="332656"/>
            <a:ext cx="5832648" cy="792966"/>
            <a:chOff x="4866880" y="5956"/>
            <a:chExt cx="3787332" cy="648950"/>
          </a:xfrm>
        </p:grpSpPr>
        <p:sp>
          <p:nvSpPr>
            <p:cNvPr id="4" name="Rounded Rectangle 3"/>
            <p:cNvSpPr/>
            <p:nvPr/>
          </p:nvSpPr>
          <p:spPr>
            <a:xfrm>
              <a:off x="4866880" y="5956"/>
              <a:ext cx="3787332" cy="648950"/>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 name="Rounded Rectangle 4"/>
            <p:cNvSpPr/>
            <p:nvPr/>
          </p:nvSpPr>
          <p:spPr>
            <a:xfrm>
              <a:off x="4885887" y="24963"/>
              <a:ext cx="3749318" cy="6109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800" i="1" kern="1200" dirty="0"/>
                <a:t>1. </a:t>
              </a:r>
              <a:r>
                <a:rPr lang="ro-RO" sz="1800" i="1" kern="1200" dirty="0"/>
                <a:t>Noxe profesionale ce aparţin organizării muncii, organizării neraţionale, nefiziologice</a:t>
              </a:r>
              <a:endParaRPr lang="ro-RO" sz="1800" kern="1200" dirty="0"/>
            </a:p>
          </p:txBody>
        </p:sp>
      </p:grpSp>
      <p:grpSp>
        <p:nvGrpSpPr>
          <p:cNvPr id="9" name="Group 8"/>
          <p:cNvGrpSpPr/>
          <p:nvPr/>
        </p:nvGrpSpPr>
        <p:grpSpPr>
          <a:xfrm>
            <a:off x="7752184" y="43746"/>
            <a:ext cx="1944216" cy="1297022"/>
            <a:chOff x="3384366" y="-22214"/>
            <a:chExt cx="2229077" cy="2130683"/>
          </a:xfrm>
        </p:grpSpPr>
        <p:sp>
          <p:nvSpPr>
            <p:cNvPr id="10" name="Oval 9"/>
            <p:cNvSpPr/>
            <p:nvPr/>
          </p:nvSpPr>
          <p:spPr>
            <a:xfrm>
              <a:off x="3384366" y="-22214"/>
              <a:ext cx="2229077" cy="2130683"/>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1" name="Oval 4"/>
            <p:cNvSpPr/>
            <p:nvPr/>
          </p:nvSpPr>
          <p:spPr>
            <a:xfrm>
              <a:off x="3710807" y="289817"/>
              <a:ext cx="1576195" cy="150662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ro-RO" sz="2100" i="1" kern="1200" dirty="0"/>
                <a:t>Factori</a:t>
              </a:r>
              <a:r>
                <a:rPr lang="ro-RO" sz="2100" kern="1200" dirty="0"/>
                <a:t> </a:t>
              </a:r>
              <a:r>
                <a:rPr lang="ro-RO" sz="2100" i="1" kern="1200" dirty="0"/>
                <a:t>fiziologici</a:t>
              </a:r>
              <a:endParaRPr lang="ro-RO" sz="2100" kern="1200" dirty="0"/>
            </a:p>
          </p:txBody>
        </p:sp>
      </p:grpSp>
      <p:sp>
        <p:nvSpPr>
          <p:cNvPr id="2" name="Left Arrow 1"/>
          <p:cNvSpPr/>
          <p:nvPr/>
        </p:nvSpPr>
        <p:spPr>
          <a:xfrm>
            <a:off x="6960096" y="620688"/>
            <a:ext cx="792088"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767408" y="1143000"/>
            <a:ext cx="974819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342900" indent="-342900" algn="just" eaLnBrk="0" hangingPunct="0">
              <a:buFont typeface="Wingdings" panose="05000000000000000000" pitchFamily="2" charset="2"/>
              <a:buChar char="q"/>
            </a:pPr>
            <a:r>
              <a:rPr lang="ro-RO" sz="2000" i="1" dirty="0"/>
              <a:t>factori fizici</a:t>
            </a:r>
            <a:r>
              <a:rPr lang="ro-RO" sz="2000" dirty="0"/>
              <a:t>: </a:t>
            </a:r>
            <a:endParaRPr lang="en-AU" sz="2000" dirty="0">
              <a:latin typeface="_TimesNewRoman" charset="0"/>
            </a:endParaRPr>
          </a:p>
          <a:p>
            <a:pPr marL="800100" lvl="1" indent="-342900" algn="just" eaLnBrk="0" hangingPunct="0">
              <a:buFont typeface="Wingdings" panose="05000000000000000000" pitchFamily="2" charset="2"/>
              <a:buChar char="§"/>
            </a:pPr>
            <a:r>
              <a:rPr lang="ro-RO" sz="2000" dirty="0"/>
              <a:t>temperatura ridicată sau scăzută, umiditate mare sau mică, viteza curenţilor de aer;</a:t>
            </a:r>
            <a:endParaRPr lang="en-AU" sz="2000" dirty="0">
              <a:latin typeface="_TimesNewRoman" charset="0"/>
            </a:endParaRPr>
          </a:p>
          <a:p>
            <a:pPr marL="800100" lvl="1" indent="-342900" algn="just" eaLnBrk="0" hangingPunct="0">
              <a:buFont typeface="Wingdings" panose="05000000000000000000" pitchFamily="2" charset="2"/>
              <a:buChar char="§"/>
            </a:pPr>
            <a:r>
              <a:rPr lang="ro-RO" sz="2000" dirty="0"/>
              <a:t>presiune ridicată sau scăzută;</a:t>
            </a:r>
            <a:endParaRPr lang="en-GB" sz="2000" dirty="0"/>
          </a:p>
          <a:p>
            <a:pPr marL="800100" lvl="1" indent="-342900" algn="just" eaLnBrk="0" hangingPunct="0">
              <a:buFont typeface="Wingdings" panose="05000000000000000000" pitchFamily="2" charset="2"/>
              <a:buChar char="§"/>
            </a:pPr>
            <a:r>
              <a:rPr lang="ro-RO" sz="2000" dirty="0"/>
              <a:t> radiaţii electromagnetice cu energie mare şi expunere prelungită (microunde, infraroşii, vizibile, ultraviolete, laser, ionizante);</a:t>
            </a:r>
            <a:endParaRPr lang="en-GB" sz="2000" dirty="0"/>
          </a:p>
          <a:p>
            <a:pPr marL="800100" lvl="1" indent="-342900" algn="just" eaLnBrk="0" hangingPunct="0">
              <a:buFont typeface="Wingdings" panose="05000000000000000000" pitchFamily="2" charset="2"/>
              <a:buChar char="§"/>
            </a:pPr>
            <a:r>
              <a:rPr lang="ro-RO" sz="2000" dirty="0"/>
              <a:t>zgomot peste limita admisibilă;</a:t>
            </a:r>
            <a:endParaRPr lang="en-GB" sz="2000" dirty="0"/>
          </a:p>
          <a:p>
            <a:pPr marL="800100" lvl="1" indent="-342900" algn="just" eaLnBrk="0" hangingPunct="0">
              <a:buFont typeface="Wingdings" panose="05000000000000000000" pitchFamily="2" charset="2"/>
              <a:buChar char="§"/>
            </a:pPr>
            <a:r>
              <a:rPr lang="ro-RO" sz="2000" dirty="0"/>
              <a:t>trepidaţii etc.     </a:t>
            </a:r>
            <a:endParaRPr lang="en-GB" sz="2000" dirty="0"/>
          </a:p>
          <a:p>
            <a:pPr marL="342900" indent="-342900" algn="just">
              <a:buFont typeface="Wingdings" panose="05000000000000000000" pitchFamily="2" charset="2"/>
              <a:buChar char="q"/>
            </a:pPr>
            <a:r>
              <a:rPr lang="ro-RO" sz="2000" i="1" dirty="0"/>
              <a:t>factori chimici</a:t>
            </a:r>
            <a:r>
              <a:rPr lang="ro-RO" sz="2000" dirty="0"/>
              <a:t>: toate substanţele chimice din procesele tehnologice pot deveni noxe  (toxice) profesionale prin creşterea concentraţiilor lor peste limitele admisibile: plumb, mercur, benzen, crom, gaze şi vapori iritanţi etc.        </a:t>
            </a:r>
            <a:endParaRPr lang="en-AU" sz="2000" dirty="0">
              <a:latin typeface="_TimesNewRoman" charset="0"/>
            </a:endParaRPr>
          </a:p>
          <a:p>
            <a:pPr marL="342900" indent="-342900" algn="just" eaLnBrk="0" hangingPunct="0">
              <a:buFont typeface="Wingdings" panose="05000000000000000000" pitchFamily="2" charset="2"/>
              <a:buChar char="q"/>
            </a:pPr>
            <a:r>
              <a:rPr lang="ro-RO" sz="2000" i="1" dirty="0"/>
              <a:t>factori fizico-chimici</a:t>
            </a:r>
            <a:r>
              <a:rPr lang="ro-RO" sz="2000" dirty="0"/>
              <a:t>: toate pulberile de la locurile de muncă de natură organică (vegetale sau animală), şi anorganică devin nocive prin creşterea concentraţiilor lor peste normalităţile admise şi care pot acţiona fie prin proprietăţile lor chimice, fie prin cele fizice.                   </a:t>
            </a:r>
            <a:endParaRPr lang="en-AU" sz="2000" dirty="0">
              <a:latin typeface="_TimesNewRoman" charset="0"/>
            </a:endParaRPr>
          </a:p>
          <a:p>
            <a:pPr marL="342900" indent="-342900" algn="just" eaLnBrk="0" hangingPunct="0">
              <a:buFont typeface="Wingdings" panose="05000000000000000000" pitchFamily="2" charset="2"/>
              <a:buChar char="q"/>
            </a:pPr>
            <a:r>
              <a:rPr lang="ro-RO" sz="2000" i="1" dirty="0"/>
              <a:t>factori biologici</a:t>
            </a:r>
            <a:r>
              <a:rPr lang="ro-RO" sz="2000" dirty="0"/>
              <a:t>: bacterii, virusuri, paraziţi, ciuperci patogene etc., prezente la locul de muncă (brucele, leptospire, virusul hepatitic, bacilul Koch).       </a:t>
            </a:r>
            <a:endParaRPr lang="en-AU" sz="2000" dirty="0">
              <a:latin typeface="_TimesNewRoman" charset="0"/>
            </a:endParaRPr>
          </a:p>
        </p:txBody>
      </p:sp>
      <p:grpSp>
        <p:nvGrpSpPr>
          <p:cNvPr id="3" name="Group 2"/>
          <p:cNvGrpSpPr/>
          <p:nvPr/>
        </p:nvGrpSpPr>
        <p:grpSpPr>
          <a:xfrm>
            <a:off x="911424" y="260648"/>
            <a:ext cx="5184576" cy="732355"/>
            <a:chOff x="4866880" y="753959"/>
            <a:chExt cx="3746813" cy="660347"/>
          </a:xfrm>
        </p:grpSpPr>
        <p:sp>
          <p:nvSpPr>
            <p:cNvPr id="4" name="Rounded Rectangle 3"/>
            <p:cNvSpPr/>
            <p:nvPr/>
          </p:nvSpPr>
          <p:spPr>
            <a:xfrm>
              <a:off x="4866880" y="753959"/>
              <a:ext cx="3746813" cy="660347"/>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 name="Rounded Rectangle 4"/>
            <p:cNvSpPr/>
            <p:nvPr/>
          </p:nvSpPr>
          <p:spPr>
            <a:xfrm>
              <a:off x="4886221" y="773300"/>
              <a:ext cx="3708131" cy="6216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800" i="1" kern="1200" dirty="0"/>
                <a:t>2. </a:t>
              </a:r>
              <a:r>
                <a:rPr lang="ro-RO" sz="1800" i="1" kern="1200" dirty="0"/>
                <a:t>Noxe profesionale ce aparţin mediului de muncă</a:t>
              </a:r>
              <a:endParaRPr lang="ro-RO" sz="1800" kern="1200" dirty="0"/>
            </a:p>
          </p:txBody>
        </p:sp>
      </p:grpSp>
      <p:grpSp>
        <p:nvGrpSpPr>
          <p:cNvPr id="6" name="Group 5"/>
          <p:cNvGrpSpPr/>
          <p:nvPr/>
        </p:nvGrpSpPr>
        <p:grpSpPr>
          <a:xfrm>
            <a:off x="7336297" y="180324"/>
            <a:ext cx="2025013" cy="1115009"/>
            <a:chOff x="5904662" y="1872204"/>
            <a:chExt cx="2134197" cy="2213065"/>
          </a:xfrm>
        </p:grpSpPr>
        <p:sp>
          <p:nvSpPr>
            <p:cNvPr id="7" name="Oval 6"/>
            <p:cNvSpPr/>
            <p:nvPr/>
          </p:nvSpPr>
          <p:spPr>
            <a:xfrm>
              <a:off x="5904662" y="1872204"/>
              <a:ext cx="2134197" cy="2213065"/>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8" name="Oval 4"/>
            <p:cNvSpPr/>
            <p:nvPr/>
          </p:nvSpPr>
          <p:spPr>
            <a:xfrm>
              <a:off x="6217208" y="2196300"/>
              <a:ext cx="1509105" cy="1564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ro-RO" sz="2100" i="1" kern="1200" dirty="0"/>
                <a:t>Factori</a:t>
              </a:r>
              <a:r>
                <a:rPr lang="ro-RO" sz="2100" kern="1200" dirty="0"/>
                <a:t> </a:t>
              </a:r>
              <a:r>
                <a:rPr lang="ro-RO" sz="2100" i="1" kern="1200" dirty="0"/>
                <a:t>igienici</a:t>
              </a:r>
              <a:endParaRPr lang="ro-RO" sz="2100" kern="1200" dirty="0"/>
            </a:p>
          </p:txBody>
        </p:sp>
      </p:grpSp>
      <p:sp>
        <p:nvSpPr>
          <p:cNvPr id="9" name="Left Arrow 8"/>
          <p:cNvSpPr/>
          <p:nvPr/>
        </p:nvSpPr>
        <p:spPr>
          <a:xfrm>
            <a:off x="6571659" y="577990"/>
            <a:ext cx="792088"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839416" y="1345162"/>
            <a:ext cx="93839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342900" indent="-342900" algn="just">
              <a:buFont typeface="Wingdings" panose="05000000000000000000" pitchFamily="2" charset="2"/>
              <a:buChar char="§"/>
            </a:pPr>
            <a:r>
              <a:rPr lang="ro-RO" sz="2000" dirty="0"/>
              <a:t>sunt datorate neconcordanţei între caracteristicile morfofuncţionale ale organismului şi cele ale utilajelor, uneltelor, maşinilor şi instrumentelor de lucru:         </a:t>
            </a:r>
            <a:endParaRPr lang="en-AU" sz="2000" dirty="0">
              <a:latin typeface="_TimesNewRoman" charset="0"/>
            </a:endParaRPr>
          </a:p>
          <a:p>
            <a:pPr algn="just" eaLnBrk="0" hangingPunct="0"/>
            <a:r>
              <a:rPr lang="ro-RO" sz="2000" dirty="0"/>
              <a:t>	poziţii vicioase; </a:t>
            </a:r>
          </a:p>
          <a:p>
            <a:pPr algn="just" eaLnBrk="0" hangingPunct="0"/>
            <a:r>
              <a:rPr lang="ro-RO" sz="2000" dirty="0"/>
              <a:t>	compresiuni pe diferite părţi anatomice etc.</a:t>
            </a:r>
            <a:endParaRPr lang="en-AU" sz="2000" dirty="0">
              <a:latin typeface="_TimesNewRoman" charset="0"/>
            </a:endParaRPr>
          </a:p>
        </p:txBody>
      </p:sp>
      <p:grpSp>
        <p:nvGrpSpPr>
          <p:cNvPr id="4" name="Group 3"/>
          <p:cNvGrpSpPr/>
          <p:nvPr/>
        </p:nvGrpSpPr>
        <p:grpSpPr>
          <a:xfrm>
            <a:off x="407367" y="304801"/>
            <a:ext cx="5301905" cy="773119"/>
            <a:chOff x="4866880" y="1513359"/>
            <a:chExt cx="3774086" cy="660347"/>
          </a:xfrm>
        </p:grpSpPr>
        <p:sp>
          <p:nvSpPr>
            <p:cNvPr id="5" name="Rounded Rectangle 4"/>
            <p:cNvSpPr/>
            <p:nvPr/>
          </p:nvSpPr>
          <p:spPr>
            <a:xfrm>
              <a:off x="4866880" y="1513359"/>
              <a:ext cx="3774086" cy="660347"/>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 name="Rounded Rectangle 4"/>
            <p:cNvSpPr/>
            <p:nvPr/>
          </p:nvSpPr>
          <p:spPr>
            <a:xfrm>
              <a:off x="4886221" y="1532700"/>
              <a:ext cx="3735404" cy="6216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800" i="1" kern="1200" dirty="0"/>
                <a:t>3. </a:t>
              </a:r>
              <a:r>
                <a:rPr lang="ro-RO" sz="1800" i="1" kern="1200" dirty="0"/>
                <a:t>Noxe profesionale ce aparţin relaţiei om-maşină-mediul de muncă</a:t>
              </a:r>
              <a:endParaRPr lang="ro-RO" sz="1800" kern="1200" dirty="0"/>
            </a:p>
          </p:txBody>
        </p:sp>
      </p:grpSp>
      <p:grpSp>
        <p:nvGrpSpPr>
          <p:cNvPr id="7" name="Group 6"/>
          <p:cNvGrpSpPr/>
          <p:nvPr/>
        </p:nvGrpSpPr>
        <p:grpSpPr>
          <a:xfrm>
            <a:off x="551384" y="3212977"/>
            <a:ext cx="5184576" cy="818556"/>
            <a:chOff x="4866880" y="2272759"/>
            <a:chExt cx="3757418" cy="660347"/>
          </a:xfrm>
        </p:grpSpPr>
        <p:sp>
          <p:nvSpPr>
            <p:cNvPr id="8" name="Rounded Rectangle 7"/>
            <p:cNvSpPr/>
            <p:nvPr/>
          </p:nvSpPr>
          <p:spPr>
            <a:xfrm>
              <a:off x="4866880" y="2272759"/>
              <a:ext cx="3757418" cy="660347"/>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Rounded Rectangle 4"/>
            <p:cNvSpPr/>
            <p:nvPr/>
          </p:nvSpPr>
          <p:spPr>
            <a:xfrm>
              <a:off x="4886221" y="2292100"/>
              <a:ext cx="3718736" cy="6216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800" i="1" kern="1200" dirty="0"/>
                <a:t>4. </a:t>
              </a:r>
              <a:r>
                <a:rPr lang="ro-RO" sz="1800" i="1" kern="1200" dirty="0"/>
                <a:t>Noxe profesionale ce aparţin relaţiilor psihosociale dintr-un colectiv de muncă (relaţia om-om)</a:t>
              </a:r>
              <a:endParaRPr lang="ro-RO" sz="1800" kern="1200" dirty="0"/>
            </a:p>
          </p:txBody>
        </p:sp>
      </p:grpSp>
      <p:sp>
        <p:nvSpPr>
          <p:cNvPr id="3" name="Rectangle 2"/>
          <p:cNvSpPr/>
          <p:nvPr/>
        </p:nvSpPr>
        <p:spPr>
          <a:xfrm>
            <a:off x="983432" y="4293096"/>
            <a:ext cx="8951912" cy="1631216"/>
          </a:xfrm>
          <a:prstGeom prst="rect">
            <a:avLst/>
          </a:prstGeom>
        </p:spPr>
        <p:txBody>
          <a:bodyPr wrap="square">
            <a:spAutoFit/>
          </a:bodyPr>
          <a:lstStyle/>
          <a:p>
            <a:pPr marL="285750" indent="-285750" algn="just" eaLnBrk="0" hangingPunct="0">
              <a:buFont typeface="Wingdings" panose="05000000000000000000" pitchFamily="2" charset="2"/>
              <a:buChar char="§"/>
            </a:pPr>
            <a:r>
              <a:rPr lang="ro-RO" sz="2000" dirty="0"/>
              <a:t>relaţii necorespunzătoare dintre un conducător şi colaboratorii săi;</a:t>
            </a:r>
            <a:endParaRPr lang="en-AU" sz="2000" dirty="0">
              <a:latin typeface="_TimesNewRoman" charset="0"/>
            </a:endParaRPr>
          </a:p>
          <a:p>
            <a:pPr marL="285750" indent="-285750" algn="just" eaLnBrk="0" hangingPunct="0">
              <a:buFont typeface="Wingdings" panose="05000000000000000000" pitchFamily="2" charset="2"/>
              <a:buChar char="§"/>
            </a:pPr>
            <a:r>
              <a:rPr lang="ro-RO" sz="2000" dirty="0"/>
              <a:t>relaţii necorespunzătoare între membrii unui colectiv de muncă;  </a:t>
            </a:r>
            <a:endParaRPr lang="en-AU" sz="2000" dirty="0">
              <a:latin typeface="_TimesNewRoman" charset="0"/>
            </a:endParaRPr>
          </a:p>
          <a:p>
            <a:pPr marL="285750" indent="-285750" algn="just" eaLnBrk="0" hangingPunct="0">
              <a:buFont typeface="Wingdings" panose="05000000000000000000" pitchFamily="2" charset="2"/>
              <a:buChar char="§"/>
            </a:pPr>
            <a:r>
              <a:rPr lang="ro-RO" sz="2000" dirty="0"/>
              <a:t>absenţa motivaţiei în muncă;     </a:t>
            </a:r>
            <a:endParaRPr lang="en-AU" sz="2000" dirty="0">
              <a:latin typeface="_TimesNewRoman" charset="0"/>
            </a:endParaRPr>
          </a:p>
          <a:p>
            <a:pPr marL="285750" indent="-285750" algn="just" eaLnBrk="0" hangingPunct="0">
              <a:buFont typeface="Wingdings" panose="05000000000000000000" pitchFamily="2" charset="2"/>
              <a:buChar char="§"/>
            </a:pPr>
            <a:r>
              <a:rPr lang="ro-RO" sz="2000" dirty="0"/>
              <a:t>lipsa unor satisfacţii morale sau materiale;       </a:t>
            </a:r>
            <a:endParaRPr lang="en-AU" sz="2000" dirty="0">
              <a:latin typeface="_TimesNewRoman" charset="0"/>
            </a:endParaRPr>
          </a:p>
          <a:p>
            <a:pPr marL="285750" indent="-285750" algn="just" eaLnBrk="0" hangingPunct="0">
              <a:buFont typeface="Wingdings" panose="05000000000000000000" pitchFamily="2" charset="2"/>
              <a:buChar char="§"/>
            </a:pPr>
            <a:r>
              <a:rPr lang="ro-RO" sz="2000" dirty="0"/>
              <a:t>acţiuni de inechitate la locul de muncă.         </a:t>
            </a:r>
            <a:endParaRPr lang="en-AU" sz="2000" dirty="0">
              <a:latin typeface="_TimesNewRoman" charset="0"/>
            </a:endParaRPr>
          </a:p>
        </p:txBody>
      </p:sp>
      <p:grpSp>
        <p:nvGrpSpPr>
          <p:cNvPr id="11" name="Group 10"/>
          <p:cNvGrpSpPr/>
          <p:nvPr/>
        </p:nvGrpSpPr>
        <p:grpSpPr>
          <a:xfrm>
            <a:off x="7032104" y="3205269"/>
            <a:ext cx="2122653" cy="1025325"/>
            <a:chOff x="3456376" y="3960433"/>
            <a:chExt cx="2085066" cy="2194666"/>
          </a:xfrm>
        </p:grpSpPr>
        <p:sp>
          <p:nvSpPr>
            <p:cNvPr id="12" name="Oval 11"/>
            <p:cNvSpPr/>
            <p:nvPr/>
          </p:nvSpPr>
          <p:spPr>
            <a:xfrm>
              <a:off x="3456376" y="3960433"/>
              <a:ext cx="2085066" cy="219466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3" name="Oval 4"/>
            <p:cNvSpPr/>
            <p:nvPr/>
          </p:nvSpPr>
          <p:spPr>
            <a:xfrm>
              <a:off x="3761727" y="4281834"/>
              <a:ext cx="1474364" cy="15518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ro-RO" sz="2100" i="1" kern="1200" dirty="0"/>
                <a:t>Factori</a:t>
              </a:r>
              <a:r>
                <a:rPr lang="ro-RO" sz="2100" kern="1200" dirty="0"/>
                <a:t> </a:t>
              </a:r>
              <a:r>
                <a:rPr lang="ro-RO" sz="2100" i="1" kern="1200" dirty="0"/>
                <a:t>psihosociali</a:t>
              </a:r>
              <a:endParaRPr lang="ro-RO" sz="2100" kern="1200" dirty="0"/>
            </a:p>
          </p:txBody>
        </p:sp>
      </p:grpSp>
      <p:grpSp>
        <p:nvGrpSpPr>
          <p:cNvPr id="14" name="Group 13"/>
          <p:cNvGrpSpPr/>
          <p:nvPr/>
        </p:nvGrpSpPr>
        <p:grpSpPr>
          <a:xfrm>
            <a:off x="7090241" y="239682"/>
            <a:ext cx="2064515" cy="1105480"/>
            <a:chOff x="936094" y="1944199"/>
            <a:chExt cx="2140545" cy="2128097"/>
          </a:xfrm>
        </p:grpSpPr>
        <p:sp>
          <p:nvSpPr>
            <p:cNvPr id="15" name="Oval 14"/>
            <p:cNvSpPr/>
            <p:nvPr/>
          </p:nvSpPr>
          <p:spPr>
            <a:xfrm>
              <a:off x="936094" y="1944199"/>
              <a:ext cx="2140545" cy="212809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6" name="Oval 4"/>
            <p:cNvSpPr/>
            <p:nvPr/>
          </p:nvSpPr>
          <p:spPr>
            <a:xfrm>
              <a:off x="1249570" y="2255852"/>
              <a:ext cx="1513593" cy="150479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ro-RO" sz="2100" i="1" kern="1200" dirty="0"/>
                <a:t>Factori</a:t>
              </a:r>
              <a:r>
                <a:rPr lang="ro-RO" sz="2100" kern="1200" dirty="0"/>
                <a:t> </a:t>
              </a:r>
              <a:r>
                <a:rPr lang="ro-RO" sz="2100" i="1" kern="1200" dirty="0"/>
                <a:t>ergonomici</a:t>
              </a:r>
              <a:r>
                <a:rPr lang="ro-RO" sz="2100" kern="1200" dirty="0"/>
                <a:t> </a:t>
              </a:r>
            </a:p>
          </p:txBody>
        </p:sp>
      </p:grpSp>
      <p:sp>
        <p:nvSpPr>
          <p:cNvPr id="17" name="Left Arrow 16"/>
          <p:cNvSpPr/>
          <p:nvPr/>
        </p:nvSpPr>
        <p:spPr>
          <a:xfrm>
            <a:off x="6395444" y="628611"/>
            <a:ext cx="792088"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8" name="Left Arrow 17"/>
          <p:cNvSpPr/>
          <p:nvPr/>
        </p:nvSpPr>
        <p:spPr>
          <a:xfrm>
            <a:off x="6395444" y="3558057"/>
            <a:ext cx="792088"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42391859"/>
              </p:ext>
            </p:extLst>
          </p:nvPr>
        </p:nvGraphicFramePr>
        <p:xfrm>
          <a:off x="479376" y="548680"/>
          <a:ext cx="10657184"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925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52899439"/>
              </p:ext>
            </p:extLst>
          </p:nvPr>
        </p:nvGraphicFramePr>
        <p:xfrm>
          <a:off x="983432" y="62068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911424" y="188640"/>
            <a:ext cx="936104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a:r>
              <a:rPr lang="ro-RO" dirty="0"/>
              <a:t> </a:t>
            </a:r>
            <a:endParaRPr lang="en-AU" dirty="0">
              <a:latin typeface="_TimesNewRoman" charset="0"/>
            </a:endParaRPr>
          </a:p>
          <a:p>
            <a:pPr algn="just" eaLnBrk="0" hangingPunct="0"/>
            <a:r>
              <a:rPr lang="ro-RO" dirty="0"/>
              <a:t>	</a:t>
            </a:r>
            <a:r>
              <a:rPr lang="ro-RO" b="1" i="1" dirty="0"/>
              <a:t> Definiţie</a:t>
            </a:r>
            <a:r>
              <a:rPr lang="ro-RO" dirty="0"/>
              <a:t>       </a:t>
            </a:r>
          </a:p>
          <a:p>
            <a:pPr algn="just" eaLnBrk="0" hangingPunct="0"/>
            <a:r>
              <a:rPr lang="ro-RO" dirty="0"/>
              <a:t>                        	</a:t>
            </a:r>
            <a:endParaRPr lang="en-AU" dirty="0">
              <a:latin typeface="_TimesNewRoman" charset="0"/>
            </a:endParaRPr>
          </a:p>
          <a:p>
            <a:pPr algn="just" eaLnBrk="0" hangingPunct="0"/>
            <a:r>
              <a:rPr lang="ro-RO" dirty="0"/>
              <a:t>	Medicina muncii este o disciplină medicală clinică care studiază </a:t>
            </a:r>
            <a:r>
              <a:rPr lang="ro-RO" i="1" dirty="0"/>
              <a:t>relaţia fiziologică şi patologică </a:t>
            </a:r>
            <a:r>
              <a:rPr lang="ro-RO" dirty="0"/>
              <a:t>dintre organismul uman şi muncă, în vederea recomandării măsurilor care să permită desfăşurarea activităţii profesionale în condiţii fiziologice şi igienice pentru </a:t>
            </a:r>
            <a:r>
              <a:rPr lang="ro-RO" i="1" dirty="0"/>
              <a:t>menţinerea capacităţii de muncă </a:t>
            </a:r>
            <a:r>
              <a:rPr lang="ro-RO" dirty="0"/>
              <a:t>la un nivel ridicat şi pentru </a:t>
            </a:r>
            <a:r>
              <a:rPr lang="ro-RO" i="1" dirty="0"/>
              <a:t>prevenirea bolilor profesionale şi a bolilor legate de profesie</a:t>
            </a:r>
            <a:r>
              <a:rPr lang="ro-RO" dirty="0"/>
              <a:t>.                                      </a:t>
            </a:r>
            <a:endParaRPr lang="en-AU" dirty="0">
              <a:latin typeface="_TimesNewRoman" charset="0"/>
            </a:endParaRPr>
          </a:p>
          <a:p>
            <a:pPr algn="just" eaLnBrk="0" hangingPunct="0"/>
            <a:r>
              <a:rPr lang="ro-RO" i="1" dirty="0"/>
              <a:t> </a:t>
            </a:r>
            <a:endParaRPr lang="en-AU" dirty="0">
              <a:latin typeface="_TimesNewRoman" charset="0"/>
            </a:endParaRPr>
          </a:p>
        </p:txBody>
      </p:sp>
      <p:pic>
        <p:nvPicPr>
          <p:cNvPr id="3074" name="Picture 2" descr="Imagini pentru occupational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168" y="3717032"/>
            <a:ext cx="4587551" cy="30541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1676400" y="381001"/>
            <a:ext cx="876300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eaLnBrk="0" hangingPunct="0"/>
            <a:endParaRPr lang="ro-RO" dirty="0"/>
          </a:p>
          <a:p>
            <a:pPr algn="just" eaLnBrk="0" hangingPunct="0"/>
            <a:endParaRPr lang="ro-RO" dirty="0"/>
          </a:p>
          <a:p>
            <a:pPr marL="342900" indent="-342900" algn="just" eaLnBrk="0" hangingPunct="0">
              <a:buFont typeface="Wingdings" panose="05000000000000000000" pitchFamily="2" charset="2"/>
              <a:buChar char="q"/>
            </a:pPr>
            <a:r>
              <a:rPr lang="ro-RO" dirty="0"/>
              <a:t>relaţia de cauzalitate dintre noxa profesională şi efect (boală), este evidentă, directă, intervenind în geneza bolii în totalitate: </a:t>
            </a:r>
            <a:endParaRPr lang="en-AU" dirty="0">
              <a:latin typeface="_TimesNewRoman" charset="0"/>
            </a:endParaRPr>
          </a:p>
          <a:p>
            <a:pPr marL="800100" lvl="1" indent="-342900" algn="just" eaLnBrk="0" hangingPunct="0">
              <a:buFont typeface="Wingdings" panose="05000000000000000000" pitchFamily="2" charset="2"/>
              <a:buChar char="§"/>
            </a:pPr>
            <a:r>
              <a:rPr lang="ro-RO" dirty="0"/>
              <a:t>dioxid de siliciu liber cristalin - silicoză;</a:t>
            </a:r>
          </a:p>
          <a:p>
            <a:pPr marL="800100" lvl="1" indent="-342900" algn="just" eaLnBrk="0" hangingPunct="0">
              <a:buFont typeface="Wingdings" panose="05000000000000000000" pitchFamily="2" charset="2"/>
              <a:buChar char="§"/>
            </a:pPr>
            <a:r>
              <a:rPr lang="ro-RO" dirty="0"/>
              <a:t>vaporii sau pulberea de plumb - intoxicaţia profesională cu plumb etc.</a:t>
            </a:r>
          </a:p>
          <a:p>
            <a:pPr marL="800100" lvl="1" indent="-342900" algn="just" eaLnBrk="0" hangingPunct="0">
              <a:buFont typeface="Wingdings" panose="05000000000000000000" pitchFamily="2" charset="2"/>
              <a:buChar char="§"/>
            </a:pPr>
            <a:endParaRPr lang="ro-RO" dirty="0"/>
          </a:p>
          <a:p>
            <a:pPr algn="just" eaLnBrk="0" hangingPunct="0"/>
            <a:r>
              <a:rPr lang="ro-RO" i="1" dirty="0"/>
              <a:t>	</a:t>
            </a:r>
            <a:endParaRPr lang="en-AU" dirty="0">
              <a:latin typeface="_TimesNewRoman" charset="0"/>
            </a:endParaRPr>
          </a:p>
          <a:p>
            <a:pPr algn="just" eaLnBrk="0" hangingPunct="0"/>
            <a:endParaRPr lang="ro-RO" dirty="0"/>
          </a:p>
          <a:p>
            <a:pPr marL="342900" indent="-342900" algn="just" eaLnBrk="0" hangingPunct="0">
              <a:buFont typeface="Wingdings" panose="05000000000000000000" pitchFamily="2" charset="2"/>
              <a:buChar char="q"/>
            </a:pPr>
            <a:r>
              <a:rPr lang="en-US" dirty="0"/>
              <a:t>o</a:t>
            </a:r>
            <a:r>
              <a:rPr lang="ro-RO" dirty="0"/>
              <a:t>xizii de azot (noxă profesională):</a:t>
            </a:r>
            <a:endParaRPr lang="en-AU" dirty="0">
              <a:latin typeface="_TimesNewRoman" charset="0"/>
            </a:endParaRPr>
          </a:p>
          <a:p>
            <a:pPr marL="800100" lvl="1" indent="-342900" algn="just" eaLnBrk="0" hangingPunct="0">
              <a:buFont typeface="Wingdings" panose="05000000000000000000" pitchFamily="2" charset="2"/>
              <a:buChar char="§"/>
            </a:pPr>
            <a:r>
              <a:rPr lang="ro-RO" dirty="0"/>
              <a:t>pot interveni ca factori favorizanţi în etiologia silicozei;</a:t>
            </a:r>
            <a:endParaRPr lang="en-AU" dirty="0">
              <a:latin typeface="_TimesNewRoman" charset="0"/>
            </a:endParaRPr>
          </a:p>
          <a:p>
            <a:pPr marL="800100" lvl="1" indent="-342900" algn="just" eaLnBrk="0" hangingPunct="0">
              <a:buFont typeface="Wingdings" panose="05000000000000000000" pitchFamily="2" charset="2"/>
              <a:buChar char="§"/>
            </a:pPr>
            <a:r>
              <a:rPr lang="ro-RO" dirty="0"/>
              <a:t>favorizând acţiunea dioxidului de siliciu liber cristalin, care este factorul etiologic principal.              </a:t>
            </a:r>
            <a:endParaRPr lang="en-AU" dirty="0">
              <a:latin typeface="_TimesNewRoman" charset="0"/>
            </a:endParaRPr>
          </a:p>
          <a:p>
            <a:pPr marL="800100" lvl="1" indent="-342900" algn="just" eaLnBrk="0" hangingPunct="0">
              <a:buFont typeface="Wingdings" panose="05000000000000000000" pitchFamily="2" charset="2"/>
              <a:buChar char="§"/>
            </a:pPr>
            <a:r>
              <a:rPr lang="ro-RO" dirty="0"/>
              <a:t>plumbul, monoxidul de carbon, sulfura de carbon etc., pot interveni în etiologia aterosclerozei, cardiopatiei ischemice etc</a:t>
            </a:r>
            <a:endParaRPr lang="en-AU" dirty="0">
              <a:latin typeface="_TimesNewRoman" charset="0"/>
            </a:endParaRPr>
          </a:p>
          <a:p>
            <a:pPr eaLnBrk="0" hangingPunct="0"/>
            <a:endParaRPr lang="en-AU" dirty="0"/>
          </a:p>
        </p:txBody>
      </p:sp>
      <p:grpSp>
        <p:nvGrpSpPr>
          <p:cNvPr id="3" name="Group 2"/>
          <p:cNvGrpSpPr/>
          <p:nvPr/>
        </p:nvGrpSpPr>
        <p:grpSpPr>
          <a:xfrm>
            <a:off x="767408" y="332656"/>
            <a:ext cx="7488832" cy="576064"/>
            <a:chOff x="3473877" y="3967"/>
            <a:chExt cx="7370752" cy="679955"/>
          </a:xfrm>
        </p:grpSpPr>
        <p:sp>
          <p:nvSpPr>
            <p:cNvPr id="4" name="Rounded Rectangle 3"/>
            <p:cNvSpPr/>
            <p:nvPr/>
          </p:nvSpPr>
          <p:spPr>
            <a:xfrm>
              <a:off x="3473877" y="3967"/>
              <a:ext cx="7370752" cy="679955"/>
            </a:xfrm>
            <a:prstGeom prst="roundRect">
              <a:avLst>
                <a:gd name="adj" fmla="val 10000"/>
              </a:avLst>
            </a:prstGeom>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5" name="Rounded Rectangle 4"/>
            <p:cNvSpPr/>
            <p:nvPr/>
          </p:nvSpPr>
          <p:spPr>
            <a:xfrm>
              <a:off x="3509489" y="39579"/>
              <a:ext cx="7211262" cy="5723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o-RO" sz="2000" i="1" kern="1200" dirty="0"/>
                <a:t>A. Factori etiologici principali ai bolilor profesionale</a:t>
              </a:r>
              <a:endParaRPr lang="ro-RO" sz="2000" kern="1200" dirty="0"/>
            </a:p>
          </p:txBody>
        </p:sp>
      </p:grpSp>
      <p:grpSp>
        <p:nvGrpSpPr>
          <p:cNvPr id="6" name="Group 5"/>
          <p:cNvGrpSpPr/>
          <p:nvPr/>
        </p:nvGrpSpPr>
        <p:grpSpPr>
          <a:xfrm>
            <a:off x="812785" y="3429000"/>
            <a:ext cx="10632503" cy="535939"/>
            <a:chOff x="3473877" y="1402246"/>
            <a:chExt cx="4584750" cy="1215894"/>
          </a:xfrm>
        </p:grpSpPr>
        <p:sp>
          <p:nvSpPr>
            <p:cNvPr id="7" name="Rounded Rectangle 6"/>
            <p:cNvSpPr/>
            <p:nvPr/>
          </p:nvSpPr>
          <p:spPr>
            <a:xfrm>
              <a:off x="3473877" y="1402246"/>
              <a:ext cx="4584750" cy="1215894"/>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8" name="Rounded Rectangle 4"/>
            <p:cNvSpPr/>
            <p:nvPr/>
          </p:nvSpPr>
          <p:spPr>
            <a:xfrm>
              <a:off x="3509489" y="1437858"/>
              <a:ext cx="4513526" cy="1144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o-RO" sz="2000" i="1" kern="1200" dirty="0"/>
                <a:t>B. Factori etiologici favorizanţi ai bolilor profesionale şi/sau ai unor boli neprofesionale</a:t>
              </a:r>
              <a:endParaRPr lang="ro-RO" sz="2000" kern="1200"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ChangeArrowheads="1"/>
          </p:cNvSpPr>
          <p:nvPr/>
        </p:nvSpPr>
        <p:spPr bwMode="auto">
          <a:xfrm>
            <a:off x="1676400" y="609601"/>
            <a:ext cx="8839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a:endParaRPr lang="ro-RO" i="1" dirty="0"/>
          </a:p>
          <a:p>
            <a:pPr marL="342900" indent="-342900" algn="just" eaLnBrk="0" hangingPunct="0">
              <a:buFont typeface="Wingdings" panose="05000000000000000000" pitchFamily="2" charset="2"/>
              <a:buChar char="q"/>
            </a:pPr>
            <a:r>
              <a:rPr lang="ro-RO" dirty="0"/>
              <a:t>noxele profesionale pot agrava evoluţia unor boli de largă răspândire;</a:t>
            </a:r>
          </a:p>
          <a:p>
            <a:pPr marL="800100" lvl="1" indent="-342900" algn="just" eaLnBrk="0" hangingPunct="0">
              <a:buFont typeface="Wingdings" panose="05000000000000000000" pitchFamily="2" charset="2"/>
              <a:buChar char="§"/>
            </a:pPr>
            <a:r>
              <a:rPr lang="ro-RO" dirty="0"/>
              <a:t>sulfura de carbon poate agrava evoluţia unei polinevrite alcoolice;</a:t>
            </a:r>
          </a:p>
          <a:p>
            <a:pPr marL="800100" lvl="1" indent="-342900" algn="just" eaLnBrk="0" hangingPunct="0">
              <a:buFont typeface="Wingdings" panose="05000000000000000000" pitchFamily="2" charset="2"/>
              <a:buChar char="§"/>
            </a:pPr>
            <a:r>
              <a:rPr lang="ro-RO" dirty="0"/>
              <a:t>tetraclorura de carbon a hepatitei cronice.                       </a:t>
            </a:r>
            <a:endParaRPr lang="en-AU" dirty="0">
              <a:latin typeface="_TimesNewRoman" charset="0"/>
            </a:endParaRPr>
          </a:p>
          <a:p>
            <a:pPr algn="just" eaLnBrk="0" hangingPunct="0"/>
            <a:r>
              <a:rPr lang="ro-RO" i="1" dirty="0"/>
              <a:t>	</a:t>
            </a:r>
          </a:p>
          <a:p>
            <a:pPr algn="just" eaLnBrk="0" hangingPunct="0"/>
            <a:endParaRPr lang="ro-RO" i="1" dirty="0"/>
          </a:p>
          <a:p>
            <a:pPr algn="just" eaLnBrk="0" hangingPunct="0"/>
            <a:r>
              <a:rPr lang="ro-RO" i="1" dirty="0"/>
              <a:t>	</a:t>
            </a:r>
          </a:p>
          <a:p>
            <a:pPr marL="342900" indent="-342900" algn="just" eaLnBrk="0" hangingPunct="0">
              <a:buFont typeface="Wingdings" panose="05000000000000000000" pitchFamily="2" charset="2"/>
              <a:buChar char="q"/>
            </a:pPr>
            <a:r>
              <a:rPr lang="ro-RO" dirty="0"/>
              <a:t>tratamentul medicamentos corect prescris (diuretice, hipotensoare etc.) şi regim igieno-dietetic adecvat:</a:t>
            </a:r>
            <a:endParaRPr lang="en-AU" dirty="0">
              <a:latin typeface="_TimesNewRoman" charset="0"/>
            </a:endParaRPr>
          </a:p>
          <a:p>
            <a:pPr marL="800100" lvl="1" indent="-342900" algn="just" eaLnBrk="0" hangingPunct="0">
              <a:buFont typeface="Wingdings" panose="05000000000000000000" pitchFamily="2" charset="2"/>
              <a:buChar char="§"/>
            </a:pPr>
            <a:r>
              <a:rPr lang="ro-RO" dirty="0"/>
              <a:t>nu sunt eficace dacă bolnavul hipertensiv, tratat ambulatoriu continuă să lucreze într-un mediu cu zgomot intens;</a:t>
            </a:r>
          </a:p>
          <a:p>
            <a:pPr marL="800100" lvl="1" indent="-342900" algn="just" eaLnBrk="0" hangingPunct="0">
              <a:buFont typeface="Wingdings" panose="05000000000000000000" pitchFamily="2" charset="2"/>
              <a:buChar char="§"/>
            </a:pPr>
            <a:r>
              <a:rPr lang="ro-RO" dirty="0"/>
              <a:t>sau dacă relaţiile cu şeful direct sau cu colegii de muncă sunt încordate; </a:t>
            </a:r>
            <a:endParaRPr lang="en-AU" dirty="0">
              <a:latin typeface="_TimesNewRoman" charset="0"/>
            </a:endParaRPr>
          </a:p>
        </p:txBody>
      </p:sp>
      <p:grpSp>
        <p:nvGrpSpPr>
          <p:cNvPr id="3" name="Group 2"/>
          <p:cNvGrpSpPr/>
          <p:nvPr/>
        </p:nvGrpSpPr>
        <p:grpSpPr>
          <a:xfrm>
            <a:off x="623392" y="404664"/>
            <a:ext cx="10369152" cy="607945"/>
            <a:chOff x="3473877" y="2800525"/>
            <a:chExt cx="4584750" cy="1215894"/>
          </a:xfrm>
        </p:grpSpPr>
        <p:sp>
          <p:nvSpPr>
            <p:cNvPr id="4" name="Rounded Rectangle 3"/>
            <p:cNvSpPr/>
            <p:nvPr/>
          </p:nvSpPr>
          <p:spPr>
            <a:xfrm>
              <a:off x="3473877" y="2800525"/>
              <a:ext cx="4584750" cy="1215894"/>
            </a:xfrm>
            <a:prstGeom prst="roundRect">
              <a:avLst>
                <a:gd name="adj" fmla="val 10000"/>
              </a:avLst>
            </a:prstGeom>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5" name="Rounded Rectangle 4"/>
            <p:cNvSpPr/>
            <p:nvPr/>
          </p:nvSpPr>
          <p:spPr>
            <a:xfrm>
              <a:off x="3509489" y="2836137"/>
              <a:ext cx="4513526" cy="1144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o-RO" sz="2000" i="1" kern="1200" dirty="0"/>
                <a:t>C. Factori de agravare a unor boli legate de profesie şi/sau a unor boli neprofesionale</a:t>
              </a:r>
              <a:endParaRPr lang="ro-RO" sz="2000" kern="1200" dirty="0"/>
            </a:p>
          </p:txBody>
        </p:sp>
      </p:grpSp>
      <p:grpSp>
        <p:nvGrpSpPr>
          <p:cNvPr id="6" name="Group 5"/>
          <p:cNvGrpSpPr/>
          <p:nvPr/>
        </p:nvGrpSpPr>
        <p:grpSpPr>
          <a:xfrm>
            <a:off x="839416" y="3323287"/>
            <a:ext cx="10513168" cy="607947"/>
            <a:chOff x="3473877" y="4198804"/>
            <a:chExt cx="4448035" cy="1215894"/>
          </a:xfrm>
        </p:grpSpPr>
        <p:sp>
          <p:nvSpPr>
            <p:cNvPr id="7" name="Rounded Rectangle 6"/>
            <p:cNvSpPr/>
            <p:nvPr/>
          </p:nvSpPr>
          <p:spPr>
            <a:xfrm>
              <a:off x="3473877" y="4198804"/>
              <a:ext cx="4448035" cy="1215894"/>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8" name="Rounded Rectangle 4"/>
            <p:cNvSpPr/>
            <p:nvPr/>
          </p:nvSpPr>
          <p:spPr>
            <a:xfrm>
              <a:off x="3509489" y="4234416"/>
              <a:ext cx="4376811" cy="1144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o-RO" sz="2000" i="1" kern="1200" dirty="0"/>
                <a:t>D. Factori ce împiedică vindecarea unor boli (legate de profesie sau neprofesionale)</a:t>
              </a:r>
              <a:endParaRPr lang="ro-RO" sz="2000" kern="1200"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1" name="Rectangle 9"/>
          <p:cNvSpPr>
            <a:spLocks noChangeArrowheads="1"/>
          </p:cNvSpPr>
          <p:nvPr/>
        </p:nvSpPr>
        <p:spPr bwMode="auto">
          <a:xfrm>
            <a:off x="1127448" y="1196752"/>
            <a:ext cx="782791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o-RO" sz="2800" dirty="0"/>
              <a:t>Modificări fiziologice ale diferitelor aparate, sisteme şi funcţii ale organismului în timpul muncii.</a:t>
            </a:r>
            <a:endParaRPr lang="en-AU" sz="2800" dirty="0">
              <a:latin typeface="_TimesNewRoman" charset="0"/>
            </a:endParaRPr>
          </a:p>
          <a:p>
            <a:pPr eaLnBrk="0" hangingPunct="0"/>
            <a:endParaRPr lang="en-AU" sz="2400" dirty="0"/>
          </a:p>
        </p:txBody>
      </p:sp>
      <p:pic>
        <p:nvPicPr>
          <p:cNvPr id="16386" name="Picture 2" descr="Imagini pentru humans body adapt to 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4" y="2924944"/>
            <a:ext cx="3810000" cy="2409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1088"/>
            <a:ext cx="8596668" cy="1320800"/>
          </a:xfrm>
        </p:spPr>
        <p:txBody>
          <a:bodyPr/>
          <a:lstStyle/>
          <a:p>
            <a:r>
              <a:rPr lang="ro-RO" i="1" dirty="0"/>
              <a:t>Aparatul cardiovascular</a:t>
            </a:r>
            <a:endParaRPr lang="ro-RO" dirty="0"/>
          </a:p>
        </p:txBody>
      </p:sp>
      <p:sp>
        <p:nvSpPr>
          <p:cNvPr id="3" name="Content Placeholder 2"/>
          <p:cNvSpPr>
            <a:spLocks noGrp="1"/>
          </p:cNvSpPr>
          <p:nvPr>
            <p:ph idx="1"/>
          </p:nvPr>
        </p:nvSpPr>
        <p:spPr>
          <a:xfrm>
            <a:off x="191344" y="1037963"/>
            <a:ext cx="8596668" cy="3880773"/>
          </a:xfrm>
        </p:spPr>
        <p:txBody>
          <a:bodyPr>
            <a:normAutofit/>
          </a:bodyPr>
          <a:lstStyle/>
          <a:p>
            <a:pPr marL="0" indent="0">
              <a:buNone/>
            </a:pPr>
            <a:r>
              <a:rPr lang="ro-RO" sz="2000" b="1" i="1" dirty="0"/>
              <a:t>a. Sarcinile principale:</a:t>
            </a:r>
            <a:endParaRPr lang="en-AU" sz="2000" b="1" i="1" dirty="0">
              <a:latin typeface="_TimesNewRoman" charset="0"/>
            </a:endParaRPr>
          </a:p>
          <a:p>
            <a:pPr lvl="1" algn="just" eaLnBrk="0" hangingPunct="0"/>
            <a:r>
              <a:rPr lang="ro-RO" sz="1800" dirty="0"/>
              <a:t>aducerea </a:t>
            </a:r>
            <a:r>
              <a:rPr lang="ro-RO" sz="1800" b="1" dirty="0"/>
              <a:t>oxigenului</a:t>
            </a:r>
            <a:r>
              <a:rPr lang="ro-RO" sz="1800" dirty="0"/>
              <a:t> necesar la nivelul sistemului muscular solicitat de efortul profesional;                                       </a:t>
            </a:r>
            <a:endParaRPr lang="en-AU" sz="1800" dirty="0">
              <a:latin typeface="_TimesNewRoman" charset="0"/>
            </a:endParaRPr>
          </a:p>
          <a:p>
            <a:pPr lvl="1" algn="just" eaLnBrk="0" hangingPunct="0"/>
            <a:r>
              <a:rPr lang="ro-RO" sz="1800" dirty="0"/>
              <a:t>îndepărtarea anumitor </a:t>
            </a:r>
            <a:r>
              <a:rPr lang="ro-RO" sz="1800" b="1" dirty="0"/>
              <a:t>cataboliţi</a:t>
            </a:r>
            <a:r>
              <a:rPr lang="ro-RO" sz="1800" dirty="0"/>
              <a:t> care se formează în exces la nivelul muşchilor solicitaţi profesional (acid lactic etc.).</a:t>
            </a:r>
          </a:p>
        </p:txBody>
      </p:sp>
      <p:sp>
        <p:nvSpPr>
          <p:cNvPr id="5" name="Content Placeholder 2">
            <a:extLst>
              <a:ext uri="{FF2B5EF4-FFF2-40B4-BE49-F238E27FC236}">
                <a16:creationId xmlns:a16="http://schemas.microsoft.com/office/drawing/2014/main" id="{9C979D2B-87F8-4C0E-AA91-1668C1581A26}"/>
              </a:ext>
            </a:extLst>
          </p:cNvPr>
          <p:cNvSpPr txBox="1">
            <a:spLocks/>
          </p:cNvSpPr>
          <p:nvPr/>
        </p:nvSpPr>
        <p:spPr>
          <a:xfrm>
            <a:off x="172988" y="3006877"/>
            <a:ext cx="930709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Font typeface="Wingdings 3" charset="2"/>
              <a:buNone/>
            </a:pPr>
            <a:r>
              <a:rPr lang="ro-RO" sz="2000" b="1" i="1" dirty="0"/>
              <a:t>b.  Modificările adaptative</a:t>
            </a:r>
            <a:r>
              <a:rPr lang="ro-RO" sz="2000" b="1" dirty="0"/>
              <a:t> </a:t>
            </a:r>
            <a:r>
              <a:rPr lang="ro-RO" sz="2000" dirty="0"/>
              <a:t>sunt impuse de </a:t>
            </a:r>
            <a:r>
              <a:rPr lang="ro-RO" sz="2000" b="1" dirty="0"/>
              <a:t>nevoia de oxigen </a:t>
            </a:r>
            <a:r>
              <a:rPr lang="ro-RO" sz="2000" dirty="0"/>
              <a:t>care creşte în efort de circa </a:t>
            </a:r>
            <a:r>
              <a:rPr lang="ro-RO" sz="2000" b="1" dirty="0"/>
              <a:t>8-10 ori </a:t>
            </a:r>
            <a:r>
              <a:rPr lang="ro-RO" sz="2000" dirty="0"/>
              <a:t>faţă de normal:</a:t>
            </a:r>
            <a:endParaRPr lang="en-AU" sz="2000" dirty="0">
              <a:latin typeface="_TimesNewRoman" charset="0"/>
            </a:endParaRPr>
          </a:p>
          <a:p>
            <a:pPr lvl="1" algn="just" eaLnBrk="0" fontAlgn="auto" hangingPunct="0"/>
            <a:r>
              <a:rPr lang="ro-RO" sz="2000" dirty="0"/>
              <a:t>creşterea </a:t>
            </a:r>
            <a:r>
              <a:rPr lang="ro-RO" sz="2000" b="1" dirty="0"/>
              <a:t>debitului sistolic</a:t>
            </a:r>
            <a:r>
              <a:rPr lang="ro-RO" sz="2000" dirty="0"/>
              <a:t>: de la 5 l/min. în repaus la 26 l/min.</a:t>
            </a:r>
            <a:endParaRPr lang="en-GB" sz="2000" dirty="0"/>
          </a:p>
          <a:p>
            <a:pPr lvl="2" algn="just" eaLnBrk="0" fontAlgn="auto" hangingPunct="0"/>
            <a:r>
              <a:rPr lang="ro-RO" sz="1800" dirty="0"/>
              <a:t>În raport cu tipul de efort fizic, în muncile dinamice, ritmice, debitul cardiac creşte iniţial rapid, apoi lent până la un nivel aşa-zis stabil, nivel care este în funcţie de intensitatea efortului.  </a:t>
            </a:r>
            <a:endParaRPr lang="en-GB" sz="1800" dirty="0"/>
          </a:p>
          <a:p>
            <a:pPr lvl="1" algn="just" eaLnBrk="0" fontAlgn="auto" hangingPunct="0"/>
            <a:r>
              <a:rPr lang="ro-RO" sz="2000" dirty="0"/>
              <a:t>metabolismul miocardului exclusiv aerob creşte, </a:t>
            </a:r>
            <a:r>
              <a:rPr lang="ro-RO" sz="2000" b="1" dirty="0"/>
              <a:t>consumul de oxigen </a:t>
            </a:r>
            <a:r>
              <a:rPr lang="ro-RO" sz="2000" dirty="0"/>
              <a:t>putând creşte de circa 4 ori. Nu apare datoria de oxigen. </a:t>
            </a:r>
            <a:r>
              <a:rPr lang="ro-RO" sz="1800" dirty="0"/>
              <a:t> </a:t>
            </a:r>
            <a:endParaRPr lang="en-AU" sz="1800" dirty="0">
              <a:latin typeface="_TimesNewRoman" charset="0"/>
            </a:endParaRPr>
          </a:p>
        </p:txBody>
      </p:sp>
    </p:spTree>
    <p:extLst>
      <p:ext uri="{BB962C8B-B14F-4D97-AF65-F5344CB8AC3E}">
        <p14:creationId xmlns:p14="http://schemas.microsoft.com/office/powerpoint/2010/main" val="118725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116632"/>
            <a:ext cx="8596668" cy="659160"/>
          </a:xfrm>
        </p:spPr>
        <p:txBody>
          <a:bodyPr>
            <a:normAutofit fontScale="90000"/>
          </a:bodyPr>
          <a:lstStyle/>
          <a:p>
            <a:r>
              <a:rPr lang="ro-RO" i="1" dirty="0"/>
              <a:t>Aparatul cardiovascular</a:t>
            </a:r>
            <a:endParaRPr lang="ro-RO" dirty="0"/>
          </a:p>
        </p:txBody>
      </p:sp>
      <p:sp>
        <p:nvSpPr>
          <p:cNvPr id="3" name="Content Placeholder 2"/>
          <p:cNvSpPr>
            <a:spLocks noGrp="1"/>
          </p:cNvSpPr>
          <p:nvPr>
            <p:ph idx="1"/>
          </p:nvPr>
        </p:nvSpPr>
        <p:spPr>
          <a:xfrm>
            <a:off x="27132" y="692696"/>
            <a:ext cx="9307098" cy="3880773"/>
          </a:xfrm>
        </p:spPr>
        <p:txBody>
          <a:bodyPr>
            <a:normAutofit/>
          </a:bodyPr>
          <a:lstStyle/>
          <a:p>
            <a:pPr algn="just"/>
            <a:r>
              <a:rPr lang="ro-RO" dirty="0"/>
              <a:t>creşterea </a:t>
            </a:r>
            <a:r>
              <a:rPr lang="ro-RO" b="1" dirty="0"/>
              <a:t>frecvenţei cardiace</a:t>
            </a:r>
            <a:r>
              <a:rPr lang="ro-RO" dirty="0"/>
              <a:t>:</a:t>
            </a:r>
            <a:endParaRPr lang="en-AU" dirty="0">
              <a:latin typeface="_TimesNewRoman" charset="0"/>
            </a:endParaRPr>
          </a:p>
          <a:p>
            <a:pPr lvl="1" algn="just" eaLnBrk="0" hangingPunct="0"/>
            <a:r>
              <a:rPr lang="ro-RO" sz="1800" dirty="0"/>
              <a:t>Frecvenţa cardiacă în </a:t>
            </a:r>
            <a:r>
              <a:rPr lang="ro-RO" sz="1800" b="1" dirty="0"/>
              <a:t>repaus</a:t>
            </a:r>
            <a:r>
              <a:rPr lang="ro-RO" sz="1800" dirty="0"/>
              <a:t> este în funcţie de vârstă, sex, postură, condiţii de microclimat, stări emoţionale, forma fizică.</a:t>
            </a:r>
            <a:endParaRPr lang="en-GB" sz="1800" dirty="0"/>
          </a:p>
          <a:p>
            <a:pPr lvl="1" algn="just" eaLnBrk="0" hangingPunct="0"/>
            <a:r>
              <a:rPr lang="ro-RO" sz="1800" dirty="0"/>
              <a:t>În efort valoarea frecvenţei cardiace creşte în special, prin </a:t>
            </a:r>
            <a:r>
              <a:rPr lang="ro-RO" sz="1800" b="1" dirty="0"/>
              <a:t>excitarea simpaticului</a:t>
            </a:r>
            <a:r>
              <a:rPr lang="ro-RO" sz="1800" dirty="0"/>
              <a:t>, chiar dacă are loc o creştere a tensiunii arteriale.</a:t>
            </a:r>
            <a:endParaRPr lang="en-GB" sz="1800" dirty="0"/>
          </a:p>
          <a:p>
            <a:pPr lvl="1" algn="just" eaLnBrk="0" hangingPunct="0"/>
            <a:r>
              <a:rPr lang="ro-RO" sz="1800" dirty="0"/>
              <a:t>La aceeaşi intensitate a efortului, frecvenţa cardiacă, în general, scade cu vârsta.</a:t>
            </a:r>
            <a:endParaRPr lang="en-AU" sz="1800" dirty="0">
              <a:latin typeface="_TimesNewRoman" charset="0"/>
            </a:endParaRPr>
          </a:p>
        </p:txBody>
      </p:sp>
      <p:sp>
        <p:nvSpPr>
          <p:cNvPr id="5" name="Content Placeholder 2">
            <a:extLst>
              <a:ext uri="{FF2B5EF4-FFF2-40B4-BE49-F238E27FC236}">
                <a16:creationId xmlns:a16="http://schemas.microsoft.com/office/drawing/2014/main" id="{7B4D0FA9-BF1E-4ED6-9972-D2A4E77A9182}"/>
              </a:ext>
            </a:extLst>
          </p:cNvPr>
          <p:cNvSpPr txBox="1">
            <a:spLocks/>
          </p:cNvSpPr>
          <p:nvPr/>
        </p:nvSpPr>
        <p:spPr>
          <a:xfrm>
            <a:off x="33417" y="2977227"/>
            <a:ext cx="930709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fontAlgn="auto"/>
            <a:r>
              <a:rPr lang="ro-RO" dirty="0"/>
              <a:t>În funcţie de intensitatea efortului, </a:t>
            </a:r>
            <a:r>
              <a:rPr lang="ro-RO" b="1" dirty="0"/>
              <a:t>creşterea frecvenţei cardiace </a:t>
            </a:r>
            <a:r>
              <a:rPr lang="ro-RO" dirty="0"/>
              <a:t>se face astfel:</a:t>
            </a:r>
            <a:endParaRPr lang="en-AU" dirty="0">
              <a:latin typeface="_TimesNewRoman" charset="0"/>
            </a:endParaRPr>
          </a:p>
          <a:p>
            <a:pPr lvl="1" algn="just" eaLnBrk="0" fontAlgn="auto" hangingPunct="0"/>
            <a:r>
              <a:rPr lang="ro-RO" sz="1800" dirty="0"/>
              <a:t>în </a:t>
            </a:r>
            <a:r>
              <a:rPr lang="ro-RO" sz="1800" b="1" dirty="0"/>
              <a:t>efortul uşor</a:t>
            </a:r>
            <a:r>
              <a:rPr lang="ro-RO" sz="1800" dirty="0"/>
              <a:t>, creşte exagerat la început până la un anumit nivel, apoi scade la un nivel inferior, la care se menţine toată durata efortului;</a:t>
            </a:r>
            <a:endParaRPr lang="en-AU" sz="1800" dirty="0">
              <a:latin typeface="_TimesNewRoman" charset="0"/>
            </a:endParaRPr>
          </a:p>
          <a:p>
            <a:pPr lvl="1" algn="just" eaLnBrk="0" fontAlgn="auto" hangingPunct="0"/>
            <a:r>
              <a:rPr lang="ro-RO" sz="1800" dirty="0"/>
              <a:t>dacă </a:t>
            </a:r>
            <a:r>
              <a:rPr lang="ro-RO" sz="1800" b="1" dirty="0"/>
              <a:t>efortul se prelungeşte</a:t>
            </a:r>
            <a:r>
              <a:rPr lang="ro-RO" sz="1800" dirty="0"/>
              <a:t>, frecvenţa cardiacă tinde să crească (mai ales dacă şi efortul este intens), ceea ce semnifică scăderea debitului sistolic, creşterea temperaturii corpului, acumularea de acid lactic</a:t>
            </a:r>
            <a:endParaRPr lang="en-GB" sz="1800" dirty="0"/>
          </a:p>
          <a:p>
            <a:pPr lvl="1" algn="just" eaLnBrk="0" fontAlgn="auto" hangingPunct="0"/>
            <a:r>
              <a:rPr lang="ro-RO" sz="1800" dirty="0"/>
              <a:t>în </a:t>
            </a:r>
            <a:r>
              <a:rPr lang="ro-RO" sz="1800" b="1" dirty="0"/>
              <a:t>efortul maximal</a:t>
            </a:r>
            <a:r>
              <a:rPr lang="ro-RO" sz="1800" dirty="0"/>
              <a:t>, frecvenţa cardiacă creşte până la oprirea subiectului (epuizarea lui); </a:t>
            </a:r>
            <a:endParaRPr lang="en-AU" sz="1800" dirty="0">
              <a:latin typeface="_TimesNewRoman" charset="0"/>
            </a:endParaRPr>
          </a:p>
          <a:p>
            <a:pPr algn="just" eaLnBrk="0" fontAlgn="auto" hangingPunct="0"/>
            <a:r>
              <a:rPr lang="ro-RO" dirty="0"/>
              <a:t>frecvenţa maximală depinde de sex şi vârstă fiind de:</a:t>
            </a:r>
            <a:endParaRPr lang="en-AU" dirty="0">
              <a:latin typeface="_TimesNewRoman" charset="0"/>
            </a:endParaRPr>
          </a:p>
          <a:p>
            <a:pPr marL="1878013" lvl="1" algn="just" eaLnBrk="0" fontAlgn="auto" hangingPunct="0"/>
            <a:r>
              <a:rPr lang="ro-RO" sz="1800" dirty="0"/>
              <a:t>la bărbat la 20 ani - 200 </a:t>
            </a:r>
            <a:r>
              <a:rPr lang="ro-RO" sz="1800" dirty="0">
                <a:latin typeface="_TimesNewRoman" charset="0"/>
              </a:rPr>
              <a:t>bătăi/</a:t>
            </a:r>
            <a:r>
              <a:rPr lang="ro-RO" sz="1800" dirty="0"/>
              <a:t>minut, la 64 ani - 164</a:t>
            </a:r>
            <a:r>
              <a:rPr lang="ro-RO" sz="1800" dirty="0">
                <a:latin typeface="_TimesNewRoman" charset="0"/>
              </a:rPr>
              <a:t> bătăi/</a:t>
            </a:r>
            <a:r>
              <a:rPr lang="ro-RO" sz="1800" dirty="0"/>
              <a:t>minut;</a:t>
            </a:r>
            <a:endParaRPr lang="en-AU" sz="1800" dirty="0">
              <a:latin typeface="_TimesNewRoman" charset="0"/>
            </a:endParaRPr>
          </a:p>
          <a:p>
            <a:pPr marL="1878013" lvl="1" algn="just" eaLnBrk="0" fontAlgn="auto" hangingPunct="0"/>
            <a:r>
              <a:rPr lang="ro-RO" sz="1800" dirty="0"/>
              <a:t>la femei valorile sunt mai mici.         </a:t>
            </a:r>
            <a:endParaRPr lang="en-AU" sz="1800" dirty="0">
              <a:latin typeface="_TimesNewRoman" charset="0"/>
            </a:endParaRPr>
          </a:p>
          <a:p>
            <a:pPr eaLnBrk="0" fontAlgn="auto" hangingPunct="0"/>
            <a:endParaRPr lang="en-AU" dirty="0"/>
          </a:p>
        </p:txBody>
      </p:sp>
    </p:spTree>
    <p:extLst>
      <p:ext uri="{BB962C8B-B14F-4D97-AF65-F5344CB8AC3E}">
        <p14:creationId xmlns:p14="http://schemas.microsoft.com/office/powerpoint/2010/main" val="3236972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Aparatul cardiovascular</a:t>
            </a:r>
            <a:endParaRPr lang="ro-RO" dirty="0"/>
          </a:p>
        </p:txBody>
      </p:sp>
      <p:sp>
        <p:nvSpPr>
          <p:cNvPr id="3" name="Content Placeholder 2"/>
          <p:cNvSpPr>
            <a:spLocks noGrp="1"/>
          </p:cNvSpPr>
          <p:nvPr>
            <p:ph idx="1"/>
          </p:nvPr>
        </p:nvSpPr>
        <p:spPr>
          <a:xfrm>
            <a:off x="677334" y="1628800"/>
            <a:ext cx="9307098" cy="4464496"/>
          </a:xfrm>
        </p:spPr>
        <p:txBody>
          <a:bodyPr>
            <a:noAutofit/>
          </a:bodyPr>
          <a:lstStyle/>
          <a:p>
            <a:pPr algn="just"/>
            <a:r>
              <a:rPr lang="ro-RO" sz="2000" b="1" dirty="0"/>
              <a:t>creşterea tensiunii arteriale sistolice</a:t>
            </a:r>
            <a:r>
              <a:rPr lang="ro-RO" sz="2000" dirty="0"/>
              <a:t>, tensiunea diastolică creşte mai puţin sau nu se modifică şi în consecinţă creşte tensiunea diferenţială. </a:t>
            </a:r>
            <a:endParaRPr lang="en-AU" sz="2000" dirty="0">
              <a:latin typeface="_TimesNewRoman" charset="0"/>
            </a:endParaRPr>
          </a:p>
          <a:p>
            <a:pPr algn="just" eaLnBrk="0" hangingPunct="0"/>
            <a:r>
              <a:rPr lang="ro-RO" sz="2000" dirty="0"/>
              <a:t>efort maximal tensiunea arterială sistolică </a:t>
            </a:r>
            <a:r>
              <a:rPr lang="ro-RO" sz="2000" b="1" dirty="0"/>
              <a:t>poate depăşi 200 mmHg</a:t>
            </a:r>
            <a:r>
              <a:rPr lang="ro-RO" sz="2000" dirty="0"/>
              <a:t>, creşteri mari se întâlnesc la persoanele predispuse la hipertensiune arterială.</a:t>
            </a:r>
            <a:endParaRPr lang="en-AU" sz="2000" dirty="0">
              <a:latin typeface="_TimesNewRoman" charset="0"/>
            </a:endParaRPr>
          </a:p>
          <a:p>
            <a:pPr algn="just" eaLnBrk="0" hangingPunct="0"/>
            <a:r>
              <a:rPr lang="ro-RO" sz="2000" dirty="0"/>
              <a:t>Emoţia creşte mult tensiunea arterială, mai ales sistolică, constituind un element nefavorabil adaptării.</a:t>
            </a:r>
            <a:endParaRPr lang="en-AU" sz="2000" dirty="0">
              <a:latin typeface="_TimesNewRoman" charset="0"/>
            </a:endParaRPr>
          </a:p>
          <a:p>
            <a:pPr algn="just"/>
            <a:r>
              <a:rPr lang="ro-RO" sz="2000" dirty="0"/>
              <a:t>După efort imediat:</a:t>
            </a:r>
            <a:endParaRPr lang="en-AU" sz="2000" dirty="0">
              <a:latin typeface="_TimesNewRoman" charset="0"/>
            </a:endParaRPr>
          </a:p>
          <a:p>
            <a:pPr marL="1878013" lvl="1" algn="just" eaLnBrk="0" hangingPunct="0"/>
            <a:r>
              <a:rPr lang="ro-RO" sz="1800" dirty="0"/>
              <a:t>tensiunea arterială scade sub valoarea de repaus, valoarea minimă înregistrându-se la 5-10 secunde de la încetarea efortului;</a:t>
            </a:r>
            <a:endParaRPr lang="en-AU" sz="1800" dirty="0">
              <a:latin typeface="_TimesNewRoman" charset="0"/>
            </a:endParaRPr>
          </a:p>
          <a:p>
            <a:pPr marL="1878013" lvl="1" algn="just" eaLnBrk="0" hangingPunct="0"/>
            <a:r>
              <a:rPr lang="ro-RO" sz="1800" dirty="0"/>
              <a:t>apoi se ridică până când depăşeşte uşor nivelul iniţial şi se stabilizează.</a:t>
            </a:r>
            <a:endParaRPr lang="en-AU" sz="1800" dirty="0">
              <a:latin typeface="_TimesNewRoman" charset="0"/>
            </a:endParaRPr>
          </a:p>
        </p:txBody>
      </p:sp>
    </p:spTree>
    <p:extLst>
      <p:ext uri="{BB962C8B-B14F-4D97-AF65-F5344CB8AC3E}">
        <p14:creationId xmlns:p14="http://schemas.microsoft.com/office/powerpoint/2010/main" val="100420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Aparatul cardiovascular</a:t>
            </a:r>
            <a:endParaRPr lang="ro-RO" dirty="0"/>
          </a:p>
        </p:txBody>
      </p:sp>
      <p:sp>
        <p:nvSpPr>
          <p:cNvPr id="3" name="Content Placeholder 2"/>
          <p:cNvSpPr>
            <a:spLocks noGrp="1"/>
          </p:cNvSpPr>
          <p:nvPr>
            <p:ph idx="1"/>
          </p:nvPr>
        </p:nvSpPr>
        <p:spPr>
          <a:xfrm>
            <a:off x="677334" y="1556792"/>
            <a:ext cx="9379106" cy="4752528"/>
          </a:xfrm>
        </p:spPr>
        <p:txBody>
          <a:bodyPr>
            <a:noAutofit/>
          </a:bodyPr>
          <a:lstStyle/>
          <a:p>
            <a:pPr marL="0" indent="0" algn="just">
              <a:buNone/>
            </a:pPr>
            <a:r>
              <a:rPr lang="ro-RO" b="1" i="1" dirty="0"/>
              <a:t>c. Mecanisme de adaptare</a:t>
            </a:r>
            <a:endParaRPr lang="en-AU" b="1" dirty="0">
              <a:latin typeface="_TimesNewRoman" charset="0"/>
            </a:endParaRPr>
          </a:p>
          <a:p>
            <a:pPr algn="just" eaLnBrk="0" hangingPunct="0"/>
            <a:r>
              <a:rPr lang="en-GB" sz="1900" b="1" dirty="0" err="1"/>
              <a:t>mecanism</a:t>
            </a:r>
            <a:r>
              <a:rPr lang="en-GB" sz="1900" b="1" dirty="0"/>
              <a:t> </a:t>
            </a:r>
            <a:r>
              <a:rPr lang="ro-RO" sz="1900" b="1" dirty="0"/>
              <a:t>intrinsec </a:t>
            </a:r>
            <a:r>
              <a:rPr lang="ro-RO" sz="1900" dirty="0"/>
              <a:t>(legea lui Starling - legea inimii): exprimă relaţia dintre mărimea debitului sistolic şi volumul diastolic „dilataţie de adaptare” (Starling).</a:t>
            </a:r>
            <a:r>
              <a:rPr lang="en-GB" sz="1900" dirty="0"/>
              <a:t> </a:t>
            </a:r>
            <a:r>
              <a:rPr lang="ro-RO" sz="1900" dirty="0"/>
              <a:t>Întoarcerea venoasă la inima dreaptă creşte în timpul activităţilor profesionale predominant fizice prin:</a:t>
            </a:r>
            <a:endParaRPr lang="en-AU" sz="1900" dirty="0">
              <a:latin typeface="_TimesNewRoman" charset="0"/>
            </a:endParaRPr>
          </a:p>
          <a:p>
            <a:pPr marL="1477963" indent="-268288" algn="just" eaLnBrk="0" hangingPunct="0"/>
            <a:r>
              <a:rPr lang="ro-RO" sz="1900" dirty="0"/>
              <a:t>efectul de pompă musculară; efectul creşterii presiunii negative pleurale din timpul inspiraţiei;</a:t>
            </a:r>
            <a:r>
              <a:rPr lang="en-AU" sz="1900" dirty="0">
                <a:latin typeface="_TimesNewRoman" charset="0"/>
              </a:rPr>
              <a:t> </a:t>
            </a:r>
            <a:r>
              <a:rPr lang="ro-RO" sz="1900" dirty="0"/>
              <a:t>contracţia muşchilor abdominali;</a:t>
            </a:r>
            <a:r>
              <a:rPr lang="en-GB" sz="1900" dirty="0"/>
              <a:t> </a:t>
            </a:r>
            <a:r>
              <a:rPr lang="ro-RO" sz="1900" dirty="0"/>
              <a:t>efectul creşterii vitezei de circulaţie a sângelui;</a:t>
            </a:r>
            <a:r>
              <a:rPr lang="en-GB" sz="1900" dirty="0"/>
              <a:t> </a:t>
            </a:r>
            <a:r>
              <a:rPr lang="ro-RO" sz="1900" dirty="0"/>
              <a:t>efectul creşterii tensiunii arteriale;</a:t>
            </a:r>
            <a:r>
              <a:rPr lang="en-GB" sz="1900" dirty="0"/>
              <a:t> </a:t>
            </a:r>
            <a:r>
              <a:rPr lang="ro-RO" sz="1900" dirty="0"/>
              <a:t>efectul de trecere a sângelui din teritoriul splahnic în circulaţia generală.</a:t>
            </a:r>
            <a:endParaRPr lang="en-GB" sz="1900" dirty="0"/>
          </a:p>
          <a:p>
            <a:pPr algn="just"/>
            <a:r>
              <a:rPr lang="ro-RO" sz="1900" b="1" dirty="0"/>
              <a:t>mecanism extrinsec: </a:t>
            </a:r>
            <a:endParaRPr lang="en-AU" sz="1900" b="1" dirty="0">
              <a:latin typeface="_TimesNewRoman" charset="0"/>
            </a:endParaRPr>
          </a:p>
          <a:p>
            <a:pPr lvl="3" algn="just" eaLnBrk="0" hangingPunct="0"/>
            <a:r>
              <a:rPr lang="ro-RO" sz="1900" dirty="0"/>
              <a:t>nervos (reflex) prin reflexe condiţionate naturale şi artificiale: mecano-, baro-, şi chemoreceptorii şi produc intrarea în excitaţie, astfel:</a:t>
            </a:r>
            <a:endParaRPr lang="en-AU" sz="1900" dirty="0">
              <a:latin typeface="_TimesNewRoman" charset="0"/>
            </a:endParaRPr>
          </a:p>
          <a:p>
            <a:pPr eaLnBrk="0" hangingPunct="0"/>
            <a:endParaRPr lang="en-AU" dirty="0"/>
          </a:p>
        </p:txBody>
      </p:sp>
    </p:spTree>
    <p:extLst>
      <p:ext uri="{BB962C8B-B14F-4D97-AF65-F5344CB8AC3E}">
        <p14:creationId xmlns:p14="http://schemas.microsoft.com/office/powerpoint/2010/main" val="1247194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Aparatul cardiovascular</a:t>
            </a:r>
            <a:endParaRPr lang="ro-RO" dirty="0"/>
          </a:p>
        </p:txBody>
      </p:sp>
      <p:sp>
        <p:nvSpPr>
          <p:cNvPr id="3" name="Content Placeholder 2"/>
          <p:cNvSpPr>
            <a:spLocks noGrp="1"/>
          </p:cNvSpPr>
          <p:nvPr>
            <p:ph idx="1"/>
          </p:nvPr>
        </p:nvSpPr>
        <p:spPr>
          <a:xfrm>
            <a:off x="677334" y="1628800"/>
            <a:ext cx="9379106" cy="4752528"/>
          </a:xfrm>
        </p:spPr>
        <p:txBody>
          <a:bodyPr>
            <a:noAutofit/>
          </a:bodyPr>
          <a:lstStyle/>
          <a:p>
            <a:pPr marL="0" indent="0" algn="just">
              <a:buNone/>
            </a:pPr>
            <a:r>
              <a:rPr lang="ro-RO" sz="2200" b="1" i="1" dirty="0"/>
              <a:t>d. Importanţa practică</a:t>
            </a:r>
            <a:r>
              <a:rPr lang="ro-RO" sz="2200" b="1" dirty="0"/>
              <a:t>:    </a:t>
            </a:r>
            <a:endParaRPr lang="en-AU" sz="2200" b="1" dirty="0">
              <a:latin typeface="_TimesNewRoman" charset="0"/>
            </a:endParaRPr>
          </a:p>
          <a:p>
            <a:pPr algn="just" eaLnBrk="0" hangingPunct="0"/>
            <a:r>
              <a:rPr lang="ro-RO" sz="2000" b="1" dirty="0"/>
              <a:t>urmărirea adaptării </a:t>
            </a:r>
            <a:r>
              <a:rPr lang="ro-RO" sz="2000" dirty="0"/>
              <a:t>la locul de muncă a noilor încadraţi sau reveniţi după o perioadă de întrerupere (boală, concediu etc.)     </a:t>
            </a:r>
            <a:endParaRPr lang="en-AU" sz="2000" dirty="0">
              <a:latin typeface="_TimesNewRoman" charset="0"/>
            </a:endParaRPr>
          </a:p>
          <a:p>
            <a:pPr algn="just" eaLnBrk="0" hangingPunct="0"/>
            <a:r>
              <a:rPr lang="ro-RO" sz="2000" b="1" dirty="0"/>
              <a:t>aprecierea intensităţii </a:t>
            </a:r>
            <a:r>
              <a:rPr lang="ro-RO" sz="2000" dirty="0"/>
              <a:t>efortului fizic</a:t>
            </a:r>
            <a:endParaRPr lang="en-AU" sz="2000" dirty="0">
              <a:latin typeface="_TimesNewRoman" charset="0"/>
            </a:endParaRPr>
          </a:p>
          <a:p>
            <a:pPr algn="just" eaLnBrk="0" hangingPunct="0"/>
            <a:r>
              <a:rPr lang="ro-RO" sz="2000" b="1" dirty="0"/>
              <a:t>aprecierea reactivităţii </a:t>
            </a:r>
            <a:r>
              <a:rPr lang="ro-RO" sz="2000" dirty="0"/>
              <a:t>cardiovasculare şi a sistemului nervos vegetativ prin probe cardiovasculare: Teslenko, Crampton, Brouha etc.</a:t>
            </a:r>
            <a:endParaRPr lang="en-AU" sz="2000" dirty="0">
              <a:latin typeface="_TimesNewRoman" charset="0"/>
            </a:endParaRPr>
          </a:p>
          <a:p>
            <a:pPr algn="just" eaLnBrk="0" hangingPunct="0"/>
            <a:r>
              <a:rPr lang="ro-RO" sz="2000" b="1" dirty="0"/>
              <a:t>obi</a:t>
            </a:r>
            <a:r>
              <a:rPr lang="en-GB" sz="2000" b="1" dirty="0"/>
              <a:t>e</a:t>
            </a:r>
            <a:r>
              <a:rPr lang="ro-RO" sz="2000" b="1" dirty="0"/>
              <a:t>ctivizarea stării de oboseală</a:t>
            </a:r>
            <a:r>
              <a:rPr lang="ro-RO" sz="2000" dirty="0"/>
              <a:t>: scăderea tensiunii arteriale sistolice la sfârşitul schimbului</a:t>
            </a:r>
            <a:endParaRPr lang="en-GB" sz="2000" dirty="0"/>
          </a:p>
        </p:txBody>
      </p:sp>
    </p:spTree>
    <p:extLst>
      <p:ext uri="{BB962C8B-B14F-4D97-AF65-F5344CB8AC3E}">
        <p14:creationId xmlns:p14="http://schemas.microsoft.com/office/powerpoint/2010/main" val="529637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147092"/>
            <a:ext cx="8596668" cy="659160"/>
          </a:xfrm>
        </p:spPr>
        <p:txBody>
          <a:bodyPr>
            <a:normAutofit fontScale="90000"/>
          </a:bodyPr>
          <a:lstStyle/>
          <a:p>
            <a:r>
              <a:rPr lang="ro-RO" i="1" dirty="0"/>
              <a:t>Aparatul </a:t>
            </a:r>
            <a:r>
              <a:rPr lang="en-GB" i="1" dirty="0"/>
              <a:t>respirator</a:t>
            </a:r>
            <a:endParaRPr lang="ro-RO" dirty="0"/>
          </a:p>
        </p:txBody>
      </p:sp>
      <p:sp>
        <p:nvSpPr>
          <p:cNvPr id="3" name="Content Placeholder 2"/>
          <p:cNvSpPr>
            <a:spLocks noGrp="1"/>
          </p:cNvSpPr>
          <p:nvPr>
            <p:ph idx="1"/>
          </p:nvPr>
        </p:nvSpPr>
        <p:spPr>
          <a:xfrm>
            <a:off x="119336" y="908720"/>
            <a:ext cx="9379106" cy="4752528"/>
          </a:xfrm>
        </p:spPr>
        <p:txBody>
          <a:bodyPr>
            <a:noAutofit/>
          </a:bodyPr>
          <a:lstStyle/>
          <a:p>
            <a:pPr marL="0" indent="0" algn="just" eaLnBrk="0" hangingPunct="0">
              <a:buNone/>
            </a:pPr>
            <a:r>
              <a:rPr lang="ro-RO" sz="2000" b="1" i="1" dirty="0"/>
              <a:t>a. Sarcinile principale</a:t>
            </a:r>
            <a:r>
              <a:rPr lang="ro-RO" sz="2000" b="1" dirty="0"/>
              <a:t>:   </a:t>
            </a:r>
            <a:endParaRPr lang="en-AU" sz="2000" b="1" dirty="0">
              <a:latin typeface="_TimesNewRoman" charset="0"/>
            </a:endParaRPr>
          </a:p>
          <a:p>
            <a:pPr algn="just" eaLnBrk="0" hangingPunct="0"/>
            <a:r>
              <a:rPr lang="ro-RO" sz="2000" dirty="0"/>
              <a:t>aducerea </a:t>
            </a:r>
            <a:r>
              <a:rPr lang="ro-RO" sz="2000" b="1" dirty="0"/>
              <a:t>oxigenului</a:t>
            </a:r>
            <a:r>
              <a:rPr lang="ro-RO" sz="2000" dirty="0"/>
              <a:t> necesar la nivelul sistemului muscular solicitat de efortul profesional;   </a:t>
            </a:r>
            <a:endParaRPr lang="en-AU" sz="2000" dirty="0">
              <a:latin typeface="_TimesNewRoman" charset="0"/>
            </a:endParaRPr>
          </a:p>
          <a:p>
            <a:pPr algn="just" eaLnBrk="0" hangingPunct="0"/>
            <a:r>
              <a:rPr lang="ro-RO" sz="2000" dirty="0"/>
              <a:t>eliminarea </a:t>
            </a:r>
            <a:r>
              <a:rPr lang="ro-RO" sz="2000" b="1" dirty="0"/>
              <a:t>dioxidului de carbon</a:t>
            </a:r>
            <a:r>
              <a:rPr lang="ro-RO" sz="2000" b="1" baseline="-30000" dirty="0"/>
              <a:t> </a:t>
            </a:r>
            <a:r>
              <a:rPr lang="ro-RO" sz="2000" dirty="0"/>
              <a:t>format în exces la nivelul muşchilor solicitaţi profesional.  </a:t>
            </a:r>
            <a:endParaRPr lang="en-AU" sz="2000" dirty="0">
              <a:latin typeface="_TimesNewRoman" charset="0"/>
            </a:endParaRPr>
          </a:p>
        </p:txBody>
      </p:sp>
      <p:sp>
        <p:nvSpPr>
          <p:cNvPr id="5" name="Content Placeholder 2">
            <a:extLst>
              <a:ext uri="{FF2B5EF4-FFF2-40B4-BE49-F238E27FC236}">
                <a16:creationId xmlns:a16="http://schemas.microsoft.com/office/drawing/2014/main" id="{8662D0D7-7214-4943-97B5-FD2092E4481F}"/>
              </a:ext>
            </a:extLst>
          </p:cNvPr>
          <p:cNvSpPr txBox="1">
            <a:spLocks/>
          </p:cNvSpPr>
          <p:nvPr/>
        </p:nvSpPr>
        <p:spPr>
          <a:xfrm>
            <a:off x="119336" y="2780928"/>
            <a:ext cx="9379106" cy="4752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Font typeface="Wingdings 3" charset="2"/>
              <a:buNone/>
            </a:pPr>
            <a:r>
              <a:rPr lang="ro-RO" sz="2000" b="1" i="1"/>
              <a:t>b. Modificări adaptative</a:t>
            </a:r>
            <a:endParaRPr lang="en-AU" sz="2000" b="1">
              <a:latin typeface="_TimesNewRoman" charset="0"/>
            </a:endParaRPr>
          </a:p>
          <a:p>
            <a:pPr algn="just" eaLnBrk="0" fontAlgn="auto" hangingPunct="0"/>
            <a:r>
              <a:rPr lang="ro-RO" sz="2000" b="1"/>
              <a:t>creşterea debitului respirator </a:t>
            </a:r>
            <a:r>
              <a:rPr lang="ro-RO" sz="2000"/>
              <a:t>de la aproximativ 8-10 l/min. în repaus la 20-40 l/min. în timpul efortului (valori maximale 120 l/min.) la adulţii antrenaţi creşterea este proporţională cu intensitatea efortului; </a:t>
            </a:r>
            <a:endParaRPr lang="en-AU" sz="2000">
              <a:latin typeface="_TimesNewRoman" charset="0"/>
            </a:endParaRPr>
          </a:p>
          <a:p>
            <a:pPr algn="just" eaLnBrk="0" fontAlgn="auto" hangingPunct="0"/>
            <a:r>
              <a:rPr lang="ro-RO" sz="2000" b="1"/>
              <a:t>creşterea</a:t>
            </a:r>
            <a:r>
              <a:rPr lang="ro-RO" sz="2000"/>
              <a:t> </a:t>
            </a:r>
            <a:r>
              <a:rPr lang="ro-RO" sz="2000" b="1"/>
              <a:t>schimburilor respiratorii</a:t>
            </a:r>
            <a:r>
              <a:rPr lang="ro-RO" sz="2000"/>
              <a:t>: trecerea în sânge a unei cantităţi de până la 4 l O</a:t>
            </a:r>
            <a:r>
              <a:rPr lang="ro-RO" sz="2000" baseline="-30000"/>
              <a:t>2</a:t>
            </a:r>
            <a:r>
              <a:rPr lang="ro-RO" sz="2000"/>
              <a:t>/min. </a:t>
            </a:r>
            <a:endParaRPr lang="en-AU" sz="2000">
              <a:latin typeface="_TimesNewRoman" charset="0"/>
            </a:endParaRPr>
          </a:p>
          <a:p>
            <a:pPr lvl="2" algn="just" eaLnBrk="0" fontAlgn="auto" hangingPunct="0"/>
            <a:r>
              <a:rPr lang="ro-RO" sz="1800"/>
              <a:t>la persoanele </a:t>
            </a:r>
            <a:r>
              <a:rPr lang="ro-RO" sz="1800" b="1"/>
              <a:t>antrenate</a:t>
            </a:r>
            <a:r>
              <a:rPr lang="ro-RO" sz="1800"/>
              <a:t> debitul respirator creşte în special prin mărirea </a:t>
            </a:r>
            <a:r>
              <a:rPr lang="ro-RO" sz="1800" b="1"/>
              <a:t>amplitudinii</a:t>
            </a:r>
            <a:r>
              <a:rPr lang="ro-RO" sz="1800"/>
              <a:t> respiratorii;</a:t>
            </a:r>
            <a:endParaRPr lang="en-GB" sz="1800"/>
          </a:p>
          <a:p>
            <a:pPr lvl="2" algn="just" eaLnBrk="0" fontAlgn="auto" hangingPunct="0"/>
            <a:r>
              <a:rPr lang="ro-RO" sz="1800"/>
              <a:t>la cele </a:t>
            </a:r>
            <a:r>
              <a:rPr lang="ro-RO" sz="1800" b="1"/>
              <a:t>neantrenate</a:t>
            </a:r>
            <a:r>
              <a:rPr lang="ro-RO" sz="1800"/>
              <a:t>, prin mărirea </a:t>
            </a:r>
            <a:r>
              <a:rPr lang="ro-RO" sz="1800" b="1"/>
              <a:t>frecvenţei</a:t>
            </a:r>
            <a:r>
              <a:rPr lang="ro-RO" sz="1800"/>
              <a:t> respiratorii. </a:t>
            </a:r>
            <a:endParaRPr lang="en-AU" sz="1800">
              <a:latin typeface="_TimesNewRoman" charset="0"/>
            </a:endParaRPr>
          </a:p>
          <a:p>
            <a:pPr eaLnBrk="0" fontAlgn="auto" hangingPunct="0"/>
            <a:endParaRPr lang="en-AU" sz="2000" dirty="0"/>
          </a:p>
        </p:txBody>
      </p:sp>
    </p:spTree>
    <p:extLst>
      <p:ext uri="{BB962C8B-B14F-4D97-AF65-F5344CB8AC3E}">
        <p14:creationId xmlns:p14="http://schemas.microsoft.com/office/powerpoint/2010/main" val="3903227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Aparatul </a:t>
            </a:r>
            <a:r>
              <a:rPr lang="en-GB" i="1" dirty="0"/>
              <a:t>respirator</a:t>
            </a:r>
            <a:endParaRPr lang="ro-RO" dirty="0"/>
          </a:p>
        </p:txBody>
      </p:sp>
      <p:sp>
        <p:nvSpPr>
          <p:cNvPr id="3" name="Content Placeholder 2"/>
          <p:cNvSpPr>
            <a:spLocks noGrp="1"/>
          </p:cNvSpPr>
          <p:nvPr>
            <p:ph idx="1"/>
          </p:nvPr>
        </p:nvSpPr>
        <p:spPr>
          <a:xfrm>
            <a:off x="677334" y="1628800"/>
            <a:ext cx="9379106" cy="4752528"/>
          </a:xfrm>
        </p:spPr>
        <p:txBody>
          <a:bodyPr>
            <a:noAutofit/>
          </a:bodyPr>
          <a:lstStyle/>
          <a:p>
            <a:pPr marL="0" indent="0" algn="just">
              <a:buNone/>
            </a:pPr>
            <a:r>
              <a:rPr lang="ro-RO" sz="2000" dirty="0"/>
              <a:t>alte procese adaptative: </a:t>
            </a:r>
            <a:endParaRPr lang="en-AU" sz="2000" dirty="0">
              <a:latin typeface="_TimesNewRoman" charset="0"/>
            </a:endParaRPr>
          </a:p>
          <a:p>
            <a:pPr algn="just" eaLnBrk="0" hangingPunct="0"/>
            <a:r>
              <a:rPr lang="ro-RO" sz="2000" dirty="0"/>
              <a:t>se intensifică </a:t>
            </a:r>
            <a:r>
              <a:rPr lang="ro-RO" sz="2000" b="1" dirty="0"/>
              <a:t>difuziunea</a:t>
            </a:r>
            <a:r>
              <a:rPr lang="ro-RO" sz="2000" dirty="0"/>
              <a:t> alveolo-capilară;</a:t>
            </a:r>
            <a:endParaRPr lang="en-AU" sz="2000" dirty="0">
              <a:latin typeface="_TimesNewRoman" charset="0"/>
            </a:endParaRPr>
          </a:p>
          <a:p>
            <a:pPr algn="just" eaLnBrk="0" hangingPunct="0"/>
            <a:r>
              <a:rPr lang="ro-RO" sz="2000" b="1" dirty="0"/>
              <a:t>transportul</a:t>
            </a:r>
            <a:r>
              <a:rPr lang="ro-RO" sz="2000" dirty="0"/>
              <a:t> oxigenului la ţesuturi; </a:t>
            </a:r>
            <a:endParaRPr lang="en-AU" sz="2000" dirty="0">
              <a:latin typeface="_TimesNewRoman" charset="0"/>
            </a:endParaRPr>
          </a:p>
          <a:p>
            <a:pPr algn="just" eaLnBrk="0" hangingPunct="0"/>
            <a:r>
              <a:rPr lang="ro-RO" sz="2000" dirty="0"/>
              <a:t>eliberarea tisulară a oxigenului din oxihemoglobină prin </a:t>
            </a:r>
            <a:r>
              <a:rPr lang="ro-RO" sz="2000" b="1" dirty="0"/>
              <a:t>devierea la dreapta a curbei de disociere a oxihemoglobinei </a:t>
            </a:r>
            <a:r>
              <a:rPr lang="ro-RO" sz="2000" dirty="0"/>
              <a:t>şi eliberarea de dioxid de carbon;</a:t>
            </a:r>
            <a:endParaRPr lang="en-AU" sz="2000" dirty="0">
              <a:latin typeface="_TimesNewRoman" charset="0"/>
            </a:endParaRPr>
          </a:p>
          <a:p>
            <a:pPr algn="just" eaLnBrk="0" hangingPunct="0"/>
            <a:r>
              <a:rPr lang="ro-RO" sz="2000" dirty="0"/>
              <a:t>crește </a:t>
            </a:r>
            <a:r>
              <a:rPr lang="ro-RO" sz="2000" b="1" dirty="0"/>
              <a:t>coeficientul</a:t>
            </a:r>
            <a:r>
              <a:rPr lang="ro-RO" sz="2000" dirty="0"/>
              <a:t> de utilizare a oxigenului; </a:t>
            </a:r>
            <a:endParaRPr lang="en-AU" sz="2000" dirty="0">
              <a:latin typeface="_TimesNewRoman" charset="0"/>
            </a:endParaRPr>
          </a:p>
          <a:p>
            <a:pPr algn="just" eaLnBrk="0" hangingPunct="0"/>
            <a:r>
              <a:rPr lang="ro-RO" sz="2000" b="1" dirty="0"/>
              <a:t>acidoza</a:t>
            </a:r>
            <a:r>
              <a:rPr lang="ro-RO" sz="2000" dirty="0"/>
              <a:t> tisulară şi temperatura locală.</a:t>
            </a:r>
            <a:endParaRPr lang="en-AU" sz="2000" dirty="0">
              <a:latin typeface="_TimesNewRoman" charset="0"/>
            </a:endParaRPr>
          </a:p>
        </p:txBody>
      </p:sp>
    </p:spTree>
    <p:extLst>
      <p:ext uri="{BB962C8B-B14F-4D97-AF65-F5344CB8AC3E}">
        <p14:creationId xmlns:p14="http://schemas.microsoft.com/office/powerpoint/2010/main" val="256577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ini pentru occupational r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0"/>
            <a:ext cx="6191250" cy="4105275"/>
          </a:xfrm>
          <a:prstGeom prst="rect">
            <a:avLst/>
          </a:prstGeom>
          <a:noFill/>
          <a:extLst>
            <a:ext uri="{909E8E84-426E-40DD-AFC4-6F175D3DCCD1}">
              <a14:hiddenFill xmlns:a14="http://schemas.microsoft.com/office/drawing/2010/main">
                <a:solidFill>
                  <a:srgbClr val="FFFFFF"/>
                </a:solidFill>
              </a14:hiddenFill>
            </a:ext>
          </a:extLst>
        </p:spPr>
      </p:pic>
      <p:sp>
        <p:nvSpPr>
          <p:cNvPr id="10244" name="Rectangle 4"/>
          <p:cNvSpPr>
            <a:spLocks noChangeArrowheads="1"/>
          </p:cNvSpPr>
          <p:nvPr/>
        </p:nvSpPr>
        <p:spPr bwMode="auto">
          <a:xfrm>
            <a:off x="911424" y="1268760"/>
            <a:ext cx="79928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a:r>
              <a:rPr lang="ro-RO" b="1" i="1" dirty="0"/>
              <a:t> Obiectivele medicinii muncii</a:t>
            </a:r>
            <a:r>
              <a:rPr lang="ro-RO" i="1" dirty="0"/>
              <a:t>             </a:t>
            </a:r>
            <a:endParaRPr lang="en-AU" dirty="0">
              <a:latin typeface="_TimesNewRoman" charset="0"/>
            </a:endParaRPr>
          </a:p>
          <a:p>
            <a:pPr algn="just" eaLnBrk="0" hangingPunct="0"/>
            <a:r>
              <a:rPr lang="ro-RO" dirty="0"/>
              <a:t>	</a:t>
            </a:r>
          </a:p>
          <a:p>
            <a:pPr marL="342900" indent="-342900" algn="just" eaLnBrk="0" hangingPunct="0">
              <a:buFont typeface="Wingdings" panose="05000000000000000000" pitchFamily="2" charset="2"/>
              <a:buChar char="§"/>
            </a:pPr>
            <a:r>
              <a:rPr lang="ro-RO" dirty="0"/>
              <a:t>promovarea şi menţinerea la nivelul cel mai înalt al bunei stări fizice, mentale şi sociale a muncitorului din toate profesiile;                      </a:t>
            </a:r>
            <a:endParaRPr lang="en-AU" dirty="0">
              <a:latin typeface="_TimesNewRoman" charset="0"/>
            </a:endParaRPr>
          </a:p>
          <a:p>
            <a:pPr algn="just" eaLnBrk="0" hangingPunct="0"/>
            <a:r>
              <a:rPr lang="ro-RO" dirty="0"/>
              <a:t>	</a:t>
            </a:r>
            <a:endParaRPr lang="en-AU" dirty="0">
              <a:latin typeface="_TimesNewRoman" charset="0"/>
            </a:endParaRPr>
          </a:p>
          <a:p>
            <a:pPr marL="342900" indent="-342900" algn="just" eaLnBrk="0" hangingPunct="0">
              <a:buFont typeface="Wingdings" panose="05000000000000000000" pitchFamily="2" charset="2"/>
              <a:buChar char="§"/>
            </a:pPr>
            <a:r>
              <a:rPr lang="ro-RO" dirty="0"/>
              <a:t>să asigure protecţia muncitorilor împotriva oricărei lezări (vătămări) a sănătăţii care ar putea rezulta din munca lor sau din condiţiile de muncă în care aceştia o efectuează;</a:t>
            </a:r>
          </a:p>
          <a:p>
            <a:pPr marL="342900" indent="-342900" algn="just" eaLnBrk="0" hangingPunct="0">
              <a:buFont typeface="Wingdings" panose="05000000000000000000" pitchFamily="2" charset="2"/>
              <a:buChar char="§"/>
            </a:pPr>
            <a:endParaRPr lang="ro-RO" dirty="0"/>
          </a:p>
          <a:p>
            <a:pPr marL="342900" indent="-342900" algn="just" eaLnBrk="0" hangingPunct="0">
              <a:buFont typeface="Wingdings" panose="05000000000000000000" pitchFamily="2" charset="2"/>
              <a:buChar char="§"/>
            </a:pPr>
            <a:r>
              <a:rPr lang="ro-RO" dirty="0"/>
              <a:t>să contribuie la plasarea şi menţinerea muncitorului într-un mediu de muncă adaptat  la posibilităţile sale morfofiziologice şi psihologice şi prin repar­ti­ţia muncitorilor la muncile pentru care ei sunt apţi.</a:t>
            </a:r>
            <a:endParaRPr lang="en-AU" dirty="0">
              <a:latin typeface="_TimesNew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Aparatul </a:t>
            </a:r>
            <a:r>
              <a:rPr lang="en-GB" i="1" dirty="0"/>
              <a:t>respirator</a:t>
            </a:r>
            <a:endParaRPr lang="ro-RO" dirty="0"/>
          </a:p>
        </p:txBody>
      </p:sp>
      <p:sp>
        <p:nvSpPr>
          <p:cNvPr id="3" name="Content Placeholder 2"/>
          <p:cNvSpPr>
            <a:spLocks noGrp="1"/>
          </p:cNvSpPr>
          <p:nvPr>
            <p:ph idx="1"/>
          </p:nvPr>
        </p:nvSpPr>
        <p:spPr>
          <a:xfrm>
            <a:off x="677334" y="1628800"/>
            <a:ext cx="9379106" cy="4752528"/>
          </a:xfrm>
        </p:spPr>
        <p:txBody>
          <a:bodyPr>
            <a:noAutofit/>
          </a:bodyPr>
          <a:lstStyle/>
          <a:p>
            <a:pPr marL="0" indent="0" algn="just">
              <a:buNone/>
            </a:pPr>
            <a:r>
              <a:rPr lang="en-AU" sz="2000" b="1" i="1" dirty="0"/>
              <a:t>c. </a:t>
            </a:r>
            <a:r>
              <a:rPr lang="en-AU" sz="2000" b="1" i="1" dirty="0" err="1"/>
              <a:t>Mecanisme</a:t>
            </a:r>
            <a:r>
              <a:rPr lang="en-AU" sz="2000" b="1" i="1" dirty="0"/>
              <a:t> de </a:t>
            </a:r>
            <a:r>
              <a:rPr lang="en-AU" sz="2000" b="1" i="1" dirty="0" err="1"/>
              <a:t>adaptare</a:t>
            </a:r>
            <a:endParaRPr lang="en-AU" sz="2000" b="1" dirty="0">
              <a:latin typeface="_TimesNewRoman" charset="0"/>
            </a:endParaRPr>
          </a:p>
          <a:p>
            <a:pPr algn="just" eaLnBrk="0" hangingPunct="0"/>
            <a:r>
              <a:rPr lang="en-AU" sz="2000" b="1" dirty="0"/>
              <a:t>reflex </a:t>
            </a:r>
            <a:r>
              <a:rPr lang="en-AU" sz="2000" b="1" dirty="0" err="1"/>
              <a:t>înnăscut</a:t>
            </a:r>
            <a:r>
              <a:rPr lang="en-AU" sz="2000" dirty="0"/>
              <a:t>, </a:t>
            </a:r>
            <a:r>
              <a:rPr lang="en-AU" sz="2000" dirty="0" err="1"/>
              <a:t>necondiţionat</a:t>
            </a:r>
            <a:r>
              <a:rPr lang="en-AU" sz="2000" dirty="0"/>
              <a:t>: </a:t>
            </a:r>
            <a:r>
              <a:rPr lang="en-AU" sz="2000" dirty="0" err="1"/>
              <a:t>creşterea</a:t>
            </a:r>
            <a:r>
              <a:rPr lang="en-AU" sz="2000" dirty="0"/>
              <a:t> </a:t>
            </a:r>
            <a:r>
              <a:rPr lang="en-AU" sz="2000" dirty="0" err="1"/>
              <a:t>presiunii</a:t>
            </a:r>
            <a:r>
              <a:rPr lang="en-AU" sz="2000" dirty="0"/>
              <a:t> </a:t>
            </a:r>
            <a:r>
              <a:rPr lang="en-AU" sz="2000" dirty="0" err="1"/>
              <a:t>dioxidului</a:t>
            </a:r>
            <a:r>
              <a:rPr lang="en-AU" sz="2000" dirty="0"/>
              <a:t> de carbon </a:t>
            </a:r>
            <a:r>
              <a:rPr lang="en-AU" sz="2000" dirty="0" err="1"/>
              <a:t>sanguin</a:t>
            </a:r>
            <a:r>
              <a:rPr lang="en-AU" sz="2000" dirty="0"/>
              <a:t> </a:t>
            </a:r>
            <a:r>
              <a:rPr lang="en-AU" sz="2000" dirty="0" err="1"/>
              <a:t>în</a:t>
            </a:r>
            <a:r>
              <a:rPr lang="en-AU" sz="2000" dirty="0"/>
              <a:t> </a:t>
            </a:r>
            <a:r>
              <a:rPr lang="en-AU" sz="2000" dirty="0" err="1"/>
              <a:t>timpul</a:t>
            </a:r>
            <a:r>
              <a:rPr lang="en-AU" sz="2000" dirty="0"/>
              <a:t> </a:t>
            </a:r>
            <a:r>
              <a:rPr lang="en-AU" sz="2000" dirty="0" err="1"/>
              <a:t>efortului</a:t>
            </a:r>
            <a:r>
              <a:rPr lang="ro-RO" sz="2000" dirty="0"/>
              <a:t>;</a:t>
            </a:r>
            <a:r>
              <a:rPr lang="en-AU" sz="2000" dirty="0"/>
              <a:t>  </a:t>
            </a:r>
            <a:endParaRPr lang="en-AU" sz="2000" dirty="0">
              <a:latin typeface="_TimesNewRoman" charset="0"/>
            </a:endParaRPr>
          </a:p>
          <a:p>
            <a:pPr algn="just" eaLnBrk="0" hangingPunct="0"/>
            <a:r>
              <a:rPr lang="en-AU" sz="2000" b="1" dirty="0"/>
              <a:t>reflex </a:t>
            </a:r>
            <a:r>
              <a:rPr lang="en-AU" sz="2000" b="1" dirty="0" err="1"/>
              <a:t>condiţionat</a:t>
            </a:r>
            <a:r>
              <a:rPr lang="en-AU" sz="2000" b="1" dirty="0"/>
              <a:t> natural</a:t>
            </a:r>
            <a:r>
              <a:rPr lang="en-AU" sz="2000" dirty="0"/>
              <a:t>: </a:t>
            </a:r>
            <a:endParaRPr lang="en-AU" sz="2000" dirty="0">
              <a:latin typeface="_TimesNewRoman" charset="0"/>
            </a:endParaRPr>
          </a:p>
          <a:p>
            <a:pPr lvl="1" algn="just" eaLnBrk="0" hangingPunct="0"/>
            <a:r>
              <a:rPr lang="en-AU" dirty="0" err="1"/>
              <a:t>asocierea</a:t>
            </a:r>
            <a:r>
              <a:rPr lang="en-AU" dirty="0"/>
              <a:t> </a:t>
            </a:r>
            <a:r>
              <a:rPr lang="en-AU" dirty="0" err="1"/>
              <a:t>creşterii</a:t>
            </a:r>
            <a:r>
              <a:rPr lang="en-AU" dirty="0"/>
              <a:t> </a:t>
            </a:r>
            <a:r>
              <a:rPr lang="en-AU" dirty="0" err="1"/>
              <a:t>presiunii</a:t>
            </a:r>
            <a:r>
              <a:rPr lang="en-AU" dirty="0"/>
              <a:t> </a:t>
            </a:r>
            <a:r>
              <a:rPr lang="en-AU" dirty="0" err="1"/>
              <a:t>arteriale</a:t>
            </a:r>
            <a:r>
              <a:rPr lang="en-AU" dirty="0"/>
              <a:t> a </a:t>
            </a:r>
            <a:r>
              <a:rPr lang="en-AU" dirty="0" err="1"/>
              <a:t>dioxidului</a:t>
            </a:r>
            <a:r>
              <a:rPr lang="en-AU" dirty="0"/>
              <a:t> de carbon </a:t>
            </a:r>
            <a:r>
              <a:rPr lang="en-AU" dirty="0" err="1"/>
              <a:t>şi</a:t>
            </a:r>
            <a:r>
              <a:rPr lang="en-AU" dirty="0"/>
              <a:t> a </a:t>
            </a:r>
            <a:r>
              <a:rPr lang="en-AU" dirty="0" err="1"/>
              <a:t>impulsurilor</a:t>
            </a:r>
            <a:r>
              <a:rPr lang="en-AU" dirty="0"/>
              <a:t> </a:t>
            </a:r>
            <a:r>
              <a:rPr lang="en-AU" dirty="0" err="1"/>
              <a:t>pornite</a:t>
            </a:r>
            <a:r>
              <a:rPr lang="en-AU" dirty="0"/>
              <a:t> de la </a:t>
            </a:r>
            <a:r>
              <a:rPr lang="en-AU" dirty="0" err="1"/>
              <a:t>receptorii</a:t>
            </a:r>
            <a:r>
              <a:rPr lang="en-AU" dirty="0"/>
              <a:t> </a:t>
            </a:r>
            <a:r>
              <a:rPr lang="en-AU" dirty="0" err="1"/>
              <a:t>pulmonari</a:t>
            </a:r>
            <a:r>
              <a:rPr lang="en-AU" dirty="0"/>
              <a:t>, cu </a:t>
            </a:r>
            <a:r>
              <a:rPr lang="en-AU" b="1" dirty="0" err="1"/>
              <a:t>impulsurile</a:t>
            </a:r>
            <a:r>
              <a:rPr lang="en-AU" dirty="0"/>
              <a:t> </a:t>
            </a:r>
            <a:r>
              <a:rPr lang="en-AU" dirty="0" err="1"/>
              <a:t>pornite</a:t>
            </a:r>
            <a:r>
              <a:rPr lang="en-AU" dirty="0"/>
              <a:t> de la </a:t>
            </a:r>
            <a:r>
              <a:rPr lang="en-AU" dirty="0" err="1"/>
              <a:t>mecano</a:t>
            </a:r>
            <a:r>
              <a:rPr lang="en-AU" dirty="0"/>
              <a:t>-, </a:t>
            </a:r>
            <a:r>
              <a:rPr lang="en-AU" dirty="0" err="1"/>
              <a:t>baro</a:t>
            </a:r>
            <a:r>
              <a:rPr lang="en-AU" dirty="0"/>
              <a:t>- </a:t>
            </a:r>
            <a:r>
              <a:rPr lang="en-AU" dirty="0" err="1"/>
              <a:t>şi</a:t>
            </a:r>
            <a:r>
              <a:rPr lang="en-AU" dirty="0"/>
              <a:t> </a:t>
            </a:r>
            <a:r>
              <a:rPr lang="en-AU" dirty="0" err="1"/>
              <a:t>chemoreceptorii</a:t>
            </a:r>
            <a:r>
              <a:rPr lang="en-AU" dirty="0"/>
              <a:t> de la </a:t>
            </a:r>
            <a:r>
              <a:rPr lang="en-AU" dirty="0" err="1"/>
              <a:t>nivelul</a:t>
            </a:r>
            <a:r>
              <a:rPr lang="en-AU" dirty="0"/>
              <a:t> </a:t>
            </a:r>
            <a:r>
              <a:rPr lang="en-AU" dirty="0" err="1"/>
              <a:t>muşchilor</a:t>
            </a:r>
            <a:r>
              <a:rPr lang="en-AU" dirty="0"/>
              <a:t> </a:t>
            </a:r>
            <a:r>
              <a:rPr lang="en-AU" dirty="0" err="1"/>
              <a:t>scheletali</a:t>
            </a:r>
            <a:r>
              <a:rPr lang="en-AU" dirty="0"/>
              <a:t> </a:t>
            </a:r>
            <a:r>
              <a:rPr lang="en-AU" dirty="0" err="1"/>
              <a:t>şi</a:t>
            </a:r>
            <a:r>
              <a:rPr lang="en-AU" dirty="0"/>
              <a:t> </a:t>
            </a:r>
            <a:r>
              <a:rPr lang="en-AU" dirty="0" err="1"/>
              <a:t>ai</a:t>
            </a:r>
            <a:r>
              <a:rPr lang="en-AU" dirty="0"/>
              <a:t> </a:t>
            </a:r>
            <a:r>
              <a:rPr lang="en-AU" dirty="0" err="1"/>
              <a:t>tendoanelor</a:t>
            </a:r>
            <a:r>
              <a:rPr lang="en-AU" dirty="0"/>
              <a:t> (</a:t>
            </a:r>
            <a:r>
              <a:rPr lang="en-AU" dirty="0" err="1"/>
              <a:t>excitanţi</a:t>
            </a:r>
            <a:r>
              <a:rPr lang="en-AU" dirty="0"/>
              <a:t> </a:t>
            </a:r>
            <a:r>
              <a:rPr lang="en-AU" dirty="0" err="1"/>
              <a:t>condiţionali</a:t>
            </a:r>
            <a:r>
              <a:rPr lang="en-AU" dirty="0"/>
              <a:t> </a:t>
            </a:r>
            <a:r>
              <a:rPr lang="en-AU" dirty="0" err="1"/>
              <a:t>naturali</a:t>
            </a:r>
            <a:r>
              <a:rPr lang="en-AU" dirty="0"/>
              <a:t>);</a:t>
            </a:r>
            <a:endParaRPr lang="en-AU" dirty="0">
              <a:latin typeface="_TimesNewRoman" charset="0"/>
            </a:endParaRPr>
          </a:p>
          <a:p>
            <a:pPr algn="just" eaLnBrk="0" hangingPunct="0"/>
            <a:r>
              <a:rPr lang="en-AU" sz="2000" dirty="0"/>
              <a:t>	</a:t>
            </a:r>
            <a:r>
              <a:rPr lang="en-AU" sz="2000" b="1" dirty="0"/>
              <a:t>reflex </a:t>
            </a:r>
            <a:r>
              <a:rPr lang="en-AU" sz="2000" b="1" dirty="0" err="1"/>
              <a:t>condiţionat</a:t>
            </a:r>
            <a:r>
              <a:rPr lang="en-AU" sz="2000" b="1" dirty="0"/>
              <a:t> artificial</a:t>
            </a:r>
            <a:r>
              <a:rPr lang="en-AU" sz="2000" dirty="0"/>
              <a:t>:</a:t>
            </a:r>
            <a:endParaRPr lang="en-AU" sz="2000" dirty="0">
              <a:latin typeface="_TimesNewRoman" charset="0"/>
            </a:endParaRPr>
          </a:p>
          <a:p>
            <a:pPr lvl="5" algn="just" eaLnBrk="0" hangingPunct="0"/>
            <a:r>
              <a:rPr lang="en-AU" sz="1600" dirty="0" err="1"/>
              <a:t>asocierea</a:t>
            </a:r>
            <a:r>
              <a:rPr lang="en-AU" sz="1600" dirty="0"/>
              <a:t> la </a:t>
            </a:r>
            <a:r>
              <a:rPr lang="en-AU" sz="1600" dirty="0" err="1"/>
              <a:t>aceştia</a:t>
            </a:r>
            <a:r>
              <a:rPr lang="en-AU" sz="1600" dirty="0"/>
              <a:t> a </a:t>
            </a:r>
            <a:r>
              <a:rPr lang="en-AU" sz="1600" dirty="0" err="1"/>
              <a:t>diferiţilor</a:t>
            </a:r>
            <a:r>
              <a:rPr lang="en-AU" sz="1600" dirty="0"/>
              <a:t> </a:t>
            </a:r>
            <a:r>
              <a:rPr lang="en-AU" sz="1600" b="1" dirty="0" err="1"/>
              <a:t>factori</a:t>
            </a:r>
            <a:r>
              <a:rPr lang="en-AU" sz="1600" b="1" dirty="0"/>
              <a:t> </a:t>
            </a:r>
            <a:r>
              <a:rPr lang="en-AU" sz="1600" b="1" dirty="0" err="1"/>
              <a:t>ai</a:t>
            </a:r>
            <a:r>
              <a:rPr lang="en-AU" sz="1600" b="1" dirty="0"/>
              <a:t> </a:t>
            </a:r>
            <a:r>
              <a:rPr lang="en-AU" sz="1600" b="1" dirty="0" err="1"/>
              <a:t>mediului</a:t>
            </a:r>
            <a:r>
              <a:rPr lang="en-AU" sz="1600" b="1" dirty="0"/>
              <a:t> de </a:t>
            </a:r>
            <a:r>
              <a:rPr lang="en-AU" sz="1600" b="1" dirty="0" err="1"/>
              <a:t>muncă</a:t>
            </a:r>
            <a:r>
              <a:rPr lang="en-AU" sz="1600" b="1" dirty="0"/>
              <a:t> </a:t>
            </a:r>
            <a:r>
              <a:rPr lang="en-AU" sz="1600" dirty="0"/>
              <a:t>(</a:t>
            </a:r>
            <a:r>
              <a:rPr lang="en-AU" sz="1600" dirty="0" err="1"/>
              <a:t>excitanţi</a:t>
            </a:r>
            <a:r>
              <a:rPr lang="en-AU" sz="1600" dirty="0"/>
              <a:t> </a:t>
            </a:r>
            <a:r>
              <a:rPr lang="en-AU" sz="1600" dirty="0" err="1"/>
              <a:t>artificiali</a:t>
            </a:r>
            <a:r>
              <a:rPr lang="en-AU" sz="1600" dirty="0"/>
              <a:t>): </a:t>
            </a:r>
            <a:r>
              <a:rPr lang="en-AU" sz="1600" dirty="0" err="1"/>
              <a:t>vederea</a:t>
            </a:r>
            <a:r>
              <a:rPr lang="en-AU" sz="1600" dirty="0"/>
              <a:t> </a:t>
            </a:r>
            <a:r>
              <a:rPr lang="en-AU" sz="1600" dirty="0" err="1"/>
              <a:t>utilajului</a:t>
            </a:r>
            <a:r>
              <a:rPr lang="en-AU" sz="1600" dirty="0"/>
              <a:t>, </a:t>
            </a:r>
            <a:r>
              <a:rPr lang="en-AU" sz="1600" dirty="0" err="1"/>
              <a:t>producerea</a:t>
            </a:r>
            <a:r>
              <a:rPr lang="en-AU" sz="1600" dirty="0"/>
              <a:t> </a:t>
            </a:r>
            <a:r>
              <a:rPr lang="en-AU" sz="1600" dirty="0" err="1"/>
              <a:t>unui</a:t>
            </a:r>
            <a:r>
              <a:rPr lang="en-AU" sz="1600" dirty="0"/>
              <a:t> </a:t>
            </a:r>
            <a:r>
              <a:rPr lang="en-AU" sz="1600" dirty="0" err="1"/>
              <a:t>zgomot</a:t>
            </a:r>
            <a:r>
              <a:rPr lang="en-AU" sz="1600" dirty="0"/>
              <a:t> specific </a:t>
            </a:r>
            <a:r>
              <a:rPr lang="en-AU" sz="1600" dirty="0" err="1"/>
              <a:t>profesional</a:t>
            </a:r>
            <a:r>
              <a:rPr lang="en-AU" sz="1600" dirty="0"/>
              <a:t> etc. </a:t>
            </a:r>
            <a:endParaRPr lang="en-AU" sz="1600" dirty="0">
              <a:latin typeface="_TimesNewRoman" charset="0"/>
            </a:endParaRPr>
          </a:p>
        </p:txBody>
      </p:sp>
    </p:spTree>
    <p:extLst>
      <p:ext uri="{BB962C8B-B14F-4D97-AF65-F5344CB8AC3E}">
        <p14:creationId xmlns:p14="http://schemas.microsoft.com/office/powerpoint/2010/main" val="1258077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Aparatul </a:t>
            </a:r>
            <a:r>
              <a:rPr lang="en-GB" i="1" dirty="0"/>
              <a:t>respirator</a:t>
            </a:r>
            <a:endParaRPr lang="ro-RO" dirty="0"/>
          </a:p>
        </p:txBody>
      </p:sp>
      <p:sp>
        <p:nvSpPr>
          <p:cNvPr id="3" name="Content Placeholder 2"/>
          <p:cNvSpPr>
            <a:spLocks noGrp="1"/>
          </p:cNvSpPr>
          <p:nvPr>
            <p:ph idx="1"/>
          </p:nvPr>
        </p:nvSpPr>
        <p:spPr>
          <a:xfrm>
            <a:off x="677334" y="1628800"/>
            <a:ext cx="9379106" cy="4752528"/>
          </a:xfrm>
        </p:spPr>
        <p:txBody>
          <a:bodyPr>
            <a:noAutofit/>
          </a:bodyPr>
          <a:lstStyle/>
          <a:p>
            <a:pPr marL="0" indent="0" algn="just">
              <a:buNone/>
            </a:pPr>
            <a:r>
              <a:rPr lang="en-AU" sz="2000" b="1" i="1" dirty="0"/>
              <a:t>d. </a:t>
            </a:r>
            <a:r>
              <a:rPr lang="en-AU" sz="2000" b="1" i="1" dirty="0" err="1"/>
              <a:t>Importanţa</a:t>
            </a:r>
            <a:r>
              <a:rPr lang="en-AU" sz="2000" b="1" i="1" dirty="0"/>
              <a:t> </a:t>
            </a:r>
            <a:r>
              <a:rPr lang="en-AU" sz="2000" b="1" i="1" dirty="0" err="1"/>
              <a:t>practică</a:t>
            </a:r>
            <a:r>
              <a:rPr lang="en-AU" sz="2000" b="1" dirty="0"/>
              <a:t> </a:t>
            </a:r>
            <a:r>
              <a:rPr lang="en-AU" sz="2000" dirty="0"/>
              <a:t>a </a:t>
            </a:r>
            <a:r>
              <a:rPr lang="en-AU" sz="2000" dirty="0" err="1"/>
              <a:t>cunoaşterii</a:t>
            </a:r>
            <a:r>
              <a:rPr lang="en-AU" sz="2000" dirty="0"/>
              <a:t> </a:t>
            </a:r>
            <a:r>
              <a:rPr lang="en-AU" sz="2000" dirty="0" err="1"/>
              <a:t>acestor</a:t>
            </a:r>
            <a:r>
              <a:rPr lang="en-AU" sz="2000" dirty="0"/>
              <a:t> </a:t>
            </a:r>
            <a:r>
              <a:rPr lang="en-AU" sz="2000" dirty="0" err="1"/>
              <a:t>modificări</a:t>
            </a:r>
            <a:r>
              <a:rPr lang="en-AU" sz="2000" dirty="0"/>
              <a:t>:  </a:t>
            </a:r>
            <a:endParaRPr lang="en-AU" sz="2000" dirty="0">
              <a:latin typeface="_TimesNewRoman" charset="0"/>
            </a:endParaRPr>
          </a:p>
          <a:p>
            <a:pPr algn="just" eaLnBrk="0" hangingPunct="0"/>
            <a:r>
              <a:rPr lang="en-AU" sz="2000" dirty="0"/>
              <a:t> </a:t>
            </a:r>
            <a:r>
              <a:rPr lang="en-AU" sz="2000" b="1" dirty="0" err="1"/>
              <a:t>aprecierea</a:t>
            </a:r>
            <a:r>
              <a:rPr lang="en-AU" sz="2000" b="1" dirty="0"/>
              <a:t> </a:t>
            </a:r>
            <a:r>
              <a:rPr lang="en-AU" sz="2000" b="1" dirty="0" err="1"/>
              <a:t>intensităţii</a:t>
            </a:r>
            <a:r>
              <a:rPr lang="en-AU" sz="2000" b="1" dirty="0"/>
              <a:t> </a:t>
            </a:r>
            <a:r>
              <a:rPr lang="en-AU" sz="2000" dirty="0" err="1"/>
              <a:t>efortului</a:t>
            </a:r>
            <a:r>
              <a:rPr lang="en-AU" sz="2000" dirty="0"/>
              <a:t> </a:t>
            </a:r>
            <a:r>
              <a:rPr lang="en-AU" sz="2000" dirty="0" err="1"/>
              <a:t>fizic</a:t>
            </a:r>
            <a:r>
              <a:rPr lang="en-AU" sz="2000" dirty="0"/>
              <a:t>: </a:t>
            </a:r>
            <a:endParaRPr lang="en-AU" sz="2000" dirty="0">
              <a:latin typeface="_TimesNewRoman" charset="0"/>
            </a:endParaRPr>
          </a:p>
          <a:p>
            <a:pPr marL="0" indent="0" algn="ctr" eaLnBrk="0" hangingPunct="0">
              <a:buNone/>
            </a:pPr>
            <a:r>
              <a:rPr lang="en-AU" sz="2000" dirty="0"/>
              <a:t>debit </a:t>
            </a:r>
            <a:r>
              <a:rPr lang="en-AU" sz="2000" dirty="0" err="1"/>
              <a:t>expirator</a:t>
            </a:r>
            <a:r>
              <a:rPr lang="en-AU" sz="2000" dirty="0"/>
              <a:t> de </a:t>
            </a:r>
            <a:r>
              <a:rPr lang="en-AU" sz="2000" dirty="0" err="1"/>
              <a:t>efort</a:t>
            </a:r>
            <a:r>
              <a:rPr lang="en-AU" sz="2000" dirty="0"/>
              <a:t> l/min x 0,20 = Kcal/min;</a:t>
            </a:r>
            <a:endParaRPr lang="en-AU" sz="2000" dirty="0">
              <a:latin typeface="_TimesNewRoman" charset="0"/>
            </a:endParaRPr>
          </a:p>
          <a:p>
            <a:pPr algn="just" eaLnBrk="0" hangingPunct="0"/>
            <a:r>
              <a:rPr lang="en-AU" sz="2000" dirty="0" err="1"/>
              <a:t>înlăturarea</a:t>
            </a:r>
            <a:r>
              <a:rPr lang="en-AU" sz="2000" dirty="0"/>
              <a:t> </a:t>
            </a:r>
            <a:r>
              <a:rPr lang="en-AU" sz="2000" b="1" dirty="0" err="1"/>
              <a:t>poziţiilor</a:t>
            </a:r>
            <a:r>
              <a:rPr lang="en-AU" sz="2000" b="1" dirty="0"/>
              <a:t> </a:t>
            </a:r>
            <a:r>
              <a:rPr lang="en-AU" sz="2000" b="1" dirty="0" err="1"/>
              <a:t>vicioase</a:t>
            </a:r>
            <a:r>
              <a:rPr lang="en-AU" sz="2000" b="1" dirty="0"/>
              <a:t> </a:t>
            </a:r>
            <a:r>
              <a:rPr lang="en-AU" sz="2000" dirty="0"/>
              <a:t>ale </a:t>
            </a:r>
            <a:r>
              <a:rPr lang="en-AU" sz="2000" dirty="0" err="1"/>
              <a:t>corpului</a:t>
            </a:r>
            <a:r>
              <a:rPr lang="en-AU" sz="2000" dirty="0"/>
              <a:t> care </a:t>
            </a:r>
            <a:r>
              <a:rPr lang="en-AU" sz="2000" dirty="0" err="1"/>
              <a:t>îngreunează</a:t>
            </a:r>
            <a:r>
              <a:rPr lang="en-AU" sz="2000" dirty="0"/>
              <a:t> </a:t>
            </a:r>
            <a:r>
              <a:rPr lang="en-AU" sz="2000" dirty="0" err="1"/>
              <a:t>respiraţia</a:t>
            </a:r>
            <a:r>
              <a:rPr lang="en-AU" sz="2000" dirty="0"/>
              <a:t>;   </a:t>
            </a:r>
            <a:endParaRPr lang="en-AU" sz="2000" dirty="0">
              <a:latin typeface="_TimesNewRoman" charset="0"/>
            </a:endParaRPr>
          </a:p>
          <a:p>
            <a:pPr algn="just" eaLnBrk="0" hangingPunct="0"/>
            <a:r>
              <a:rPr lang="en-AU" sz="2000" dirty="0" err="1"/>
              <a:t>favorizarea</a:t>
            </a:r>
            <a:r>
              <a:rPr lang="en-AU" sz="2000" dirty="0"/>
              <a:t> </a:t>
            </a:r>
            <a:r>
              <a:rPr lang="en-AU" sz="2000" dirty="0" err="1"/>
              <a:t>muncii</a:t>
            </a:r>
            <a:r>
              <a:rPr lang="en-AU" sz="2000" b="1" dirty="0"/>
              <a:t> </a:t>
            </a:r>
            <a:r>
              <a:rPr lang="en-AU" sz="2000" b="1" dirty="0" err="1"/>
              <a:t>ritmice</a:t>
            </a:r>
            <a:r>
              <a:rPr lang="en-AU" sz="2000" dirty="0"/>
              <a:t>;</a:t>
            </a:r>
            <a:endParaRPr lang="en-AU" sz="2000" dirty="0">
              <a:latin typeface="_TimesNewRoman" charset="0"/>
            </a:endParaRPr>
          </a:p>
          <a:p>
            <a:pPr algn="just" eaLnBrk="0" hangingPunct="0"/>
            <a:r>
              <a:rPr lang="en-AU" sz="2000" dirty="0" err="1"/>
              <a:t>aprecierea</a:t>
            </a:r>
            <a:r>
              <a:rPr lang="en-AU" sz="2000" dirty="0"/>
              <a:t> </a:t>
            </a:r>
            <a:r>
              <a:rPr lang="en-AU" sz="2000" dirty="0" err="1"/>
              <a:t>stării</a:t>
            </a:r>
            <a:r>
              <a:rPr lang="en-AU" sz="2000" dirty="0"/>
              <a:t> de </a:t>
            </a:r>
            <a:r>
              <a:rPr lang="en-AU" sz="2000" b="1" dirty="0" err="1"/>
              <a:t>oboseală</a:t>
            </a:r>
            <a:r>
              <a:rPr lang="en-AU" sz="2000" dirty="0"/>
              <a:t>: </a:t>
            </a:r>
            <a:r>
              <a:rPr lang="en-AU" sz="2000" dirty="0" err="1"/>
              <a:t>mişcări</a:t>
            </a:r>
            <a:r>
              <a:rPr lang="en-AU" sz="2000" dirty="0"/>
              <a:t> </a:t>
            </a:r>
            <a:r>
              <a:rPr lang="en-AU" sz="2000" dirty="0" err="1"/>
              <a:t>respiratorii</a:t>
            </a:r>
            <a:r>
              <a:rPr lang="en-AU" sz="2000" dirty="0"/>
              <a:t> </a:t>
            </a:r>
            <a:r>
              <a:rPr lang="en-AU" sz="2000" dirty="0" err="1"/>
              <a:t>frecvente</a:t>
            </a:r>
            <a:r>
              <a:rPr lang="en-AU" sz="2000" dirty="0"/>
              <a:t> </a:t>
            </a:r>
            <a:r>
              <a:rPr lang="en-AU" sz="2000" dirty="0" err="1"/>
              <a:t>şi</a:t>
            </a:r>
            <a:r>
              <a:rPr lang="en-AU" sz="2000" dirty="0"/>
              <a:t> </a:t>
            </a:r>
            <a:r>
              <a:rPr lang="en-AU" sz="2000" dirty="0" err="1"/>
              <a:t>superficiale</a:t>
            </a:r>
            <a:r>
              <a:rPr lang="en-AU" sz="2000" dirty="0"/>
              <a:t>.</a:t>
            </a:r>
            <a:endParaRPr lang="en-AU" sz="2000" dirty="0">
              <a:latin typeface="_TimesNewRoman" charset="0"/>
            </a:endParaRPr>
          </a:p>
          <a:p>
            <a:pPr marL="0" indent="0" algn="just" eaLnBrk="0" hangingPunct="0">
              <a:buNone/>
            </a:pPr>
            <a:r>
              <a:rPr lang="en-AU" sz="2000" dirty="0" err="1"/>
              <a:t>În</a:t>
            </a:r>
            <a:r>
              <a:rPr lang="en-AU" sz="2000" dirty="0"/>
              <a:t> </a:t>
            </a:r>
            <a:r>
              <a:rPr lang="en-AU" sz="2000" dirty="0" err="1"/>
              <a:t>condiţii</a:t>
            </a:r>
            <a:r>
              <a:rPr lang="en-AU" sz="2000" dirty="0"/>
              <a:t> de </a:t>
            </a:r>
            <a:r>
              <a:rPr lang="en-AU" sz="2000" dirty="0" err="1"/>
              <a:t>hipoxie</a:t>
            </a:r>
            <a:r>
              <a:rPr lang="en-AU" sz="2000" dirty="0"/>
              <a:t>, la </a:t>
            </a:r>
            <a:r>
              <a:rPr lang="en-AU" sz="2000" dirty="0" err="1"/>
              <a:t>persoanele</a:t>
            </a:r>
            <a:r>
              <a:rPr lang="en-AU" sz="2000" dirty="0"/>
              <a:t> </a:t>
            </a:r>
            <a:r>
              <a:rPr lang="en-AU" sz="2000" dirty="0" err="1"/>
              <a:t>neadaptate</a:t>
            </a:r>
            <a:r>
              <a:rPr lang="en-AU" sz="2000" dirty="0"/>
              <a:t>, </a:t>
            </a:r>
            <a:r>
              <a:rPr lang="en-AU" sz="2000" dirty="0" err="1"/>
              <a:t>apare</a:t>
            </a:r>
            <a:r>
              <a:rPr lang="en-AU" sz="2000" dirty="0"/>
              <a:t> o </a:t>
            </a:r>
            <a:r>
              <a:rPr lang="en-AU" sz="2000" dirty="0" err="1"/>
              <a:t>alcaloză</a:t>
            </a:r>
            <a:r>
              <a:rPr lang="en-AU" sz="2000" dirty="0"/>
              <a:t> </a:t>
            </a:r>
            <a:r>
              <a:rPr lang="en-AU" sz="2000" dirty="0" err="1"/>
              <a:t>importantă</a:t>
            </a:r>
            <a:r>
              <a:rPr lang="en-AU" sz="2000" dirty="0"/>
              <a:t>. </a:t>
            </a:r>
            <a:endParaRPr lang="en-AU" sz="2000" dirty="0">
              <a:latin typeface="_TimesNewRoman" charset="0"/>
            </a:endParaRPr>
          </a:p>
          <a:p>
            <a:pPr eaLnBrk="0" hangingPunct="0"/>
            <a:endParaRPr lang="en-AU" sz="2000" dirty="0"/>
          </a:p>
        </p:txBody>
      </p:sp>
    </p:spTree>
    <p:extLst>
      <p:ext uri="{BB962C8B-B14F-4D97-AF65-F5344CB8AC3E}">
        <p14:creationId xmlns:p14="http://schemas.microsoft.com/office/powerpoint/2010/main" val="3002266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47092"/>
            <a:ext cx="8596668" cy="659160"/>
          </a:xfrm>
        </p:spPr>
        <p:txBody>
          <a:bodyPr>
            <a:normAutofit fontScale="90000"/>
          </a:bodyPr>
          <a:lstStyle/>
          <a:p>
            <a:r>
              <a:rPr lang="ro-RO" i="1" dirty="0"/>
              <a:t>Sângele</a:t>
            </a:r>
            <a:endParaRPr lang="ro-RO" dirty="0"/>
          </a:p>
        </p:txBody>
      </p:sp>
      <p:sp>
        <p:nvSpPr>
          <p:cNvPr id="3" name="Content Placeholder 2"/>
          <p:cNvSpPr>
            <a:spLocks noGrp="1"/>
          </p:cNvSpPr>
          <p:nvPr>
            <p:ph idx="1"/>
          </p:nvPr>
        </p:nvSpPr>
        <p:spPr>
          <a:xfrm>
            <a:off x="623392" y="800858"/>
            <a:ext cx="9379106" cy="4752528"/>
          </a:xfrm>
        </p:spPr>
        <p:txBody>
          <a:bodyPr>
            <a:noAutofit/>
          </a:bodyPr>
          <a:lstStyle/>
          <a:p>
            <a:pPr marL="0" indent="0" algn="just" eaLnBrk="0" hangingPunct="0">
              <a:buNone/>
            </a:pPr>
            <a:r>
              <a:rPr lang="en-AU" sz="2000" b="1" i="1" dirty="0"/>
              <a:t>a. </a:t>
            </a:r>
            <a:r>
              <a:rPr lang="en-AU" sz="2000" b="1" i="1" dirty="0" err="1"/>
              <a:t>Sarcinile</a:t>
            </a:r>
            <a:r>
              <a:rPr lang="en-AU" sz="2000" b="1" dirty="0"/>
              <a:t> </a:t>
            </a:r>
            <a:r>
              <a:rPr lang="en-AU" sz="2000" b="1" i="1" dirty="0" err="1"/>
              <a:t>principale</a:t>
            </a:r>
            <a:r>
              <a:rPr lang="en-AU" sz="2000" b="1" dirty="0"/>
              <a:t>: </a:t>
            </a:r>
            <a:endParaRPr lang="en-AU" sz="2000" b="1" dirty="0">
              <a:latin typeface="_TimesNewRoman" charset="0"/>
            </a:endParaRPr>
          </a:p>
          <a:p>
            <a:pPr algn="just" eaLnBrk="0" hangingPunct="0"/>
            <a:r>
              <a:rPr lang="en-AU" sz="2000" dirty="0" err="1"/>
              <a:t>aducerea</a:t>
            </a:r>
            <a:r>
              <a:rPr lang="en-AU" sz="2000" dirty="0"/>
              <a:t> </a:t>
            </a:r>
            <a:r>
              <a:rPr lang="en-AU" sz="2000" b="1" dirty="0" err="1"/>
              <a:t>oxigenului</a:t>
            </a:r>
            <a:r>
              <a:rPr lang="en-AU" sz="2000" dirty="0"/>
              <a:t> </a:t>
            </a:r>
            <a:r>
              <a:rPr lang="en-AU" sz="2000" dirty="0" err="1"/>
              <a:t>necesar</a:t>
            </a:r>
            <a:r>
              <a:rPr lang="en-AU" sz="2000" dirty="0"/>
              <a:t> la </a:t>
            </a:r>
            <a:r>
              <a:rPr lang="en-AU" sz="2000" dirty="0" err="1"/>
              <a:t>sistemul</a:t>
            </a:r>
            <a:r>
              <a:rPr lang="en-AU" sz="2000" dirty="0"/>
              <a:t> muscular </a:t>
            </a:r>
            <a:r>
              <a:rPr lang="en-AU" sz="2000" dirty="0" err="1"/>
              <a:t>solicitat</a:t>
            </a:r>
            <a:r>
              <a:rPr lang="en-AU" sz="2000" dirty="0"/>
              <a:t> de </a:t>
            </a:r>
            <a:r>
              <a:rPr lang="en-AU" sz="2000" dirty="0" err="1"/>
              <a:t>efortul</a:t>
            </a:r>
            <a:r>
              <a:rPr lang="en-AU" sz="2000" dirty="0"/>
              <a:t> </a:t>
            </a:r>
            <a:r>
              <a:rPr lang="en-AU" sz="2000" dirty="0" err="1"/>
              <a:t>profesional</a:t>
            </a:r>
            <a:endParaRPr lang="en-AU" sz="2000" dirty="0">
              <a:latin typeface="_TimesNewRoman" charset="0"/>
            </a:endParaRPr>
          </a:p>
          <a:p>
            <a:pPr algn="just" eaLnBrk="0" hangingPunct="0"/>
            <a:r>
              <a:rPr lang="en-AU" sz="2000" dirty="0" err="1"/>
              <a:t>îndepărtarea</a:t>
            </a:r>
            <a:r>
              <a:rPr lang="en-AU" sz="2000" dirty="0"/>
              <a:t> </a:t>
            </a:r>
            <a:r>
              <a:rPr lang="en-AU" sz="2000" b="1" dirty="0" err="1"/>
              <a:t>dioxidului</a:t>
            </a:r>
            <a:r>
              <a:rPr lang="en-AU" sz="2000" b="1" dirty="0"/>
              <a:t> de carbon </a:t>
            </a:r>
            <a:r>
              <a:rPr lang="en-AU" sz="2000" dirty="0" err="1"/>
              <a:t>şi</a:t>
            </a:r>
            <a:r>
              <a:rPr lang="en-AU" sz="2000" dirty="0"/>
              <a:t> a </a:t>
            </a:r>
            <a:r>
              <a:rPr lang="en-AU" sz="2000" dirty="0" err="1"/>
              <a:t>unor</a:t>
            </a:r>
            <a:r>
              <a:rPr lang="en-AU" sz="2000" dirty="0"/>
              <a:t> </a:t>
            </a:r>
            <a:r>
              <a:rPr lang="en-AU" sz="2000" b="1" dirty="0" err="1"/>
              <a:t>metaboli</a:t>
            </a:r>
            <a:r>
              <a:rPr lang="ro-RO" sz="2000" b="1" dirty="0"/>
              <a:t>ț</a:t>
            </a:r>
            <a:r>
              <a:rPr lang="en-AU" sz="2000" b="1" dirty="0" err="1"/>
              <a:t>i</a:t>
            </a:r>
            <a:r>
              <a:rPr lang="en-AU" sz="2000" dirty="0"/>
              <a:t> care se </a:t>
            </a:r>
            <a:r>
              <a:rPr lang="en-AU" sz="2000" dirty="0" err="1"/>
              <a:t>formează</a:t>
            </a:r>
            <a:r>
              <a:rPr lang="en-AU" sz="2000" dirty="0"/>
              <a:t> </a:t>
            </a:r>
            <a:r>
              <a:rPr lang="en-AU" sz="2000" dirty="0" err="1"/>
              <a:t>în</a:t>
            </a:r>
            <a:r>
              <a:rPr lang="en-AU" sz="2000" dirty="0"/>
              <a:t> </a:t>
            </a:r>
            <a:r>
              <a:rPr lang="en-AU" sz="2000" dirty="0" err="1"/>
              <a:t>exces</a:t>
            </a:r>
            <a:r>
              <a:rPr lang="en-AU" sz="2000" dirty="0"/>
              <a:t> la </a:t>
            </a:r>
            <a:r>
              <a:rPr lang="en-AU" sz="2000" dirty="0" err="1"/>
              <a:t>nivelul</a:t>
            </a:r>
            <a:r>
              <a:rPr lang="en-AU" sz="2000" dirty="0"/>
              <a:t> </a:t>
            </a:r>
            <a:r>
              <a:rPr lang="en-AU" sz="2000" dirty="0" err="1"/>
              <a:t>muşchilor</a:t>
            </a:r>
            <a:r>
              <a:rPr lang="en-AU" sz="2000" dirty="0"/>
              <a:t> </a:t>
            </a:r>
            <a:r>
              <a:rPr lang="en-AU" sz="2000" dirty="0" err="1"/>
              <a:t>solicitaţi</a:t>
            </a:r>
            <a:endParaRPr lang="en-AU" sz="2000" dirty="0">
              <a:latin typeface="_TimesNewRoman" charset="0"/>
            </a:endParaRPr>
          </a:p>
          <a:p>
            <a:pPr algn="just" eaLnBrk="0" hangingPunct="0"/>
            <a:r>
              <a:rPr lang="en-AU" sz="2000" dirty="0" err="1"/>
              <a:t>transportul</a:t>
            </a:r>
            <a:r>
              <a:rPr lang="en-AU" sz="2000" dirty="0"/>
              <a:t> de </a:t>
            </a:r>
            <a:r>
              <a:rPr lang="en-AU" sz="2000" dirty="0" err="1"/>
              <a:t>combustibil</a:t>
            </a:r>
            <a:r>
              <a:rPr lang="en-AU" sz="2000" dirty="0"/>
              <a:t> </a:t>
            </a:r>
            <a:r>
              <a:rPr lang="en-AU" sz="2000" dirty="0" err="1"/>
              <a:t>necesar</a:t>
            </a:r>
            <a:r>
              <a:rPr lang="en-AU" sz="2000" dirty="0"/>
              <a:t> </a:t>
            </a:r>
            <a:r>
              <a:rPr lang="en-AU" sz="2000" dirty="0" err="1"/>
              <a:t>contracţiei</a:t>
            </a:r>
            <a:r>
              <a:rPr lang="en-AU" sz="2000" dirty="0"/>
              <a:t> </a:t>
            </a:r>
            <a:r>
              <a:rPr lang="en-AU" sz="2000" dirty="0" err="1"/>
              <a:t>musculare</a:t>
            </a:r>
            <a:r>
              <a:rPr lang="en-AU" sz="2000" dirty="0"/>
              <a:t> (</a:t>
            </a:r>
            <a:r>
              <a:rPr lang="en-AU" sz="2000" b="1" dirty="0" err="1"/>
              <a:t>glicogen</a:t>
            </a:r>
            <a:r>
              <a:rPr lang="en-AU" sz="2000" b="1" dirty="0"/>
              <a:t>, </a:t>
            </a:r>
            <a:r>
              <a:rPr lang="en-AU" sz="2000" b="1" dirty="0" err="1"/>
              <a:t>glucoză</a:t>
            </a:r>
            <a:r>
              <a:rPr lang="en-AU" sz="2000" dirty="0"/>
              <a:t>, </a:t>
            </a:r>
            <a:r>
              <a:rPr lang="en-AU" sz="2000" dirty="0" err="1"/>
              <a:t>acizi</a:t>
            </a:r>
            <a:r>
              <a:rPr lang="en-AU" sz="2000" dirty="0"/>
              <a:t> </a:t>
            </a:r>
            <a:r>
              <a:rPr lang="en-AU" sz="2000" dirty="0" err="1"/>
              <a:t>graşi</a:t>
            </a:r>
            <a:r>
              <a:rPr lang="en-AU" sz="2000" dirty="0"/>
              <a:t> </a:t>
            </a:r>
            <a:r>
              <a:rPr lang="en-AU" sz="2000" dirty="0" err="1"/>
              <a:t>liberi</a:t>
            </a:r>
            <a:r>
              <a:rPr lang="en-AU" sz="2000" dirty="0"/>
              <a:t> etc.)</a:t>
            </a:r>
            <a:endParaRPr lang="en-AU" sz="2000" dirty="0">
              <a:latin typeface="_TimesNewRoman" charset="0"/>
            </a:endParaRPr>
          </a:p>
        </p:txBody>
      </p:sp>
      <p:sp>
        <p:nvSpPr>
          <p:cNvPr id="5" name="Content Placeholder 2">
            <a:extLst>
              <a:ext uri="{FF2B5EF4-FFF2-40B4-BE49-F238E27FC236}">
                <a16:creationId xmlns:a16="http://schemas.microsoft.com/office/drawing/2014/main" id="{4FD7EAD0-9B76-477B-8992-CF0A17C429AE}"/>
              </a:ext>
            </a:extLst>
          </p:cNvPr>
          <p:cNvSpPr txBox="1">
            <a:spLocks/>
          </p:cNvSpPr>
          <p:nvPr/>
        </p:nvSpPr>
        <p:spPr>
          <a:xfrm>
            <a:off x="623392" y="3680878"/>
            <a:ext cx="9379106" cy="4752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Font typeface="Wingdings 3" charset="2"/>
              <a:buNone/>
            </a:pPr>
            <a:r>
              <a:rPr lang="en-AU" sz="2000" b="1" i="1" dirty="0"/>
              <a:t>b. </a:t>
            </a:r>
            <a:r>
              <a:rPr lang="en-AU" sz="2000" b="1" i="1" dirty="0" err="1"/>
              <a:t>Modificările</a:t>
            </a:r>
            <a:r>
              <a:rPr lang="en-AU" sz="2000" b="1" i="1" dirty="0"/>
              <a:t> adaptative </a:t>
            </a:r>
            <a:endParaRPr lang="en-AU" sz="2000" b="1" dirty="0">
              <a:latin typeface="_TimesNewRoman" charset="0"/>
            </a:endParaRPr>
          </a:p>
          <a:p>
            <a:pPr algn="just" eaLnBrk="0" fontAlgn="auto" hangingPunct="0"/>
            <a:r>
              <a:rPr lang="en-AU" sz="2000" dirty="0" err="1"/>
              <a:t>cresc</a:t>
            </a:r>
            <a:r>
              <a:rPr lang="en-AU" sz="2000" dirty="0"/>
              <a:t> </a:t>
            </a:r>
            <a:r>
              <a:rPr lang="en-AU" sz="2000" dirty="0" err="1"/>
              <a:t>numărul</a:t>
            </a:r>
            <a:r>
              <a:rPr lang="en-AU" sz="2000" dirty="0"/>
              <a:t> de </a:t>
            </a:r>
            <a:r>
              <a:rPr lang="en-AU" sz="2000" b="1" dirty="0" err="1"/>
              <a:t>hematii</a:t>
            </a:r>
            <a:r>
              <a:rPr lang="en-AU" sz="2000" dirty="0"/>
              <a:t> </a:t>
            </a:r>
            <a:r>
              <a:rPr lang="en-AU" sz="2000" dirty="0" err="1"/>
              <a:t>şi</a:t>
            </a:r>
            <a:r>
              <a:rPr lang="en-AU" sz="2000" dirty="0"/>
              <a:t> </a:t>
            </a:r>
            <a:r>
              <a:rPr lang="en-AU" sz="2000" dirty="0" err="1"/>
              <a:t>cantitatea</a:t>
            </a:r>
            <a:r>
              <a:rPr lang="en-AU" sz="2000" dirty="0"/>
              <a:t> de </a:t>
            </a:r>
            <a:r>
              <a:rPr lang="en-AU" sz="2000" b="1" dirty="0" err="1"/>
              <a:t>hemoglobină</a:t>
            </a:r>
            <a:r>
              <a:rPr lang="en-AU" sz="2000" dirty="0"/>
              <a:t> din </a:t>
            </a:r>
            <a:r>
              <a:rPr lang="en-AU" sz="2000" dirty="0" err="1"/>
              <a:t>sângele</a:t>
            </a:r>
            <a:r>
              <a:rPr lang="en-AU" sz="2000" dirty="0"/>
              <a:t> circulant (</a:t>
            </a:r>
            <a:r>
              <a:rPr lang="en-AU" sz="2000" dirty="0" err="1"/>
              <a:t>mobilizate</a:t>
            </a:r>
            <a:r>
              <a:rPr lang="en-AU" sz="2000" dirty="0"/>
              <a:t> din </a:t>
            </a:r>
            <a:r>
              <a:rPr lang="en-AU" sz="2000" dirty="0" err="1"/>
              <a:t>splină</a:t>
            </a:r>
            <a:r>
              <a:rPr lang="en-AU" sz="2000" dirty="0"/>
              <a:t>, </a:t>
            </a:r>
            <a:r>
              <a:rPr lang="en-AU" sz="2000" dirty="0" err="1"/>
              <a:t>ficat</a:t>
            </a:r>
            <a:r>
              <a:rPr lang="en-AU" sz="2000" dirty="0"/>
              <a:t>);    </a:t>
            </a:r>
            <a:endParaRPr lang="en-AU" sz="2000" dirty="0">
              <a:latin typeface="_TimesNewRoman" charset="0"/>
            </a:endParaRPr>
          </a:p>
          <a:p>
            <a:pPr algn="just" eaLnBrk="0" fontAlgn="auto" hangingPunct="0"/>
            <a:r>
              <a:rPr lang="en-AU" sz="2000" dirty="0" err="1"/>
              <a:t>cresc</a:t>
            </a:r>
            <a:r>
              <a:rPr lang="en-AU" sz="2000" dirty="0"/>
              <a:t> </a:t>
            </a:r>
            <a:r>
              <a:rPr lang="en-AU" sz="2000" dirty="0" err="1"/>
              <a:t>numărul</a:t>
            </a:r>
            <a:r>
              <a:rPr lang="en-AU" sz="2000" dirty="0"/>
              <a:t> de </a:t>
            </a:r>
            <a:r>
              <a:rPr lang="en-AU" sz="2000" b="1" dirty="0" err="1"/>
              <a:t>leucocite</a:t>
            </a:r>
            <a:r>
              <a:rPr lang="en-AU" sz="2000" dirty="0"/>
              <a:t>: </a:t>
            </a:r>
            <a:r>
              <a:rPr lang="en-AU" sz="2000" dirty="0" err="1"/>
              <a:t>limfocite</a:t>
            </a:r>
            <a:r>
              <a:rPr lang="en-AU" sz="2000" dirty="0"/>
              <a:t>, </a:t>
            </a:r>
            <a:r>
              <a:rPr lang="en-AU" sz="2000" dirty="0" err="1"/>
              <a:t>neutrofile</a:t>
            </a:r>
            <a:r>
              <a:rPr lang="en-AU" sz="2000" dirty="0"/>
              <a:t>, </a:t>
            </a:r>
            <a:r>
              <a:rPr lang="en-AU" sz="2000" dirty="0" err="1"/>
              <a:t>rar</a:t>
            </a:r>
            <a:r>
              <a:rPr lang="en-AU" sz="2000" dirty="0"/>
              <a:t> </a:t>
            </a:r>
            <a:r>
              <a:rPr lang="en-AU" sz="2000" dirty="0" err="1"/>
              <a:t>elemente</a:t>
            </a:r>
            <a:r>
              <a:rPr lang="en-AU" sz="2000" dirty="0"/>
              <a:t> </a:t>
            </a:r>
            <a:r>
              <a:rPr lang="en-AU" sz="2000" dirty="0" err="1"/>
              <a:t>tinere</a:t>
            </a:r>
            <a:r>
              <a:rPr lang="en-AU" sz="2000" dirty="0"/>
              <a:t>;  </a:t>
            </a:r>
            <a:endParaRPr lang="en-AU" sz="2000" dirty="0">
              <a:latin typeface="_TimesNewRoman" charset="0"/>
            </a:endParaRPr>
          </a:p>
          <a:p>
            <a:pPr algn="just" eaLnBrk="0" fontAlgn="auto" hangingPunct="0"/>
            <a:r>
              <a:rPr lang="en-AU" sz="2000" dirty="0" err="1"/>
              <a:t>creşterea</a:t>
            </a:r>
            <a:r>
              <a:rPr lang="en-AU" sz="2000" dirty="0"/>
              <a:t> </a:t>
            </a:r>
            <a:r>
              <a:rPr lang="en-AU" sz="2000" b="1" dirty="0" err="1"/>
              <a:t>hematocritului</a:t>
            </a:r>
            <a:r>
              <a:rPr lang="en-AU" sz="2000" dirty="0"/>
              <a:t> cu </a:t>
            </a:r>
            <a:r>
              <a:rPr lang="en-AU" sz="2000" dirty="0" err="1"/>
              <a:t>consecinţa</a:t>
            </a:r>
            <a:r>
              <a:rPr lang="en-AU" sz="2000" dirty="0"/>
              <a:t> </a:t>
            </a:r>
            <a:r>
              <a:rPr lang="en-AU" sz="2000" dirty="0" err="1"/>
              <a:t>hemoconcentraţiei</a:t>
            </a:r>
            <a:endParaRPr lang="en-AU" sz="2000" dirty="0"/>
          </a:p>
        </p:txBody>
      </p:sp>
    </p:spTree>
    <p:extLst>
      <p:ext uri="{BB962C8B-B14F-4D97-AF65-F5344CB8AC3E}">
        <p14:creationId xmlns:p14="http://schemas.microsoft.com/office/powerpoint/2010/main" val="2888632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147092"/>
            <a:ext cx="8596668" cy="659160"/>
          </a:xfrm>
        </p:spPr>
        <p:txBody>
          <a:bodyPr>
            <a:normAutofit fontScale="90000"/>
          </a:bodyPr>
          <a:lstStyle/>
          <a:p>
            <a:r>
              <a:rPr lang="ro-RO" i="1" dirty="0"/>
              <a:t>Sângele</a:t>
            </a:r>
            <a:endParaRPr lang="ro-RO" dirty="0"/>
          </a:p>
        </p:txBody>
      </p:sp>
      <p:sp>
        <p:nvSpPr>
          <p:cNvPr id="3" name="Content Placeholder 2"/>
          <p:cNvSpPr>
            <a:spLocks noGrp="1"/>
          </p:cNvSpPr>
          <p:nvPr>
            <p:ph idx="1"/>
          </p:nvPr>
        </p:nvSpPr>
        <p:spPr>
          <a:xfrm>
            <a:off x="911424" y="692696"/>
            <a:ext cx="9379106" cy="4752528"/>
          </a:xfrm>
        </p:spPr>
        <p:txBody>
          <a:bodyPr>
            <a:noAutofit/>
          </a:bodyPr>
          <a:lstStyle/>
          <a:p>
            <a:pPr marL="0" indent="0" algn="just">
              <a:buNone/>
            </a:pPr>
            <a:r>
              <a:rPr lang="ro-RO" sz="2000" dirty="0"/>
              <a:t>Alte modificări:</a:t>
            </a:r>
            <a:endParaRPr lang="en-AU" sz="2000" dirty="0">
              <a:latin typeface="_TimesNewRoman" charset="0"/>
            </a:endParaRPr>
          </a:p>
          <a:p>
            <a:pPr algn="just" eaLnBrk="0" hangingPunct="0"/>
            <a:r>
              <a:rPr lang="en-AU" sz="2000" dirty="0" err="1"/>
              <a:t>modificări</a:t>
            </a:r>
            <a:r>
              <a:rPr lang="en-AU" sz="2000" dirty="0"/>
              <a:t> ale </a:t>
            </a:r>
            <a:r>
              <a:rPr lang="en-AU" sz="2000" dirty="0" err="1"/>
              <a:t>glicemiei</a:t>
            </a:r>
            <a:r>
              <a:rPr lang="en-AU" sz="2000" dirty="0"/>
              <a:t> </a:t>
            </a:r>
            <a:r>
              <a:rPr lang="en-AU" sz="2000" dirty="0" err="1"/>
              <a:t>în</a:t>
            </a:r>
            <a:r>
              <a:rPr lang="en-AU" sz="2000" dirty="0"/>
              <a:t> </a:t>
            </a:r>
            <a:r>
              <a:rPr lang="en-AU" sz="2000" dirty="0" err="1"/>
              <a:t>funcţie</a:t>
            </a:r>
            <a:r>
              <a:rPr lang="en-AU" sz="2000" dirty="0"/>
              <a:t> de </a:t>
            </a:r>
            <a:r>
              <a:rPr lang="en-AU" sz="2000" dirty="0" err="1"/>
              <a:t>intensitatea</a:t>
            </a:r>
            <a:r>
              <a:rPr lang="en-AU" sz="2000" dirty="0"/>
              <a:t> </a:t>
            </a:r>
            <a:r>
              <a:rPr lang="en-AU" sz="2000" dirty="0" err="1"/>
              <a:t>efortului</a:t>
            </a:r>
            <a:r>
              <a:rPr lang="en-AU" sz="2000" dirty="0"/>
              <a:t>: </a:t>
            </a:r>
            <a:endParaRPr lang="en-AU" sz="2000" dirty="0">
              <a:latin typeface="_TimesNewRoman" charset="0"/>
            </a:endParaRPr>
          </a:p>
          <a:p>
            <a:pPr lvl="1" algn="just" eaLnBrk="0" hangingPunct="0"/>
            <a:r>
              <a:rPr lang="en-AU" dirty="0" err="1"/>
              <a:t>în</a:t>
            </a:r>
            <a:r>
              <a:rPr lang="en-AU" dirty="0"/>
              <a:t> </a:t>
            </a:r>
            <a:r>
              <a:rPr lang="en-AU" dirty="0" err="1"/>
              <a:t>muncile</a:t>
            </a:r>
            <a:r>
              <a:rPr lang="en-AU" dirty="0"/>
              <a:t> </a:t>
            </a:r>
            <a:r>
              <a:rPr lang="en-AU" dirty="0" err="1"/>
              <a:t>uşoare</a:t>
            </a:r>
            <a:r>
              <a:rPr lang="en-AU" dirty="0"/>
              <a:t> - nu se </a:t>
            </a:r>
            <a:r>
              <a:rPr lang="en-AU" dirty="0" err="1"/>
              <a:t>modifică</a:t>
            </a:r>
            <a:r>
              <a:rPr lang="en-AU" dirty="0"/>
              <a:t>; </a:t>
            </a:r>
            <a:endParaRPr lang="en-AU" dirty="0">
              <a:latin typeface="_TimesNewRoman" charset="0"/>
            </a:endParaRPr>
          </a:p>
          <a:p>
            <a:pPr lvl="1" algn="just" eaLnBrk="0" hangingPunct="0"/>
            <a:r>
              <a:rPr lang="en-AU" dirty="0" err="1"/>
              <a:t>în</a:t>
            </a:r>
            <a:r>
              <a:rPr lang="en-AU" dirty="0"/>
              <a:t> </a:t>
            </a:r>
            <a:r>
              <a:rPr lang="en-AU" dirty="0" err="1"/>
              <a:t>muncile</a:t>
            </a:r>
            <a:r>
              <a:rPr lang="en-AU" dirty="0"/>
              <a:t> </a:t>
            </a:r>
            <a:r>
              <a:rPr lang="en-AU" dirty="0" err="1"/>
              <a:t>medii</a:t>
            </a:r>
            <a:r>
              <a:rPr lang="en-AU" dirty="0"/>
              <a:t> - </a:t>
            </a:r>
            <a:r>
              <a:rPr lang="en-AU" dirty="0" err="1"/>
              <a:t>hipoglicemie</a:t>
            </a:r>
            <a:r>
              <a:rPr lang="en-AU" dirty="0"/>
              <a:t> </a:t>
            </a:r>
            <a:r>
              <a:rPr lang="en-AU" dirty="0" err="1"/>
              <a:t>iniţială</a:t>
            </a:r>
            <a:r>
              <a:rPr lang="en-AU" dirty="0"/>
              <a:t> cu </a:t>
            </a:r>
            <a:r>
              <a:rPr lang="en-AU" dirty="0" err="1"/>
              <a:t>revenirea</a:t>
            </a:r>
            <a:r>
              <a:rPr lang="en-AU" dirty="0"/>
              <a:t> </a:t>
            </a:r>
            <a:r>
              <a:rPr lang="en-AU" dirty="0" err="1"/>
              <a:t>valorilor</a:t>
            </a:r>
            <a:r>
              <a:rPr lang="en-AU" dirty="0"/>
              <a:t> la normal; </a:t>
            </a:r>
            <a:endParaRPr lang="en-AU" dirty="0">
              <a:latin typeface="_TimesNewRoman" charset="0"/>
            </a:endParaRPr>
          </a:p>
          <a:p>
            <a:pPr lvl="1" algn="just" eaLnBrk="0" hangingPunct="0"/>
            <a:r>
              <a:rPr lang="en-AU" dirty="0" err="1"/>
              <a:t>în</a:t>
            </a:r>
            <a:r>
              <a:rPr lang="en-AU" dirty="0"/>
              <a:t> </a:t>
            </a:r>
            <a:r>
              <a:rPr lang="en-AU" dirty="0" err="1"/>
              <a:t>muncile</a:t>
            </a:r>
            <a:r>
              <a:rPr lang="en-AU" dirty="0"/>
              <a:t> </a:t>
            </a:r>
            <a:r>
              <a:rPr lang="en-AU" dirty="0" err="1"/>
              <a:t>grele</a:t>
            </a:r>
            <a:r>
              <a:rPr lang="en-AU" dirty="0"/>
              <a:t> </a:t>
            </a:r>
            <a:r>
              <a:rPr lang="en-AU" dirty="0" err="1"/>
              <a:t>şi</a:t>
            </a:r>
            <a:r>
              <a:rPr lang="en-AU" dirty="0"/>
              <a:t> </a:t>
            </a:r>
            <a:r>
              <a:rPr lang="en-AU" dirty="0" err="1"/>
              <a:t>prelungite</a:t>
            </a:r>
            <a:r>
              <a:rPr lang="en-AU" dirty="0"/>
              <a:t> – </a:t>
            </a:r>
            <a:r>
              <a:rPr lang="en-AU" dirty="0" err="1"/>
              <a:t>hipoglicemie</a:t>
            </a:r>
            <a:r>
              <a:rPr lang="en-AU" dirty="0"/>
              <a:t>.</a:t>
            </a:r>
            <a:endParaRPr lang="en-AU" dirty="0">
              <a:latin typeface="_TimesNewRoman" charset="0"/>
            </a:endParaRPr>
          </a:p>
          <a:p>
            <a:pPr algn="just" eaLnBrk="0" hangingPunct="0"/>
            <a:r>
              <a:rPr lang="en-AU" sz="2000" dirty="0" err="1"/>
              <a:t>Antrenamentul</a:t>
            </a:r>
            <a:r>
              <a:rPr lang="en-AU" sz="2000" dirty="0"/>
              <a:t> </a:t>
            </a:r>
            <a:r>
              <a:rPr lang="en-AU" sz="2000" dirty="0" err="1"/>
              <a:t>nivelează</a:t>
            </a:r>
            <a:r>
              <a:rPr lang="en-AU" sz="2000" dirty="0"/>
              <a:t> </a:t>
            </a:r>
            <a:r>
              <a:rPr lang="en-AU" sz="2000" dirty="0" err="1"/>
              <a:t>aceste</a:t>
            </a:r>
            <a:r>
              <a:rPr lang="en-AU" sz="2000" dirty="0"/>
              <a:t> </a:t>
            </a:r>
            <a:r>
              <a:rPr lang="en-AU" sz="2000" dirty="0" err="1"/>
              <a:t>modificări</a:t>
            </a:r>
            <a:r>
              <a:rPr lang="en-AU" sz="2000" dirty="0"/>
              <a:t>; </a:t>
            </a:r>
            <a:r>
              <a:rPr lang="en-AU" sz="2000" dirty="0" err="1"/>
              <a:t>mecanismul</a:t>
            </a:r>
            <a:r>
              <a:rPr lang="en-AU" sz="2000" dirty="0"/>
              <a:t>-  </a:t>
            </a:r>
            <a:r>
              <a:rPr lang="en-AU" sz="2000" dirty="0" err="1"/>
              <a:t>descărcarea</a:t>
            </a:r>
            <a:r>
              <a:rPr lang="en-AU" sz="2000" dirty="0"/>
              <a:t> de </a:t>
            </a:r>
            <a:r>
              <a:rPr lang="en-AU" sz="2000" dirty="0" err="1"/>
              <a:t>adrenalină</a:t>
            </a:r>
            <a:r>
              <a:rPr lang="en-AU" sz="2000" dirty="0"/>
              <a:t> </a:t>
            </a:r>
            <a:r>
              <a:rPr lang="en-AU" sz="2000" dirty="0" err="1"/>
              <a:t>şi</a:t>
            </a:r>
            <a:r>
              <a:rPr lang="en-AU" sz="2000" dirty="0"/>
              <a:t> </a:t>
            </a:r>
            <a:r>
              <a:rPr lang="en-AU" sz="2000" dirty="0" err="1"/>
              <a:t>metaboliţi</a:t>
            </a:r>
            <a:r>
              <a:rPr lang="en-AU" sz="2000" dirty="0"/>
              <a:t> </a:t>
            </a:r>
            <a:r>
              <a:rPr lang="en-AU" sz="2000" dirty="0" err="1"/>
              <a:t>acizi</a:t>
            </a:r>
            <a:r>
              <a:rPr lang="en-AU" sz="2000" dirty="0"/>
              <a:t> </a:t>
            </a:r>
            <a:r>
              <a:rPr lang="en-AU" sz="2000" dirty="0" err="1"/>
              <a:t>în</a:t>
            </a:r>
            <a:r>
              <a:rPr lang="en-AU" sz="2000" dirty="0"/>
              <a:t> </a:t>
            </a:r>
            <a:r>
              <a:rPr lang="en-AU" sz="2000" dirty="0" err="1"/>
              <a:t>timpul</a:t>
            </a:r>
            <a:r>
              <a:rPr lang="en-AU" sz="2000" dirty="0"/>
              <a:t> </a:t>
            </a:r>
            <a:r>
              <a:rPr lang="en-AU" sz="2000" dirty="0" err="1"/>
              <a:t>efortului</a:t>
            </a:r>
            <a:r>
              <a:rPr lang="en-AU" sz="2000" dirty="0"/>
              <a:t> care </a:t>
            </a:r>
            <a:r>
              <a:rPr lang="en-AU" sz="2000" dirty="0" err="1"/>
              <a:t>stimulează</a:t>
            </a:r>
            <a:r>
              <a:rPr lang="en-AU" sz="2000" dirty="0"/>
              <a:t> </a:t>
            </a:r>
            <a:r>
              <a:rPr lang="en-AU" sz="2000" dirty="0" err="1"/>
              <a:t>adecvat</a:t>
            </a:r>
            <a:r>
              <a:rPr lang="en-AU" sz="2000" dirty="0"/>
              <a:t> </a:t>
            </a:r>
            <a:r>
              <a:rPr lang="en-AU" sz="2000" dirty="0" err="1"/>
              <a:t>centrul</a:t>
            </a:r>
            <a:r>
              <a:rPr lang="en-AU" sz="2000" dirty="0"/>
              <a:t> </a:t>
            </a:r>
            <a:r>
              <a:rPr lang="en-AU" sz="2000" dirty="0" err="1"/>
              <a:t>glicoreglator</a:t>
            </a:r>
            <a:r>
              <a:rPr lang="en-AU" sz="2000" dirty="0"/>
              <a:t>.</a:t>
            </a:r>
            <a:endParaRPr lang="en-AU" sz="2000" dirty="0">
              <a:latin typeface="_TimesNewRoman" charset="0"/>
            </a:endParaRPr>
          </a:p>
          <a:p>
            <a:pPr eaLnBrk="0" hangingPunct="0"/>
            <a:endParaRPr lang="en-AU" sz="2000" dirty="0"/>
          </a:p>
        </p:txBody>
      </p:sp>
      <p:sp>
        <p:nvSpPr>
          <p:cNvPr id="5" name="Content Placeholder 2">
            <a:extLst>
              <a:ext uri="{FF2B5EF4-FFF2-40B4-BE49-F238E27FC236}">
                <a16:creationId xmlns:a16="http://schemas.microsoft.com/office/drawing/2014/main" id="{3D8C1445-9DF7-4277-9996-B9350C55BF0C}"/>
              </a:ext>
            </a:extLst>
          </p:cNvPr>
          <p:cNvSpPr txBox="1">
            <a:spLocks/>
          </p:cNvSpPr>
          <p:nvPr/>
        </p:nvSpPr>
        <p:spPr>
          <a:xfrm>
            <a:off x="911424" y="3789040"/>
            <a:ext cx="9379106" cy="4752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eaLnBrk="0" fontAlgn="auto" hangingPunct="0"/>
            <a:r>
              <a:rPr lang="en-AU" sz="2000" dirty="0" err="1"/>
              <a:t>modificări</a:t>
            </a:r>
            <a:r>
              <a:rPr lang="en-AU" sz="2000" dirty="0"/>
              <a:t> ale </a:t>
            </a:r>
            <a:r>
              <a:rPr lang="en-AU" sz="2000" b="1" dirty="0" err="1"/>
              <a:t>acidului</a:t>
            </a:r>
            <a:r>
              <a:rPr lang="en-AU" sz="2000" b="1" dirty="0"/>
              <a:t> lactic </a:t>
            </a:r>
            <a:r>
              <a:rPr lang="en-AU" sz="2000" dirty="0" err="1"/>
              <a:t>în</a:t>
            </a:r>
            <a:r>
              <a:rPr lang="en-AU" sz="2000" dirty="0"/>
              <a:t> </a:t>
            </a:r>
            <a:r>
              <a:rPr lang="en-AU" sz="2000" dirty="0" err="1"/>
              <a:t>funcţie</a:t>
            </a:r>
            <a:r>
              <a:rPr lang="en-AU" sz="2000" dirty="0"/>
              <a:t> de </a:t>
            </a:r>
            <a:r>
              <a:rPr lang="en-AU" sz="2000" dirty="0" err="1"/>
              <a:t>intensitatea</a:t>
            </a:r>
            <a:r>
              <a:rPr lang="en-AU" sz="2000" dirty="0"/>
              <a:t> </a:t>
            </a:r>
            <a:r>
              <a:rPr lang="en-AU" sz="2000" dirty="0" err="1"/>
              <a:t>efortului</a:t>
            </a:r>
            <a:r>
              <a:rPr lang="en-AU" sz="2000" dirty="0"/>
              <a:t>: </a:t>
            </a:r>
            <a:endParaRPr lang="en-AU" sz="2000" dirty="0">
              <a:latin typeface="_TimesNewRoman" charset="0"/>
            </a:endParaRPr>
          </a:p>
          <a:p>
            <a:pPr lvl="1" algn="just" eaLnBrk="0" fontAlgn="auto" hangingPunct="0"/>
            <a:r>
              <a:rPr lang="en-AU" sz="1700" dirty="0" err="1"/>
              <a:t>în</a:t>
            </a:r>
            <a:r>
              <a:rPr lang="en-AU" sz="1700" dirty="0"/>
              <a:t> </a:t>
            </a:r>
            <a:r>
              <a:rPr lang="en-AU" sz="1700" dirty="0" err="1"/>
              <a:t>muncile</a:t>
            </a:r>
            <a:r>
              <a:rPr lang="en-AU" sz="1700" dirty="0"/>
              <a:t> </a:t>
            </a:r>
            <a:r>
              <a:rPr lang="en-AU" sz="1700" dirty="0" err="1"/>
              <a:t>uşoare</a:t>
            </a:r>
            <a:r>
              <a:rPr lang="en-AU" sz="1700" dirty="0"/>
              <a:t> </a:t>
            </a:r>
            <a:r>
              <a:rPr lang="en-AU" sz="1700" dirty="0" err="1"/>
              <a:t>creşte</a:t>
            </a:r>
            <a:r>
              <a:rPr lang="en-AU" sz="1700" dirty="0"/>
              <a:t> </a:t>
            </a:r>
            <a:r>
              <a:rPr lang="en-AU" sz="1700" dirty="0" err="1"/>
              <a:t>în</a:t>
            </a:r>
            <a:r>
              <a:rPr lang="en-AU" sz="1700" dirty="0"/>
              <a:t> </a:t>
            </a:r>
            <a:r>
              <a:rPr lang="en-AU" sz="1700" dirty="0" err="1"/>
              <a:t>faza</a:t>
            </a:r>
            <a:r>
              <a:rPr lang="en-AU" sz="1700" dirty="0"/>
              <a:t> </a:t>
            </a:r>
            <a:r>
              <a:rPr lang="en-AU" sz="1700" dirty="0" err="1"/>
              <a:t>iniţială</a:t>
            </a:r>
            <a:r>
              <a:rPr lang="en-AU" sz="1700" dirty="0"/>
              <a:t> </a:t>
            </a:r>
            <a:r>
              <a:rPr lang="en-AU" sz="1700" dirty="0" err="1"/>
              <a:t>apoi</a:t>
            </a:r>
            <a:r>
              <a:rPr lang="en-AU" sz="1700" dirty="0"/>
              <a:t> </a:t>
            </a:r>
            <a:r>
              <a:rPr lang="en-AU" sz="1700" dirty="0" err="1"/>
              <a:t>revine</a:t>
            </a:r>
            <a:r>
              <a:rPr lang="en-AU" sz="1700" dirty="0"/>
              <a:t> la </a:t>
            </a:r>
            <a:r>
              <a:rPr lang="en-AU" sz="1700" dirty="0" err="1"/>
              <a:t>valorile</a:t>
            </a:r>
            <a:r>
              <a:rPr lang="en-AU" sz="1700" dirty="0"/>
              <a:t> </a:t>
            </a:r>
            <a:r>
              <a:rPr lang="en-AU" sz="1700" dirty="0" err="1"/>
              <a:t>normale</a:t>
            </a:r>
            <a:r>
              <a:rPr lang="en-AU" sz="1700" dirty="0"/>
              <a:t>;</a:t>
            </a:r>
            <a:endParaRPr lang="en-AU" sz="1700" dirty="0">
              <a:latin typeface="_TimesNewRoman" charset="0"/>
            </a:endParaRPr>
          </a:p>
          <a:p>
            <a:pPr lvl="1" algn="just" eaLnBrk="0" fontAlgn="auto" hangingPunct="0"/>
            <a:r>
              <a:rPr lang="en-AU" sz="1700" dirty="0" err="1"/>
              <a:t>în</a:t>
            </a:r>
            <a:r>
              <a:rPr lang="en-AU" sz="1700" dirty="0"/>
              <a:t> </a:t>
            </a:r>
            <a:r>
              <a:rPr lang="en-AU" sz="1700" dirty="0" err="1"/>
              <a:t>muncile</a:t>
            </a:r>
            <a:r>
              <a:rPr lang="en-AU" sz="1700" dirty="0"/>
              <a:t> </a:t>
            </a:r>
            <a:r>
              <a:rPr lang="en-AU" sz="1700" dirty="0" err="1"/>
              <a:t>grele</a:t>
            </a:r>
            <a:r>
              <a:rPr lang="en-AU" sz="1700" dirty="0"/>
              <a:t> </a:t>
            </a:r>
            <a:r>
              <a:rPr lang="en-AU" sz="1700" dirty="0" err="1"/>
              <a:t>creşte</a:t>
            </a:r>
            <a:r>
              <a:rPr lang="en-AU" sz="1700" dirty="0"/>
              <a:t> </a:t>
            </a:r>
            <a:r>
              <a:rPr lang="en-AU" sz="1700" dirty="0" err="1"/>
              <a:t>semnificativ</a:t>
            </a:r>
            <a:r>
              <a:rPr lang="en-AU" sz="1700" dirty="0"/>
              <a:t> </a:t>
            </a:r>
            <a:r>
              <a:rPr lang="en-AU" sz="1700" dirty="0" err="1"/>
              <a:t>şi</a:t>
            </a:r>
            <a:r>
              <a:rPr lang="en-AU" sz="1700" dirty="0"/>
              <a:t> </a:t>
            </a:r>
            <a:r>
              <a:rPr lang="en-AU" sz="1700" dirty="0" err="1"/>
              <a:t>măreşte</a:t>
            </a:r>
            <a:r>
              <a:rPr lang="en-AU" sz="1700" dirty="0"/>
              <a:t> </a:t>
            </a:r>
            <a:r>
              <a:rPr lang="en-AU" sz="1700" dirty="0" err="1"/>
              <a:t>coeficientul</a:t>
            </a:r>
            <a:r>
              <a:rPr lang="en-AU" sz="1700" dirty="0"/>
              <a:t> de </a:t>
            </a:r>
            <a:r>
              <a:rPr lang="en-AU" sz="1700" dirty="0" err="1"/>
              <a:t>utilizare</a:t>
            </a:r>
            <a:r>
              <a:rPr lang="en-AU" sz="1700" dirty="0"/>
              <a:t> a </a:t>
            </a:r>
            <a:r>
              <a:rPr lang="en-AU" sz="1700" dirty="0" err="1"/>
              <a:t>oxigenului</a:t>
            </a:r>
            <a:r>
              <a:rPr lang="en-AU" sz="1700" dirty="0"/>
              <a:t> la </a:t>
            </a:r>
            <a:r>
              <a:rPr lang="en-AU" sz="1700" dirty="0" err="1"/>
              <a:t>nivelul</a:t>
            </a:r>
            <a:r>
              <a:rPr lang="en-AU" sz="1700" dirty="0"/>
              <a:t> </a:t>
            </a:r>
            <a:r>
              <a:rPr lang="en-AU" sz="1700" dirty="0" err="1"/>
              <a:t>ţesuturilor</a:t>
            </a:r>
            <a:endParaRPr lang="ro-RO" sz="1700" dirty="0"/>
          </a:p>
          <a:p>
            <a:pPr marL="457200" lvl="1" indent="0" algn="just" eaLnBrk="0" fontAlgn="auto" hangingPunct="0">
              <a:buFont typeface="Wingdings 3" charset="2"/>
              <a:buNone/>
            </a:pPr>
            <a:endParaRPr lang="en-AU" sz="1800" dirty="0">
              <a:latin typeface="_TimesNewRoman" charset="0"/>
            </a:endParaRPr>
          </a:p>
          <a:p>
            <a:pPr algn="just" fontAlgn="auto"/>
            <a:r>
              <a:rPr lang="en-AU" sz="2000" dirty="0" err="1"/>
              <a:t>modificări</a:t>
            </a:r>
            <a:r>
              <a:rPr lang="en-AU" sz="2000" dirty="0"/>
              <a:t> ale </a:t>
            </a:r>
            <a:r>
              <a:rPr lang="en-AU" sz="2000" b="1" dirty="0"/>
              <a:t>PaO</a:t>
            </a:r>
            <a:r>
              <a:rPr lang="en-AU" sz="2000" b="1" baseline="-30000" dirty="0"/>
              <a:t>2</a:t>
            </a:r>
            <a:r>
              <a:rPr lang="en-AU" sz="2000" dirty="0"/>
              <a:t> </a:t>
            </a:r>
            <a:r>
              <a:rPr lang="en-AU" sz="2000" dirty="0" err="1"/>
              <a:t>în</a:t>
            </a:r>
            <a:r>
              <a:rPr lang="en-AU" sz="2000" dirty="0"/>
              <a:t> </a:t>
            </a:r>
            <a:r>
              <a:rPr lang="en-AU" sz="2000" dirty="0" err="1"/>
              <a:t>funcţie</a:t>
            </a:r>
            <a:r>
              <a:rPr lang="en-AU" sz="2000" dirty="0"/>
              <a:t> de </a:t>
            </a:r>
            <a:r>
              <a:rPr lang="en-AU" sz="2000" dirty="0" err="1"/>
              <a:t>intensitatea</a:t>
            </a:r>
            <a:r>
              <a:rPr lang="en-AU" sz="2000" dirty="0"/>
              <a:t> </a:t>
            </a:r>
            <a:r>
              <a:rPr lang="en-AU" sz="2000" dirty="0" err="1"/>
              <a:t>efortului</a:t>
            </a:r>
            <a:r>
              <a:rPr lang="ro-RO" sz="2000" dirty="0"/>
              <a:t>:</a:t>
            </a:r>
            <a:endParaRPr lang="en-AU" sz="2000" dirty="0">
              <a:latin typeface="_TimesNewRoman" charset="0"/>
            </a:endParaRPr>
          </a:p>
          <a:p>
            <a:pPr lvl="1" algn="just" eaLnBrk="0" fontAlgn="auto" hangingPunct="0"/>
            <a:r>
              <a:rPr lang="ro-RO" sz="1700" dirty="0"/>
              <a:t>PaO</a:t>
            </a:r>
            <a:r>
              <a:rPr lang="ro-RO" sz="1700" baseline="-30000" dirty="0"/>
              <a:t>2</a:t>
            </a:r>
            <a:r>
              <a:rPr lang="ro-RO" sz="1700" dirty="0"/>
              <a:t> în sângele arterial, nu se modifică în efortul submaximal;</a:t>
            </a:r>
            <a:endParaRPr lang="en-AU" sz="1700" dirty="0">
              <a:latin typeface="_TimesNewRoman" charset="0"/>
            </a:endParaRPr>
          </a:p>
          <a:p>
            <a:pPr lvl="1" algn="just" eaLnBrk="0" fontAlgn="auto" hangingPunct="0"/>
            <a:r>
              <a:rPr lang="ro-RO" sz="1700" dirty="0"/>
              <a:t>poate diminua uşor în eforturile maximale; </a:t>
            </a:r>
            <a:endParaRPr lang="en-AU" sz="1700" dirty="0">
              <a:latin typeface="_TimesNewRoman" charset="0"/>
            </a:endParaRPr>
          </a:p>
          <a:p>
            <a:pPr eaLnBrk="0" fontAlgn="auto" hangingPunct="0"/>
            <a:endParaRPr lang="en-AU" sz="2000" dirty="0"/>
          </a:p>
          <a:p>
            <a:pPr eaLnBrk="0" fontAlgn="auto" hangingPunct="0"/>
            <a:endParaRPr lang="en-AU" sz="2000" dirty="0"/>
          </a:p>
        </p:txBody>
      </p:sp>
    </p:spTree>
    <p:extLst>
      <p:ext uri="{BB962C8B-B14F-4D97-AF65-F5344CB8AC3E}">
        <p14:creationId xmlns:p14="http://schemas.microsoft.com/office/powerpoint/2010/main" val="2308776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Sângele</a:t>
            </a:r>
            <a:endParaRPr lang="ro-RO" dirty="0"/>
          </a:p>
        </p:txBody>
      </p:sp>
      <p:sp>
        <p:nvSpPr>
          <p:cNvPr id="3" name="Content Placeholder 2"/>
          <p:cNvSpPr>
            <a:spLocks noGrp="1"/>
          </p:cNvSpPr>
          <p:nvPr>
            <p:ph idx="1"/>
          </p:nvPr>
        </p:nvSpPr>
        <p:spPr>
          <a:xfrm>
            <a:off x="677334" y="1628800"/>
            <a:ext cx="9379106" cy="4752528"/>
          </a:xfrm>
        </p:spPr>
        <p:txBody>
          <a:bodyPr>
            <a:noAutofit/>
          </a:bodyPr>
          <a:lstStyle/>
          <a:p>
            <a:pPr algn="just" eaLnBrk="0" hangingPunct="0"/>
            <a:r>
              <a:rPr lang="ro-RO" sz="2000" b="1" dirty="0"/>
              <a:t>PaCO</a:t>
            </a:r>
            <a:r>
              <a:rPr lang="ro-RO" sz="2000" b="1" baseline="-30000" dirty="0"/>
              <a:t>2</a:t>
            </a:r>
            <a:r>
              <a:rPr lang="ro-RO" sz="2000" dirty="0"/>
              <a:t> în sângele arterial creşte proporţional cu intensitatea efortului</a:t>
            </a:r>
            <a:endParaRPr lang="en-AU" sz="2000" dirty="0">
              <a:latin typeface="_TimesNewRoman" charset="0"/>
            </a:endParaRPr>
          </a:p>
          <a:p>
            <a:pPr marL="0" indent="0" algn="just" eaLnBrk="0" hangingPunct="0">
              <a:buNone/>
            </a:pPr>
            <a:endParaRPr lang="en-AU" sz="2000" dirty="0">
              <a:latin typeface="_TimesNewRoman" charset="0"/>
            </a:endParaRPr>
          </a:p>
          <a:p>
            <a:pPr algn="just" eaLnBrk="0" hangingPunct="0"/>
            <a:r>
              <a:rPr lang="ro-RO" sz="2000" dirty="0"/>
              <a:t>modificări ale </a:t>
            </a:r>
            <a:r>
              <a:rPr lang="ro-RO" sz="2000" b="1" dirty="0"/>
              <a:t>curbei de disociere </a:t>
            </a:r>
            <a:r>
              <a:rPr lang="ro-RO" sz="2000" dirty="0"/>
              <a:t>a oxihemoglobinei</a:t>
            </a:r>
          </a:p>
          <a:p>
            <a:pPr marL="0" indent="0" algn="just" eaLnBrk="0" hangingPunct="0">
              <a:buNone/>
            </a:pPr>
            <a:endParaRPr lang="ro-RO" sz="2000" dirty="0"/>
          </a:p>
          <a:p>
            <a:pPr algn="just" eaLnBrk="0" hangingPunct="0"/>
            <a:r>
              <a:rPr lang="ro-RO" sz="2000" dirty="0"/>
              <a:t>modificări ale </a:t>
            </a:r>
            <a:r>
              <a:rPr lang="ro-RO" sz="2000" b="1" dirty="0"/>
              <a:t>pH-ului sanguin </a:t>
            </a:r>
            <a:r>
              <a:rPr lang="ro-RO" sz="2000" dirty="0"/>
              <a:t>în funcţie de presiunea dioxidului de carbon şi rezerva alcalină (scade când muşchiul lucrează în anaerobioză pentru a completa aportul energetic aerob cu formarea de acid lactic).  </a:t>
            </a:r>
            <a:endParaRPr lang="en-AU" sz="2000" dirty="0">
              <a:latin typeface="_TimesNewRoman" charset="0"/>
            </a:endParaRPr>
          </a:p>
        </p:txBody>
      </p:sp>
    </p:spTree>
    <p:extLst>
      <p:ext uri="{BB962C8B-B14F-4D97-AF65-F5344CB8AC3E}">
        <p14:creationId xmlns:p14="http://schemas.microsoft.com/office/powerpoint/2010/main" val="2017334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44624"/>
            <a:ext cx="8596668" cy="659160"/>
          </a:xfrm>
        </p:spPr>
        <p:txBody>
          <a:bodyPr>
            <a:normAutofit fontScale="90000"/>
          </a:bodyPr>
          <a:lstStyle/>
          <a:p>
            <a:r>
              <a:rPr lang="ro-RO" i="1" dirty="0"/>
              <a:t>Aparatul digestiv</a:t>
            </a:r>
            <a:endParaRPr lang="ro-RO" dirty="0"/>
          </a:p>
        </p:txBody>
      </p:sp>
      <p:sp>
        <p:nvSpPr>
          <p:cNvPr id="3" name="Content Placeholder 2"/>
          <p:cNvSpPr>
            <a:spLocks noGrp="1"/>
          </p:cNvSpPr>
          <p:nvPr>
            <p:ph idx="1"/>
          </p:nvPr>
        </p:nvSpPr>
        <p:spPr>
          <a:xfrm>
            <a:off x="117828" y="729926"/>
            <a:ext cx="9379106" cy="4752528"/>
          </a:xfrm>
        </p:spPr>
        <p:txBody>
          <a:bodyPr>
            <a:noAutofit/>
          </a:bodyPr>
          <a:lstStyle/>
          <a:p>
            <a:pPr marL="0" indent="0" algn="just">
              <a:buNone/>
            </a:pPr>
            <a:r>
              <a:rPr lang="ro-RO" sz="1800" dirty="0"/>
              <a:t>Modificările sunt în funcţie de în intensitatea efortului fizic şi condiţiile de microclimat: </a:t>
            </a:r>
            <a:endParaRPr lang="en-AU" sz="1800" dirty="0">
              <a:latin typeface="_TimesNewRoman" charset="0"/>
            </a:endParaRPr>
          </a:p>
          <a:p>
            <a:pPr algn="just"/>
            <a:r>
              <a:rPr lang="ro-RO" sz="1800" dirty="0"/>
              <a:t>în eforturile de </a:t>
            </a:r>
            <a:r>
              <a:rPr lang="ro-RO" sz="1800" b="1" dirty="0"/>
              <a:t>mică sau medie </a:t>
            </a:r>
            <a:r>
              <a:rPr lang="ro-RO" sz="1800" dirty="0"/>
              <a:t>intensitate funcţiile digestive sunt uşor crescute sau nu se modifică;   </a:t>
            </a:r>
            <a:endParaRPr lang="en-AU" sz="1800" dirty="0">
              <a:latin typeface="_TimesNewRoman" charset="0"/>
            </a:endParaRPr>
          </a:p>
          <a:p>
            <a:pPr algn="just"/>
            <a:r>
              <a:rPr lang="ro-RO" sz="1800" dirty="0"/>
              <a:t>în muncile cu efort de intensitate </a:t>
            </a:r>
            <a:r>
              <a:rPr lang="ro-RO" sz="1800" b="1" dirty="0"/>
              <a:t>mare</a:t>
            </a:r>
            <a:r>
              <a:rPr lang="ro-RO" sz="1800" dirty="0"/>
              <a:t> sau în microclimat cald:</a:t>
            </a:r>
            <a:endParaRPr lang="en-AU" sz="1800" dirty="0">
              <a:latin typeface="_TimesNewRoman" charset="0"/>
            </a:endParaRPr>
          </a:p>
          <a:p>
            <a:pPr lvl="1" algn="just"/>
            <a:r>
              <a:rPr lang="ro-RO" sz="1800" b="1" dirty="0"/>
              <a:t>funcţiile digestive sunt scăzute până la inhibiţia lor</a:t>
            </a:r>
            <a:r>
              <a:rPr lang="ro-RO" sz="1800" dirty="0"/>
              <a:t>: creşte secreţia de adrenalină şi de hormoni hipofizari din lobul posterior, care determină o inhibiţie a activităţii glandelor gastrice şi o irigaţie mai slabă a stomacului şi intestinului. </a:t>
            </a:r>
            <a:endParaRPr lang="en-AU" sz="1800" dirty="0">
              <a:latin typeface="_TimesNewRoman" charset="0"/>
            </a:endParaRPr>
          </a:p>
          <a:p>
            <a:pPr lvl="1" algn="just"/>
            <a:r>
              <a:rPr lang="ro-RO" sz="1800" dirty="0"/>
              <a:t>creştere a secreţiei pancreatice.</a:t>
            </a:r>
            <a:endParaRPr lang="en-AU" sz="1800" dirty="0">
              <a:latin typeface="_TimesNewRoman" charset="0"/>
            </a:endParaRPr>
          </a:p>
          <a:p>
            <a:pPr algn="just"/>
            <a:r>
              <a:rPr lang="ro-RO" sz="1800" dirty="0"/>
              <a:t>raport între secreţia gastrică-diureză-concentraţia clorurilor în urină.</a:t>
            </a:r>
            <a:endParaRPr lang="en-AU" sz="1800" dirty="0"/>
          </a:p>
        </p:txBody>
      </p:sp>
      <p:sp>
        <p:nvSpPr>
          <p:cNvPr id="5" name="Content Placeholder 2">
            <a:extLst>
              <a:ext uri="{FF2B5EF4-FFF2-40B4-BE49-F238E27FC236}">
                <a16:creationId xmlns:a16="http://schemas.microsoft.com/office/drawing/2014/main" id="{59710295-6328-47E4-8629-AC125117C7AC}"/>
              </a:ext>
            </a:extLst>
          </p:cNvPr>
          <p:cNvSpPr txBox="1">
            <a:spLocks/>
          </p:cNvSpPr>
          <p:nvPr/>
        </p:nvSpPr>
        <p:spPr>
          <a:xfrm>
            <a:off x="407368" y="3861048"/>
            <a:ext cx="9379106" cy="4752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Font typeface="Wingdings 3" charset="2"/>
              <a:buNone/>
            </a:pPr>
            <a:r>
              <a:rPr lang="ro-RO" sz="2000" b="1" dirty="0"/>
              <a:t>Ficatul</a:t>
            </a:r>
            <a:r>
              <a:rPr lang="ro-RO" sz="2000" dirty="0"/>
              <a:t> în efort este solicitat pentru realizarea unei contracţii musculare eficiente, având rol în:  </a:t>
            </a:r>
            <a:endParaRPr lang="en-AU" sz="2000" dirty="0">
              <a:latin typeface="_TimesNewRoman" charset="0"/>
            </a:endParaRPr>
          </a:p>
          <a:p>
            <a:pPr lvl="1" algn="just" eaLnBrk="0" fontAlgn="auto" hangingPunct="0"/>
            <a:r>
              <a:rPr lang="ro-RO" sz="1800" dirty="0"/>
              <a:t>neoglucogeneză din lactat şi aminoacizi;</a:t>
            </a:r>
            <a:endParaRPr lang="en-AU" sz="1800" dirty="0">
              <a:latin typeface="_TimesNewRoman" charset="0"/>
            </a:endParaRPr>
          </a:p>
          <a:p>
            <a:pPr lvl="1" algn="just" eaLnBrk="0" fontAlgn="auto" hangingPunct="0"/>
            <a:r>
              <a:rPr lang="ro-RO" sz="1800" dirty="0"/>
              <a:t>glicogenoliză hepatică;</a:t>
            </a:r>
            <a:endParaRPr lang="en-AU" sz="1800" dirty="0">
              <a:latin typeface="_TimesNewRoman" charset="0"/>
            </a:endParaRPr>
          </a:p>
          <a:p>
            <a:pPr lvl="1" algn="just" eaLnBrk="0" fontAlgn="auto" hangingPunct="0"/>
            <a:r>
              <a:rPr lang="ro-RO" sz="1800" dirty="0"/>
              <a:t>producere de acetoacetat prin beta-oxidare; </a:t>
            </a:r>
            <a:endParaRPr lang="en-AU" sz="1800" dirty="0">
              <a:latin typeface="_TimesNewRoman" charset="0"/>
            </a:endParaRPr>
          </a:p>
          <a:p>
            <a:pPr lvl="1" algn="just" eaLnBrk="0" fontAlgn="auto" hangingPunct="0"/>
            <a:r>
              <a:rPr lang="ro-RO" sz="1800" dirty="0"/>
              <a:t>realizarea ciclului urogenetic Krebs.</a:t>
            </a:r>
            <a:endParaRPr lang="en-AU" sz="1800" dirty="0">
              <a:latin typeface="_TimesNewRoman" charset="0"/>
            </a:endParaRPr>
          </a:p>
          <a:p>
            <a:pPr eaLnBrk="0" fontAlgn="auto" hangingPunct="0"/>
            <a:endParaRPr lang="en-AU" dirty="0"/>
          </a:p>
        </p:txBody>
      </p:sp>
    </p:spTree>
    <p:extLst>
      <p:ext uri="{BB962C8B-B14F-4D97-AF65-F5344CB8AC3E}">
        <p14:creationId xmlns:p14="http://schemas.microsoft.com/office/powerpoint/2010/main" val="908953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Aparatul renal</a:t>
            </a:r>
            <a:endParaRPr lang="ro-RO" dirty="0"/>
          </a:p>
        </p:txBody>
      </p:sp>
      <p:sp>
        <p:nvSpPr>
          <p:cNvPr id="3" name="Content Placeholder 2"/>
          <p:cNvSpPr>
            <a:spLocks noGrp="1"/>
          </p:cNvSpPr>
          <p:nvPr>
            <p:ph idx="1"/>
          </p:nvPr>
        </p:nvSpPr>
        <p:spPr>
          <a:xfrm>
            <a:off x="677334" y="1628800"/>
            <a:ext cx="9379106" cy="4752528"/>
          </a:xfrm>
        </p:spPr>
        <p:txBody>
          <a:bodyPr>
            <a:noAutofit/>
          </a:bodyPr>
          <a:lstStyle/>
          <a:p>
            <a:pPr marL="0" indent="0" algn="just" eaLnBrk="0" hangingPunct="0">
              <a:buNone/>
            </a:pPr>
            <a:r>
              <a:rPr lang="ro-RO" sz="2000" i="1" dirty="0"/>
              <a:t>Sarcina:</a:t>
            </a:r>
            <a:endParaRPr lang="en-AU" sz="2000" dirty="0">
              <a:latin typeface="_TimesNewRoman" charset="0"/>
            </a:endParaRPr>
          </a:p>
          <a:p>
            <a:pPr algn="just" eaLnBrk="0" hangingPunct="0"/>
            <a:r>
              <a:rPr lang="ro-RO" sz="2000" dirty="0"/>
              <a:t>menţinerea în timpul efortului fizic mic a constantelor mediului intern:</a:t>
            </a:r>
            <a:endParaRPr lang="en-AU" sz="2000" dirty="0">
              <a:latin typeface="_TimesNewRoman" charset="0"/>
            </a:endParaRPr>
          </a:p>
          <a:p>
            <a:pPr lvl="1" algn="just" eaLnBrk="0" hangingPunct="0"/>
            <a:r>
              <a:rPr lang="ro-RO" dirty="0"/>
              <a:t>diureza creşte puţin</a:t>
            </a:r>
            <a:endParaRPr lang="en-AU" dirty="0">
              <a:latin typeface="_TimesNewRoman" charset="0"/>
            </a:endParaRPr>
          </a:p>
          <a:p>
            <a:pPr lvl="1" algn="just" eaLnBrk="0" hangingPunct="0"/>
            <a:r>
              <a:rPr lang="ro-RO" dirty="0"/>
              <a:t>compoziţia urinei rămâne neschimbată</a:t>
            </a:r>
            <a:endParaRPr lang="en-AU" dirty="0">
              <a:latin typeface="_TimesNewRoman" charset="0"/>
            </a:endParaRPr>
          </a:p>
          <a:p>
            <a:pPr algn="just"/>
            <a:r>
              <a:rPr lang="ro-RO" sz="2000" dirty="0"/>
              <a:t>în condiţiile de mare intensitate a efortului sau de microclimat cald:</a:t>
            </a:r>
            <a:endParaRPr lang="en-AU" sz="2000" dirty="0">
              <a:latin typeface="_TimesNewRoman" charset="0"/>
            </a:endParaRPr>
          </a:p>
          <a:p>
            <a:pPr lvl="3" algn="just" eaLnBrk="0" hangingPunct="0"/>
            <a:r>
              <a:rPr lang="ro-RO" sz="1600" dirty="0"/>
              <a:t>diureza scade;</a:t>
            </a:r>
            <a:endParaRPr lang="en-AU" sz="1600" dirty="0">
              <a:latin typeface="_TimesNewRoman" charset="0"/>
            </a:endParaRPr>
          </a:p>
          <a:p>
            <a:pPr lvl="3" algn="just" eaLnBrk="0" hangingPunct="0"/>
            <a:r>
              <a:rPr lang="ro-RO" sz="1600" dirty="0"/>
              <a:t>compoziţia urinară este modificată: cresc ureea, creatinina, acidul lactic, fosfaţii se comportă bifazic (valori reduse la începutul activităţii şi crescute după încetarea muncii). </a:t>
            </a:r>
            <a:endParaRPr lang="en-AU" sz="1600" dirty="0">
              <a:latin typeface="_TimesNewRoman" charset="0"/>
            </a:endParaRPr>
          </a:p>
          <a:p>
            <a:pPr lvl="3" algn="just" eaLnBrk="0" hangingPunct="0"/>
            <a:r>
              <a:rPr lang="ro-RO" sz="1600" dirty="0"/>
              <a:t>Acest fapt se datorează scăderii debitului sanguin renal şi creşterii eliberării de hormoni antidiuretici hipofizari.</a:t>
            </a:r>
            <a:endParaRPr lang="en-AU" sz="1600" dirty="0">
              <a:latin typeface="_TimesNewRoman" charset="0"/>
            </a:endParaRPr>
          </a:p>
        </p:txBody>
      </p:sp>
    </p:spTree>
    <p:extLst>
      <p:ext uri="{BB962C8B-B14F-4D97-AF65-F5344CB8AC3E}">
        <p14:creationId xmlns:p14="http://schemas.microsoft.com/office/powerpoint/2010/main" val="3672347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99392"/>
            <a:ext cx="8596668" cy="659160"/>
          </a:xfrm>
        </p:spPr>
        <p:txBody>
          <a:bodyPr>
            <a:normAutofit fontScale="90000"/>
          </a:bodyPr>
          <a:lstStyle/>
          <a:p>
            <a:r>
              <a:rPr lang="ro-RO" i="1" dirty="0"/>
              <a:t>Sistemul endocrin</a:t>
            </a:r>
            <a:endParaRPr lang="ro-RO" dirty="0"/>
          </a:p>
        </p:txBody>
      </p:sp>
      <p:sp>
        <p:nvSpPr>
          <p:cNvPr id="3" name="Content Placeholder 2"/>
          <p:cNvSpPr>
            <a:spLocks noGrp="1"/>
          </p:cNvSpPr>
          <p:nvPr>
            <p:ph idx="1"/>
          </p:nvPr>
        </p:nvSpPr>
        <p:spPr>
          <a:xfrm>
            <a:off x="-11054" y="559768"/>
            <a:ext cx="9379106" cy="4752528"/>
          </a:xfrm>
        </p:spPr>
        <p:txBody>
          <a:bodyPr>
            <a:noAutofit/>
          </a:bodyPr>
          <a:lstStyle/>
          <a:p>
            <a:pPr marL="0" indent="0" algn="just" eaLnBrk="0" hangingPunct="0">
              <a:buNone/>
            </a:pPr>
            <a:r>
              <a:rPr lang="ro-RO" sz="2000" b="1" i="1" dirty="0"/>
              <a:t>a. Modificări adaptative  </a:t>
            </a:r>
            <a:endParaRPr lang="en-AU" sz="2000" b="1" dirty="0">
              <a:latin typeface="_TimesNewRoman" charset="0"/>
            </a:endParaRPr>
          </a:p>
          <a:p>
            <a:pPr algn="just" eaLnBrk="0" hangingPunct="0"/>
            <a:r>
              <a:rPr lang="ro-RO" sz="1800" dirty="0"/>
              <a:t>hiperfuncţia </a:t>
            </a:r>
            <a:r>
              <a:rPr lang="ro-RO" sz="1800" b="1" dirty="0"/>
              <a:t>hipofizei</a:t>
            </a:r>
            <a:r>
              <a:rPr lang="ro-RO" sz="1800" dirty="0"/>
              <a:t> pe linia </a:t>
            </a:r>
            <a:r>
              <a:rPr lang="ro-RO" sz="1800" b="1" dirty="0"/>
              <a:t>ACTH</a:t>
            </a:r>
            <a:r>
              <a:rPr lang="ro-RO" sz="1800" dirty="0"/>
              <a:t> şi hormoni somatotropi (</a:t>
            </a:r>
            <a:r>
              <a:rPr lang="ro-RO" sz="1800" b="1" dirty="0"/>
              <a:t>STH</a:t>
            </a:r>
            <a:r>
              <a:rPr lang="ro-RO" sz="1800" dirty="0"/>
              <a:t>);  </a:t>
            </a:r>
            <a:endParaRPr lang="en-AU" sz="1800" dirty="0">
              <a:latin typeface="_TimesNewRoman" charset="0"/>
            </a:endParaRPr>
          </a:p>
          <a:p>
            <a:pPr algn="just" eaLnBrk="0" hangingPunct="0"/>
            <a:r>
              <a:rPr lang="ro-RO" sz="1800" dirty="0"/>
              <a:t>hiperfuncţia </a:t>
            </a:r>
            <a:r>
              <a:rPr lang="ro-RO" sz="1800" b="1" dirty="0"/>
              <a:t>suprarenalelor</a:t>
            </a:r>
            <a:r>
              <a:rPr lang="ro-RO" sz="1800" dirty="0"/>
              <a:t>. </a:t>
            </a:r>
            <a:endParaRPr lang="en-AU" sz="1800" dirty="0">
              <a:latin typeface="_TimesNewRoman" charset="0"/>
            </a:endParaRPr>
          </a:p>
          <a:p>
            <a:pPr algn="just" eaLnBrk="0" hangingPunct="0"/>
            <a:r>
              <a:rPr lang="ro-RO" sz="1800" dirty="0"/>
              <a:t>cresc  hormonii </a:t>
            </a:r>
            <a:r>
              <a:rPr lang="ro-RO" sz="1800" b="1" dirty="0"/>
              <a:t>steroizi</a:t>
            </a:r>
            <a:r>
              <a:rPr lang="ro-RO" sz="1800" dirty="0"/>
              <a:t>, mai ales </a:t>
            </a:r>
            <a:r>
              <a:rPr lang="ro-RO" sz="1800" b="1" dirty="0"/>
              <a:t>glucocorticoizii</a:t>
            </a:r>
            <a:r>
              <a:rPr lang="ro-RO" sz="1800" dirty="0"/>
              <a:t>; în efortul intens şi epuizant aceşti hormoni pot să scadă;</a:t>
            </a:r>
            <a:endParaRPr lang="en-AU" sz="1800" dirty="0">
              <a:latin typeface="_TimesNewRoman" charset="0"/>
            </a:endParaRPr>
          </a:p>
          <a:p>
            <a:pPr algn="just" eaLnBrk="0" hangingPunct="0"/>
            <a:r>
              <a:rPr lang="ro-RO" sz="1800" dirty="0"/>
              <a:t>sistemul </a:t>
            </a:r>
            <a:r>
              <a:rPr lang="ro-RO" sz="1800" b="1" dirty="0"/>
              <a:t>simpatoadrenal</a:t>
            </a:r>
            <a:r>
              <a:rPr lang="ro-RO" sz="1800" dirty="0"/>
              <a:t>: </a:t>
            </a:r>
            <a:endParaRPr lang="en-AU" sz="1800" dirty="0">
              <a:latin typeface="_TimesNewRoman" charset="0"/>
            </a:endParaRPr>
          </a:p>
          <a:p>
            <a:pPr lvl="1" algn="just" eaLnBrk="0" hangingPunct="0"/>
            <a:r>
              <a:rPr lang="ro-RO" sz="1800" dirty="0"/>
              <a:t>creşterea </a:t>
            </a:r>
            <a:r>
              <a:rPr lang="ro-RO" sz="1800" b="1" dirty="0"/>
              <a:t>catecolaminelor</a:t>
            </a:r>
            <a:r>
              <a:rPr lang="ro-RO" sz="1800" dirty="0"/>
              <a:t>, cu unele creşteri în adrenalină şi noradrenalină, în funcţie de tipul de efort; </a:t>
            </a:r>
            <a:endParaRPr lang="en-AU" sz="1800" dirty="0">
              <a:latin typeface="_TimesNewRoman" charset="0"/>
            </a:endParaRPr>
          </a:p>
          <a:p>
            <a:pPr lvl="1" algn="just" eaLnBrk="0" hangingPunct="0"/>
            <a:r>
              <a:rPr lang="ro-RO" sz="1800" dirty="0"/>
              <a:t>efortul intens poate să scadă nivelul catecolaminelor. </a:t>
            </a:r>
            <a:endParaRPr lang="en-AU" sz="1800" dirty="0">
              <a:latin typeface="_TimesNewRoman" charset="0"/>
            </a:endParaRPr>
          </a:p>
          <a:p>
            <a:pPr eaLnBrk="0" hangingPunct="0"/>
            <a:endParaRPr lang="en-AU" sz="2000" dirty="0"/>
          </a:p>
        </p:txBody>
      </p:sp>
      <p:sp>
        <p:nvSpPr>
          <p:cNvPr id="5" name="Content Placeholder 2">
            <a:extLst>
              <a:ext uri="{FF2B5EF4-FFF2-40B4-BE49-F238E27FC236}">
                <a16:creationId xmlns:a16="http://schemas.microsoft.com/office/drawing/2014/main" id="{90B71A5E-B45D-4458-8B96-7E7C298E1990}"/>
              </a:ext>
            </a:extLst>
          </p:cNvPr>
          <p:cNvSpPr txBox="1">
            <a:spLocks/>
          </p:cNvSpPr>
          <p:nvPr/>
        </p:nvSpPr>
        <p:spPr>
          <a:xfrm>
            <a:off x="-11054" y="3573016"/>
            <a:ext cx="9379106" cy="4752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Font typeface="Wingdings 3" charset="2"/>
              <a:buNone/>
            </a:pPr>
            <a:r>
              <a:rPr lang="ro-RO" sz="2000" b="1" i="1" dirty="0"/>
              <a:t>b. Consecinţe: </a:t>
            </a:r>
            <a:endParaRPr lang="en-AU" sz="2000" b="1" dirty="0">
              <a:latin typeface="_TimesNewRoman" charset="0"/>
            </a:endParaRPr>
          </a:p>
          <a:p>
            <a:pPr algn="just" eaLnBrk="0" fontAlgn="auto" hangingPunct="0"/>
            <a:r>
              <a:rPr lang="ro-RO" dirty="0"/>
              <a:t>mobilizarea </a:t>
            </a:r>
            <a:r>
              <a:rPr lang="ro-RO" b="1" dirty="0"/>
              <a:t>acizilor graşi liberi </a:t>
            </a:r>
            <a:r>
              <a:rPr lang="ro-RO" dirty="0"/>
              <a:t>din ţesutul adipos pentru a fi utilizaţi de muşchi protejând folosirea glucozei; </a:t>
            </a:r>
            <a:endParaRPr lang="en-AU" dirty="0">
              <a:latin typeface="_TimesNewRoman" charset="0"/>
            </a:endParaRPr>
          </a:p>
          <a:p>
            <a:pPr algn="just" eaLnBrk="0" fontAlgn="auto" hangingPunct="0"/>
            <a:r>
              <a:rPr lang="ro-RO" dirty="0"/>
              <a:t>reduce </a:t>
            </a:r>
            <a:r>
              <a:rPr lang="ro-RO" b="1" dirty="0"/>
              <a:t>fosforilarea glucozei </a:t>
            </a:r>
            <a:r>
              <a:rPr lang="ro-RO" dirty="0"/>
              <a:t>în muşchiul striat păstrând-o astfel în favoarea sistemului nervos central.</a:t>
            </a:r>
            <a:endParaRPr lang="en-AU" dirty="0">
              <a:latin typeface="_TimesNewRoman" charset="0"/>
            </a:endParaRPr>
          </a:p>
          <a:p>
            <a:pPr marL="0" indent="0" algn="just" eaLnBrk="0" fontAlgn="auto" hangingPunct="0">
              <a:buFont typeface="Wingdings 3" charset="2"/>
              <a:buNone/>
            </a:pPr>
            <a:r>
              <a:rPr lang="ro-RO" dirty="0"/>
              <a:t>Creşterea secreţiei de </a:t>
            </a:r>
            <a:r>
              <a:rPr lang="ro-RO" b="1" dirty="0"/>
              <a:t>ACTH şi TSH</a:t>
            </a:r>
            <a:r>
              <a:rPr lang="ro-RO" dirty="0"/>
              <a:t>, duce în efort la </a:t>
            </a:r>
            <a:r>
              <a:rPr lang="ro-RO" b="1" dirty="0"/>
              <a:t>diminuarea de fapt a activităţii tiroidiene. </a:t>
            </a:r>
            <a:r>
              <a:rPr lang="ro-RO" dirty="0"/>
              <a:t>Consecinţa: rol adaptativ, întrucât existenţa hormonilor tiroidieni în exces sau chiar la nivelul obişnuit, ar produce inhibarea oxidării fosforilante, deci ar scădea randamentul arderilor în organism.</a:t>
            </a:r>
            <a:endParaRPr lang="en-AU" dirty="0">
              <a:latin typeface="_TimesNewRoman" charset="0"/>
            </a:endParaRPr>
          </a:p>
          <a:p>
            <a:pPr algn="just" eaLnBrk="0" fontAlgn="auto" hangingPunct="0"/>
            <a:r>
              <a:rPr lang="ro-RO" dirty="0"/>
              <a:t>	</a:t>
            </a:r>
            <a:endParaRPr lang="en-AU" dirty="0">
              <a:latin typeface="_TimesNewRoman" charset="0"/>
            </a:endParaRPr>
          </a:p>
          <a:p>
            <a:pPr eaLnBrk="0" fontAlgn="auto" hangingPunct="0"/>
            <a:endParaRPr lang="en-AU" sz="2000" dirty="0"/>
          </a:p>
        </p:txBody>
      </p:sp>
    </p:spTree>
    <p:extLst>
      <p:ext uri="{BB962C8B-B14F-4D97-AF65-F5344CB8AC3E}">
        <p14:creationId xmlns:p14="http://schemas.microsoft.com/office/powerpoint/2010/main" val="296554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Sistemul endocrin</a:t>
            </a:r>
            <a:endParaRPr lang="ro-RO" dirty="0"/>
          </a:p>
        </p:txBody>
      </p:sp>
      <p:sp>
        <p:nvSpPr>
          <p:cNvPr id="3" name="Content Placeholder 2"/>
          <p:cNvSpPr>
            <a:spLocks noGrp="1"/>
          </p:cNvSpPr>
          <p:nvPr>
            <p:ph idx="1"/>
          </p:nvPr>
        </p:nvSpPr>
        <p:spPr>
          <a:xfrm>
            <a:off x="677334" y="1628800"/>
            <a:ext cx="9379106" cy="4752528"/>
          </a:xfrm>
        </p:spPr>
        <p:txBody>
          <a:bodyPr>
            <a:noAutofit/>
          </a:bodyPr>
          <a:lstStyle/>
          <a:p>
            <a:pPr algn="just"/>
            <a:r>
              <a:rPr lang="ro-RO" sz="2000" dirty="0"/>
              <a:t>pancreasul: </a:t>
            </a:r>
            <a:r>
              <a:rPr lang="ro-RO" sz="2000" b="1" dirty="0"/>
              <a:t>scăderea insulinei şi creşterea glucagonului</a:t>
            </a:r>
            <a:r>
              <a:rPr lang="ro-RO" sz="2000" dirty="0"/>
              <a:t>. 	Evoluţia efortului creşte secreţia de insulină.</a:t>
            </a:r>
            <a:endParaRPr lang="en-AU" sz="2000" dirty="0">
              <a:latin typeface="_TimesNewRoman" charset="0"/>
            </a:endParaRPr>
          </a:p>
          <a:p>
            <a:pPr marL="0" indent="0" algn="just" eaLnBrk="0" hangingPunct="0">
              <a:buNone/>
            </a:pPr>
            <a:endParaRPr lang="en-AU" sz="800" dirty="0">
              <a:latin typeface="_TimesNewRoman" charset="0"/>
            </a:endParaRPr>
          </a:p>
          <a:p>
            <a:pPr algn="just" eaLnBrk="0" hangingPunct="0"/>
            <a:r>
              <a:rPr lang="ro-RO" dirty="0"/>
              <a:t>S-au mai semnalat: </a:t>
            </a:r>
            <a:endParaRPr lang="en-AU" dirty="0">
              <a:latin typeface="_TimesNewRoman" charset="0"/>
            </a:endParaRPr>
          </a:p>
          <a:p>
            <a:pPr lvl="1" algn="just" eaLnBrk="0" hangingPunct="0"/>
            <a:r>
              <a:rPr lang="ro-RO" dirty="0"/>
              <a:t>creşterea tiroxinei şi a triodotironinei;</a:t>
            </a:r>
            <a:endParaRPr lang="en-AU" dirty="0">
              <a:latin typeface="_TimesNewRoman" charset="0"/>
            </a:endParaRPr>
          </a:p>
          <a:p>
            <a:pPr lvl="1" algn="just" eaLnBrk="0" hangingPunct="0"/>
            <a:r>
              <a:rPr lang="ro-RO" dirty="0"/>
              <a:t>stimularea gonadelor;</a:t>
            </a:r>
            <a:endParaRPr lang="en-AU" dirty="0">
              <a:latin typeface="_TimesNewRoman" charset="0"/>
            </a:endParaRPr>
          </a:p>
          <a:p>
            <a:pPr lvl="1" algn="just" eaLnBrk="0" hangingPunct="0"/>
            <a:r>
              <a:rPr lang="ro-RO" dirty="0"/>
              <a:t>creşterea ADH.</a:t>
            </a:r>
            <a:endParaRPr lang="en-AU" dirty="0">
              <a:latin typeface="_TimesNewRoman" charset="0"/>
            </a:endParaRPr>
          </a:p>
          <a:p>
            <a:pPr marL="0" indent="0" algn="just" eaLnBrk="0" hangingPunct="0">
              <a:buNone/>
            </a:pPr>
            <a:endParaRPr lang="en-AU" sz="800" dirty="0">
              <a:latin typeface="_TimesNewRoman" charset="0"/>
            </a:endParaRPr>
          </a:p>
          <a:p>
            <a:pPr algn="just" eaLnBrk="0" hangingPunct="0"/>
            <a:r>
              <a:rPr lang="ro-RO" dirty="0"/>
              <a:t>Importanţa practică: depistarea persoanelor cu dezechilibre endocrino-metabolice, dezadaptare şi oboseală.</a:t>
            </a:r>
            <a:endParaRPr lang="en-AU" dirty="0">
              <a:latin typeface="_TimesNewRoman" charset="0"/>
            </a:endParaRPr>
          </a:p>
          <a:p>
            <a:pPr eaLnBrk="0" hangingPunct="0"/>
            <a:endParaRPr lang="en-AU" sz="2000" dirty="0"/>
          </a:p>
        </p:txBody>
      </p:sp>
    </p:spTree>
    <p:extLst>
      <p:ext uri="{BB962C8B-B14F-4D97-AF65-F5344CB8AC3E}">
        <p14:creationId xmlns:p14="http://schemas.microsoft.com/office/powerpoint/2010/main" val="3117763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118771"/>
            <a:ext cx="8596668" cy="659160"/>
          </a:xfrm>
        </p:spPr>
        <p:txBody>
          <a:bodyPr>
            <a:normAutofit fontScale="90000"/>
          </a:bodyPr>
          <a:lstStyle/>
          <a:p>
            <a:r>
              <a:rPr lang="ro-RO" i="1" dirty="0"/>
              <a:t>Sistemul nervos central</a:t>
            </a:r>
            <a:endParaRPr lang="ro-RO" dirty="0"/>
          </a:p>
        </p:txBody>
      </p:sp>
      <p:sp>
        <p:nvSpPr>
          <p:cNvPr id="3" name="Content Placeholder 2"/>
          <p:cNvSpPr>
            <a:spLocks noGrp="1"/>
          </p:cNvSpPr>
          <p:nvPr>
            <p:ph idx="1"/>
          </p:nvPr>
        </p:nvSpPr>
        <p:spPr>
          <a:xfrm>
            <a:off x="0" y="404664"/>
            <a:ext cx="9379106" cy="4752528"/>
          </a:xfrm>
        </p:spPr>
        <p:txBody>
          <a:bodyPr>
            <a:noAutofit/>
          </a:bodyPr>
          <a:lstStyle/>
          <a:p>
            <a:pPr marL="0" indent="0" algn="just" eaLnBrk="0" hangingPunct="0">
              <a:buNone/>
            </a:pPr>
            <a:r>
              <a:rPr lang="ro-RO" sz="2000" b="1" i="1" dirty="0"/>
              <a:t>a. Sarcini</a:t>
            </a:r>
            <a:r>
              <a:rPr lang="ro-RO" sz="2000" b="1" dirty="0"/>
              <a:t>:</a:t>
            </a:r>
            <a:endParaRPr lang="en-AU" sz="2000" b="1" dirty="0">
              <a:latin typeface="_TimesNewRoman" charset="0"/>
            </a:endParaRPr>
          </a:p>
          <a:p>
            <a:pPr algn="just" eaLnBrk="0" hangingPunct="0"/>
            <a:r>
              <a:rPr lang="ro-RO" sz="1600" dirty="0"/>
              <a:t>coordonarea; </a:t>
            </a:r>
            <a:endParaRPr lang="en-AU" sz="1600" dirty="0">
              <a:latin typeface="_TimesNewRoman" charset="0"/>
            </a:endParaRPr>
          </a:p>
          <a:p>
            <a:pPr algn="just" eaLnBrk="0" hangingPunct="0"/>
            <a:r>
              <a:rPr lang="ro-RO" sz="1600" dirty="0"/>
              <a:t>conducerea;</a:t>
            </a:r>
            <a:endParaRPr lang="en-AU" sz="1600" dirty="0">
              <a:latin typeface="_TimesNewRoman" charset="0"/>
            </a:endParaRPr>
          </a:p>
          <a:p>
            <a:pPr algn="just" eaLnBrk="0" hangingPunct="0"/>
            <a:r>
              <a:rPr lang="ro-RO" sz="1600" dirty="0"/>
              <a:t>controlul activităţii tuturor funcţiilor organismului în timpul activităţii profesionale;</a:t>
            </a:r>
            <a:endParaRPr lang="en-AU" sz="1600" dirty="0">
              <a:latin typeface="_TimesNewRoman" charset="0"/>
            </a:endParaRPr>
          </a:p>
          <a:p>
            <a:pPr algn="just" eaLnBrk="0" hangingPunct="0"/>
            <a:r>
              <a:rPr lang="ro-RO" sz="1600" dirty="0"/>
              <a:t>este influenţat şi el de activitatea profesională</a:t>
            </a:r>
            <a:r>
              <a:rPr lang="ro-RO" sz="1600" dirty="0">
                <a:solidFill>
                  <a:srgbClr val="000000"/>
                </a:solidFill>
              </a:rPr>
              <a:t>. </a:t>
            </a:r>
            <a:endParaRPr lang="en-AU" sz="1600" dirty="0">
              <a:solidFill>
                <a:srgbClr val="000000"/>
              </a:solidFill>
              <a:latin typeface="_TimesNewRoman" charset="0"/>
            </a:endParaRPr>
          </a:p>
        </p:txBody>
      </p:sp>
      <p:sp>
        <p:nvSpPr>
          <p:cNvPr id="5" name="Content Placeholder 2">
            <a:extLst>
              <a:ext uri="{FF2B5EF4-FFF2-40B4-BE49-F238E27FC236}">
                <a16:creationId xmlns:a16="http://schemas.microsoft.com/office/drawing/2014/main" id="{127A9CC7-5964-431E-8307-C5C82EDC981A}"/>
              </a:ext>
            </a:extLst>
          </p:cNvPr>
          <p:cNvSpPr txBox="1">
            <a:spLocks/>
          </p:cNvSpPr>
          <p:nvPr/>
        </p:nvSpPr>
        <p:spPr>
          <a:xfrm>
            <a:off x="0" y="2420888"/>
            <a:ext cx="9379106" cy="4752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fontAlgn="auto">
              <a:buFont typeface="Wingdings 3" charset="2"/>
              <a:buNone/>
            </a:pPr>
            <a:r>
              <a:rPr lang="ro-RO" sz="2000" b="1" i="1" dirty="0"/>
              <a:t>b. Modificări </a:t>
            </a:r>
            <a:r>
              <a:rPr lang="ro-RO" sz="2000" i="1" dirty="0"/>
              <a:t>-</a:t>
            </a:r>
            <a:r>
              <a:rPr lang="ro-RO" sz="2000" dirty="0"/>
              <a:t> în funcţie de intensitatea şi caracterul muncii:</a:t>
            </a:r>
            <a:endParaRPr lang="en-AU" sz="2000" dirty="0">
              <a:latin typeface="_TimesNewRoman" charset="0"/>
            </a:endParaRPr>
          </a:p>
          <a:p>
            <a:pPr algn="just" eaLnBrk="0" fontAlgn="auto" hangingPunct="0"/>
            <a:r>
              <a:rPr lang="ro-RO" sz="1600" dirty="0"/>
              <a:t>muncile de </a:t>
            </a:r>
            <a:r>
              <a:rPr lang="ro-RO" sz="1600" b="1" dirty="0"/>
              <a:t>intensitate mică sau medie stimulează</a:t>
            </a:r>
            <a:r>
              <a:rPr lang="ro-RO" sz="1600" dirty="0"/>
              <a:t> activitatea scoarţei;</a:t>
            </a:r>
            <a:endParaRPr lang="en-AU" sz="1600" dirty="0">
              <a:latin typeface="_TimesNewRoman" charset="0"/>
            </a:endParaRPr>
          </a:p>
          <a:p>
            <a:pPr algn="just" eaLnBrk="0" fontAlgn="auto" hangingPunct="0"/>
            <a:r>
              <a:rPr lang="ro-RO" sz="1600" dirty="0"/>
              <a:t>muncile de </a:t>
            </a:r>
            <a:r>
              <a:rPr lang="ro-RO" sz="1600" b="1" dirty="0"/>
              <a:t>intensitate mare </a:t>
            </a:r>
            <a:r>
              <a:rPr lang="ro-RO" sz="1600" dirty="0"/>
              <a:t>şi/sau </a:t>
            </a:r>
            <a:r>
              <a:rPr lang="ro-RO" sz="1600" b="1" dirty="0"/>
              <a:t>prelungite</a:t>
            </a:r>
            <a:r>
              <a:rPr lang="ro-RO" sz="1600" dirty="0"/>
              <a:t>: </a:t>
            </a:r>
            <a:endParaRPr lang="en-AU" sz="1600" dirty="0">
              <a:latin typeface="_TimesNewRoman" charset="0"/>
            </a:endParaRPr>
          </a:p>
          <a:p>
            <a:pPr lvl="1" algn="just" eaLnBrk="0" fontAlgn="auto" hangingPunct="0"/>
            <a:r>
              <a:rPr lang="ro-RO" dirty="0"/>
              <a:t>accentuează procesele de </a:t>
            </a:r>
            <a:r>
              <a:rPr lang="ro-RO" b="1" dirty="0"/>
              <a:t>inhibiţie</a:t>
            </a:r>
            <a:r>
              <a:rPr lang="ro-RO" dirty="0"/>
              <a:t> din scoarţă;	*</a:t>
            </a:r>
            <a:endParaRPr lang="en-AU" dirty="0">
              <a:latin typeface="_TimesNewRoman" charset="0"/>
            </a:endParaRPr>
          </a:p>
          <a:p>
            <a:pPr lvl="1" algn="just" eaLnBrk="0" fontAlgn="auto" hangingPunct="0"/>
            <a:r>
              <a:rPr lang="ro-RO" dirty="0"/>
              <a:t>scade excitabilitatea acestei;</a:t>
            </a:r>
            <a:endParaRPr lang="en-AU" dirty="0">
              <a:latin typeface="_TimesNewRoman" charset="0"/>
            </a:endParaRPr>
          </a:p>
          <a:p>
            <a:pPr lvl="1" algn="just" eaLnBrk="0" fontAlgn="auto" hangingPunct="0"/>
            <a:r>
              <a:rPr lang="ro-RO" dirty="0"/>
              <a:t>tulbură activitatea reflex condiţionată;</a:t>
            </a:r>
            <a:endParaRPr lang="en-AU" dirty="0">
              <a:latin typeface="_TimesNewRoman" charset="0"/>
            </a:endParaRPr>
          </a:p>
          <a:p>
            <a:pPr algn="just" eaLnBrk="0" fontAlgn="auto" hangingPunct="0"/>
            <a:r>
              <a:rPr lang="ro-RO" sz="1600" dirty="0"/>
              <a:t>muncile de intensitate mică sau medie dar cu solicitarea funcţiilor cognitive (încordarea atenţiei, mai ales), cu necesitatea executării precise a mişcărilor 			şi cu corelaţii precise şi fine ale analizatorilor: </a:t>
            </a:r>
            <a:endParaRPr lang="en-AU" sz="1600" dirty="0">
              <a:latin typeface="_TimesNewRoman" charset="0"/>
            </a:endParaRPr>
          </a:p>
          <a:p>
            <a:pPr lvl="3" algn="just" eaLnBrk="0" fontAlgn="auto" hangingPunct="0"/>
            <a:r>
              <a:rPr lang="ro-RO" sz="1600" dirty="0"/>
              <a:t>predominanţa stării de inhibiţie;</a:t>
            </a:r>
            <a:endParaRPr lang="en-AU" sz="1600" dirty="0">
              <a:latin typeface="_TimesNewRoman" charset="0"/>
            </a:endParaRPr>
          </a:p>
          <a:p>
            <a:pPr lvl="3" algn="just" eaLnBrk="0" fontAlgn="auto" hangingPunct="0"/>
            <a:r>
              <a:rPr lang="ro-RO" sz="1600" dirty="0"/>
              <a:t>tulbură motilitatea normală a proceselor corticale.</a:t>
            </a:r>
            <a:endParaRPr lang="en-AU" sz="1600" dirty="0">
              <a:latin typeface="_TimesNewRoman" charset="0"/>
            </a:endParaRPr>
          </a:p>
          <a:p>
            <a:pPr eaLnBrk="0" fontAlgn="auto" hangingPunct="0"/>
            <a:endParaRPr lang="en-AU" sz="2800" dirty="0"/>
          </a:p>
        </p:txBody>
      </p:sp>
    </p:spTree>
    <p:extLst>
      <p:ext uri="{BB962C8B-B14F-4D97-AF65-F5344CB8AC3E}">
        <p14:creationId xmlns:p14="http://schemas.microsoft.com/office/powerpoint/2010/main" val="104561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983432" y="764704"/>
            <a:ext cx="7848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ro-RO" sz="2400" b="1" i="1" dirty="0"/>
              <a:t> </a:t>
            </a:r>
            <a:r>
              <a:rPr lang="en-US" sz="2400" b="1" i="1" dirty="0"/>
              <a:t>	</a:t>
            </a:r>
            <a:r>
              <a:rPr lang="ro-RO" sz="2400" b="1" i="1" dirty="0"/>
              <a:t>Domeniile componente ale medicinii muncii</a:t>
            </a:r>
          </a:p>
          <a:p>
            <a:pPr algn="just"/>
            <a:r>
              <a:rPr lang="ro-RO" sz="2400" dirty="0"/>
              <a:t>              </a:t>
            </a:r>
            <a:endParaRPr lang="en-AU" sz="2400" dirty="0">
              <a:latin typeface="_TimesNewRoman" charset="0"/>
            </a:endParaRPr>
          </a:p>
          <a:p>
            <a:pPr marL="342900" indent="-342900" algn="just" eaLnBrk="0" hangingPunct="0">
              <a:buFont typeface="Wingdings" panose="05000000000000000000" pitchFamily="2" charset="2"/>
              <a:buChar char="Ø"/>
            </a:pPr>
            <a:r>
              <a:rPr lang="ro-RO" sz="2400" dirty="0"/>
              <a:t>Fiziologia muncii aplicată - Ergonomie, ergonomia din punct de vedere al medicinii muncii, psihologia muncii.</a:t>
            </a:r>
          </a:p>
          <a:p>
            <a:pPr marL="342900" indent="-342900" algn="just" eaLnBrk="0" hangingPunct="0">
              <a:buFont typeface="Wingdings" panose="05000000000000000000" pitchFamily="2" charset="2"/>
              <a:buChar char="Ø"/>
            </a:pPr>
            <a:endParaRPr lang="ro-RO" sz="2400" dirty="0"/>
          </a:p>
          <a:p>
            <a:pPr marL="342900" indent="-342900" algn="just" eaLnBrk="0" hangingPunct="0">
              <a:buFont typeface="Wingdings" panose="05000000000000000000" pitchFamily="2" charset="2"/>
              <a:buChar char="Ø"/>
            </a:pPr>
            <a:r>
              <a:rPr lang="ro-RO" sz="2400" dirty="0"/>
              <a:t>Bolile profesionale şi bolile legate de profesiune. </a:t>
            </a:r>
          </a:p>
          <a:p>
            <a:pPr algn="just" eaLnBrk="0" hangingPunct="0"/>
            <a:endParaRPr lang="ro-RO" sz="2400" dirty="0"/>
          </a:p>
          <a:p>
            <a:pPr marL="342900" indent="-342900" algn="just" eaLnBrk="0" hangingPunct="0">
              <a:buFont typeface="Wingdings" panose="05000000000000000000" pitchFamily="2" charset="2"/>
              <a:buChar char="Ø"/>
            </a:pPr>
            <a:r>
              <a:rPr lang="ro-RO" sz="2400" dirty="0"/>
              <a:t>Aprecierea mediului de muncă şi recomandarea măsurilor de normali­zare a mediului de lucru (igiena muncii). </a:t>
            </a:r>
          </a:p>
          <a:p>
            <a:pPr algn="just" eaLnBrk="0" hangingPunct="0"/>
            <a:endParaRPr lang="ro-RO" sz="2400" dirty="0"/>
          </a:p>
          <a:p>
            <a:pPr marL="342900" indent="-342900" algn="just" eaLnBrk="0" hangingPunct="0">
              <a:buFont typeface="Wingdings" panose="05000000000000000000" pitchFamily="2" charset="2"/>
              <a:buChar char="Ø"/>
            </a:pPr>
            <a:r>
              <a:rPr lang="ro-RO" sz="2400" dirty="0"/>
              <a:t>Legislaţia şi organizarea (organisme) în domeniul medicinii muncii.              </a:t>
            </a:r>
            <a:endParaRPr lang="en-AU" sz="2400" dirty="0">
              <a:latin typeface="_TimesNewRoman" charset="0"/>
            </a:endParaRPr>
          </a:p>
          <a:p>
            <a:pPr eaLnBrk="0" hangingPunct="0"/>
            <a:endParaRPr lang="en-AU"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Sistemul nervos central</a:t>
            </a:r>
            <a:endParaRPr lang="ro-RO" dirty="0"/>
          </a:p>
        </p:txBody>
      </p:sp>
      <p:sp>
        <p:nvSpPr>
          <p:cNvPr id="3" name="Content Placeholder 2"/>
          <p:cNvSpPr>
            <a:spLocks noGrp="1"/>
          </p:cNvSpPr>
          <p:nvPr>
            <p:ph idx="1"/>
          </p:nvPr>
        </p:nvSpPr>
        <p:spPr>
          <a:xfrm>
            <a:off x="677334" y="1628800"/>
            <a:ext cx="9379106" cy="4752528"/>
          </a:xfrm>
        </p:spPr>
        <p:txBody>
          <a:bodyPr>
            <a:noAutofit/>
          </a:bodyPr>
          <a:lstStyle/>
          <a:p>
            <a:pPr marL="0" indent="0" algn="just">
              <a:buNone/>
            </a:pPr>
            <a:r>
              <a:rPr lang="ro-RO" sz="2000" b="1" i="1" dirty="0"/>
              <a:t>c. Importanţa practică </a:t>
            </a:r>
            <a:endParaRPr lang="en-AU" sz="2000" b="1" dirty="0">
              <a:latin typeface="_TimesNewRoman" charset="0"/>
            </a:endParaRPr>
          </a:p>
          <a:p>
            <a:pPr algn="just" eaLnBrk="0" hangingPunct="0"/>
            <a:r>
              <a:rPr lang="ro-RO" sz="2000" dirty="0"/>
              <a:t>explicarea numărului crescut de </a:t>
            </a:r>
            <a:r>
              <a:rPr lang="ro-RO" sz="2000" b="1" dirty="0"/>
              <a:t>rebuturi</a:t>
            </a:r>
            <a:r>
              <a:rPr lang="ro-RO" sz="2000" dirty="0"/>
              <a:t> şi </a:t>
            </a:r>
            <a:r>
              <a:rPr lang="ro-RO" sz="2000" b="1" dirty="0"/>
              <a:t>accidente de muncă </a:t>
            </a:r>
            <a:r>
              <a:rPr lang="ro-RO" sz="2000" dirty="0"/>
              <a:t>în activităţile care determină o predominare a proceselor de inhibiţie; </a:t>
            </a:r>
            <a:endParaRPr lang="en-AU" sz="2000" dirty="0">
              <a:latin typeface="_TimesNewRoman" charset="0"/>
            </a:endParaRPr>
          </a:p>
          <a:p>
            <a:pPr algn="just" eaLnBrk="0" hangingPunct="0"/>
            <a:r>
              <a:rPr lang="ro-RO" sz="2000" dirty="0"/>
              <a:t>necesitatea scăderii intensităţii efortului.</a:t>
            </a:r>
            <a:endParaRPr lang="en-AU" sz="2000" dirty="0">
              <a:latin typeface="_TimesNewRoman" charset="0"/>
            </a:endParaRPr>
          </a:p>
        </p:txBody>
      </p:sp>
    </p:spTree>
    <p:extLst>
      <p:ext uri="{BB962C8B-B14F-4D97-AF65-F5344CB8AC3E}">
        <p14:creationId xmlns:p14="http://schemas.microsoft.com/office/powerpoint/2010/main" val="1553956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664"/>
            <a:ext cx="8596668" cy="659160"/>
          </a:xfrm>
        </p:spPr>
        <p:txBody>
          <a:bodyPr>
            <a:normAutofit fontScale="90000"/>
          </a:bodyPr>
          <a:lstStyle/>
          <a:p>
            <a:r>
              <a:rPr lang="ro-RO" i="1" dirty="0"/>
              <a:t>Analizatorii</a:t>
            </a:r>
            <a:endParaRPr lang="ro-RO" dirty="0"/>
          </a:p>
        </p:txBody>
      </p:sp>
      <p:sp>
        <p:nvSpPr>
          <p:cNvPr id="3" name="Content Placeholder 2"/>
          <p:cNvSpPr>
            <a:spLocks noGrp="1"/>
          </p:cNvSpPr>
          <p:nvPr>
            <p:ph idx="1"/>
          </p:nvPr>
        </p:nvSpPr>
        <p:spPr>
          <a:xfrm>
            <a:off x="677334" y="1628800"/>
            <a:ext cx="9379106" cy="4752528"/>
          </a:xfrm>
        </p:spPr>
        <p:txBody>
          <a:bodyPr>
            <a:noAutofit/>
          </a:bodyPr>
          <a:lstStyle/>
          <a:p>
            <a:pPr marL="0" indent="0" algn="just" eaLnBrk="0" hangingPunct="0">
              <a:buNone/>
            </a:pPr>
            <a:r>
              <a:rPr lang="ro-RO" sz="2000" i="1" dirty="0"/>
              <a:t>Modificările</a:t>
            </a:r>
            <a:r>
              <a:rPr lang="ro-RO" sz="2000" dirty="0"/>
              <a:t> sunt în funcţie de intensitatea muncii:</a:t>
            </a:r>
            <a:endParaRPr lang="en-AU" sz="2000" dirty="0">
              <a:latin typeface="_TimesNewRoman" charset="0"/>
            </a:endParaRPr>
          </a:p>
          <a:p>
            <a:pPr algn="just" eaLnBrk="0" hangingPunct="0"/>
            <a:r>
              <a:rPr lang="ro-RO" sz="2000" dirty="0"/>
              <a:t>muncile de intensitate mică sau medie: creşte sensibilitatea vizuală, auditivă, tactilă;</a:t>
            </a:r>
            <a:endParaRPr lang="en-AU" sz="2000" dirty="0">
              <a:latin typeface="_TimesNewRoman" charset="0"/>
            </a:endParaRPr>
          </a:p>
          <a:p>
            <a:pPr algn="just" eaLnBrk="0" hangingPunct="0"/>
            <a:r>
              <a:rPr lang="ro-RO" sz="2000" dirty="0"/>
              <a:t>muncile de intensitate mare şi/sau prelungită: scăderea sensibilităţii auditive, vizuale, tactile.</a:t>
            </a:r>
          </a:p>
          <a:p>
            <a:pPr marL="0" indent="0" algn="just" eaLnBrk="0" hangingPunct="0">
              <a:buNone/>
            </a:pPr>
            <a:endParaRPr lang="en-AU" sz="2000" dirty="0">
              <a:latin typeface="_TimesNewRoman" charset="0"/>
            </a:endParaRPr>
          </a:p>
          <a:p>
            <a:pPr marL="0" indent="0" algn="just" eaLnBrk="0" hangingPunct="0">
              <a:buNone/>
            </a:pPr>
            <a:r>
              <a:rPr lang="ro-RO" sz="2000" i="1" dirty="0"/>
              <a:t>Importanţa practică:</a:t>
            </a:r>
            <a:endParaRPr lang="en-AU" sz="2000" dirty="0">
              <a:latin typeface="_TimesNewRoman" charset="0"/>
            </a:endParaRPr>
          </a:p>
          <a:p>
            <a:pPr algn="just" eaLnBrk="0" hangingPunct="0"/>
            <a:r>
              <a:rPr lang="ro-RO" sz="2000" dirty="0"/>
              <a:t>explică numărul crescut de rebuturi; </a:t>
            </a:r>
            <a:endParaRPr lang="en-AU" sz="2000" dirty="0">
              <a:latin typeface="_TimesNewRoman" charset="0"/>
            </a:endParaRPr>
          </a:p>
          <a:p>
            <a:pPr algn="just" eaLnBrk="0" hangingPunct="0"/>
            <a:r>
              <a:rPr lang="ro-RO" sz="2000" dirty="0"/>
              <a:t>scăderea calităţii muncii şi eventualele accidente de muncă; </a:t>
            </a:r>
            <a:endParaRPr lang="en-AU" sz="2000" dirty="0">
              <a:latin typeface="_TimesNewRoman" charset="0"/>
            </a:endParaRPr>
          </a:p>
          <a:p>
            <a:pPr algn="just" eaLnBrk="0" hangingPunct="0"/>
            <a:r>
              <a:rPr lang="ro-RO" sz="2000" dirty="0"/>
              <a:t>de aici necesitatea reducerii intensităţii efortului în limite normale.</a:t>
            </a:r>
            <a:endParaRPr lang="en-AU" sz="2000" dirty="0">
              <a:latin typeface="_TimesNewRoman" charset="0"/>
            </a:endParaRPr>
          </a:p>
        </p:txBody>
      </p:sp>
    </p:spTree>
    <p:extLst>
      <p:ext uri="{BB962C8B-B14F-4D97-AF65-F5344CB8AC3E}">
        <p14:creationId xmlns:p14="http://schemas.microsoft.com/office/powerpoint/2010/main" val="49232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767408" y="476672"/>
            <a:ext cx="1051316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a:r>
              <a:rPr lang="ro-RO" b="1" i="1" dirty="0"/>
              <a:t> Legislația</a:t>
            </a:r>
            <a:endParaRPr lang="en-AU" dirty="0">
              <a:latin typeface="_TimesNewRoman" charset="0"/>
            </a:endParaRPr>
          </a:p>
          <a:p>
            <a:pPr algn="just" eaLnBrk="0" hangingPunct="0"/>
            <a:r>
              <a:rPr lang="ro-RO" i="1" dirty="0"/>
              <a:t>	</a:t>
            </a:r>
            <a:endParaRPr lang="en-AU" dirty="0">
              <a:latin typeface="_TimesNewRoman" charset="0"/>
            </a:endParaRPr>
          </a:p>
          <a:p>
            <a:pPr marL="342900" indent="-342900">
              <a:buFont typeface="Wingdings" panose="05000000000000000000" pitchFamily="2" charset="2"/>
              <a:buChar char="q"/>
            </a:pPr>
            <a:r>
              <a:rPr lang="ro-RO" dirty="0"/>
              <a:t>pe plan internaţional</a:t>
            </a:r>
          </a:p>
          <a:p>
            <a:pPr marL="800100" lvl="1" indent="-342900">
              <a:buFont typeface="Wingdings" panose="05000000000000000000" pitchFamily="2" charset="2"/>
              <a:buChar char="§"/>
            </a:pPr>
            <a:r>
              <a:rPr lang="en-US" dirty="0" err="1"/>
              <a:t>Constitutia</a:t>
            </a:r>
            <a:r>
              <a:rPr lang="en-US" dirty="0"/>
              <a:t> </a:t>
            </a:r>
            <a:r>
              <a:rPr lang="en-US" dirty="0" err="1"/>
              <a:t>Romaniei</a:t>
            </a:r>
            <a:r>
              <a:rPr lang="en-US" dirty="0"/>
              <a:t> </a:t>
            </a:r>
            <a:r>
              <a:rPr lang="ro-RO" dirty="0"/>
              <a:t>(</a:t>
            </a:r>
            <a:r>
              <a:rPr lang="en-US" dirty="0" err="1"/>
              <a:t>dreptul</a:t>
            </a:r>
            <a:r>
              <a:rPr lang="en-US" dirty="0"/>
              <a:t> la </a:t>
            </a:r>
            <a:r>
              <a:rPr lang="en-US" dirty="0" err="1"/>
              <a:t>munca</a:t>
            </a:r>
            <a:r>
              <a:rPr lang="ro-RO" dirty="0"/>
              <a:t>)</a:t>
            </a:r>
            <a:r>
              <a:rPr lang="en-US" dirty="0"/>
              <a:t>;</a:t>
            </a:r>
            <a:endParaRPr lang="ro-RO" dirty="0"/>
          </a:p>
          <a:p>
            <a:pPr marL="800100" lvl="1" indent="-342900">
              <a:buFont typeface="Wingdings" panose="05000000000000000000" pitchFamily="2" charset="2"/>
              <a:buChar char="§"/>
            </a:pPr>
            <a:r>
              <a:rPr lang="en-US" dirty="0" err="1"/>
              <a:t>Codul</a:t>
            </a:r>
            <a:r>
              <a:rPr lang="en-US" dirty="0"/>
              <a:t> </a:t>
            </a:r>
            <a:r>
              <a:rPr lang="en-US" dirty="0" err="1"/>
              <a:t>muncii</a:t>
            </a:r>
            <a:r>
              <a:rPr lang="ro-RO" dirty="0"/>
              <a:t> (timpul de muncă şi de odihnă);</a:t>
            </a:r>
          </a:p>
          <a:p>
            <a:pPr marL="800100" lvl="1" indent="-342900">
              <a:buFont typeface="Wingdings" panose="05000000000000000000" pitchFamily="2" charset="2"/>
              <a:buChar char="§"/>
            </a:pPr>
            <a:r>
              <a:rPr lang="en-US" dirty="0" err="1"/>
              <a:t>Legea</a:t>
            </a:r>
            <a:r>
              <a:rPr lang="en-US" dirty="0"/>
              <a:t> </a:t>
            </a:r>
            <a:r>
              <a:rPr lang="en-US" dirty="0" err="1"/>
              <a:t>securitatii</a:t>
            </a:r>
            <a:r>
              <a:rPr lang="en-US" dirty="0"/>
              <a:t> </a:t>
            </a:r>
            <a:r>
              <a:rPr lang="en-US" dirty="0" err="1"/>
              <a:t>si</a:t>
            </a:r>
            <a:r>
              <a:rPr lang="en-US" dirty="0"/>
              <a:t> </a:t>
            </a:r>
            <a:r>
              <a:rPr lang="en-US" dirty="0" err="1"/>
              <a:t>sanatatii</a:t>
            </a:r>
            <a:r>
              <a:rPr lang="en-US" dirty="0"/>
              <a:t> in </a:t>
            </a:r>
            <a:r>
              <a:rPr lang="en-US" dirty="0" err="1"/>
              <a:t>munca</a:t>
            </a:r>
            <a:r>
              <a:rPr lang="en-US" dirty="0"/>
              <a:t> 319/2006 </a:t>
            </a:r>
            <a:r>
              <a:rPr lang="en-US" dirty="0" err="1"/>
              <a:t>si</a:t>
            </a:r>
            <a:r>
              <a:rPr lang="en-US" dirty="0"/>
              <a:t> </a:t>
            </a:r>
            <a:r>
              <a:rPr lang="en-US" dirty="0" err="1"/>
              <a:t>normele</a:t>
            </a:r>
            <a:r>
              <a:rPr lang="en-US" dirty="0"/>
              <a:t> de </a:t>
            </a:r>
            <a:r>
              <a:rPr lang="en-US" dirty="0" err="1"/>
              <a:t>aplicare</a:t>
            </a:r>
            <a:r>
              <a:rPr lang="en-US" dirty="0"/>
              <a:t>;</a:t>
            </a:r>
            <a:endParaRPr lang="ro-RO" dirty="0"/>
          </a:p>
          <a:p>
            <a:pPr marL="800100" lvl="1" indent="-342900">
              <a:buFont typeface="Wingdings" panose="05000000000000000000" pitchFamily="2" charset="2"/>
              <a:buChar char="§"/>
            </a:pPr>
            <a:r>
              <a:rPr lang="en-US" dirty="0" err="1"/>
              <a:t>Hotararea</a:t>
            </a:r>
            <a:r>
              <a:rPr lang="ro-RO" dirty="0"/>
              <a:t> de Guvern</a:t>
            </a:r>
            <a:r>
              <a:rPr lang="en-US" dirty="0"/>
              <a:t> 355/2007 </a:t>
            </a:r>
            <a:r>
              <a:rPr lang="en-US" dirty="0" err="1"/>
              <a:t>privind</a:t>
            </a:r>
            <a:r>
              <a:rPr lang="en-US" dirty="0"/>
              <a:t> </a:t>
            </a:r>
            <a:r>
              <a:rPr lang="en-US" dirty="0" err="1"/>
              <a:t>supravegherea</a:t>
            </a:r>
            <a:r>
              <a:rPr lang="en-US" dirty="0"/>
              <a:t> </a:t>
            </a:r>
            <a:r>
              <a:rPr lang="en-US" dirty="0" err="1"/>
              <a:t>sanatatii</a:t>
            </a:r>
            <a:r>
              <a:rPr lang="en-US" dirty="0"/>
              <a:t> </a:t>
            </a:r>
            <a:r>
              <a:rPr lang="en-US" dirty="0" err="1"/>
              <a:t>lucratorilor</a:t>
            </a:r>
            <a:r>
              <a:rPr lang="en-US" dirty="0"/>
              <a:t>;</a:t>
            </a:r>
            <a:endParaRPr lang="ro-RO" dirty="0"/>
          </a:p>
          <a:p>
            <a:pPr marL="800100" lvl="1" indent="-342900">
              <a:buFont typeface="Wingdings" panose="05000000000000000000" pitchFamily="2" charset="2"/>
              <a:buChar char="§"/>
            </a:pPr>
            <a:r>
              <a:rPr lang="ro-RO" dirty="0"/>
              <a:t>Legea nr. 418/2004 privind statutul profesional specific al medicului de medicina a</a:t>
            </a:r>
            <a:r>
              <a:rPr lang="en-GB" dirty="0"/>
              <a:t> </a:t>
            </a:r>
            <a:r>
              <a:rPr lang="ro-RO" dirty="0"/>
              <a:t>muncii</a:t>
            </a:r>
          </a:p>
          <a:p>
            <a:pPr marL="800100" lvl="1" indent="-342900">
              <a:buFont typeface="Wingdings" panose="05000000000000000000" pitchFamily="2" charset="2"/>
              <a:buChar char="§"/>
            </a:pPr>
            <a:r>
              <a:rPr lang="en-US" dirty="0" err="1"/>
              <a:t>Legea</a:t>
            </a:r>
            <a:r>
              <a:rPr lang="en-US" dirty="0"/>
              <a:t> 346/2002 </a:t>
            </a:r>
            <a:r>
              <a:rPr lang="en-US" dirty="0" err="1"/>
              <a:t>privind</a:t>
            </a:r>
            <a:r>
              <a:rPr lang="en-US" dirty="0"/>
              <a:t> </a:t>
            </a:r>
            <a:r>
              <a:rPr lang="en-US" dirty="0" err="1"/>
              <a:t>asigurarea</a:t>
            </a:r>
            <a:r>
              <a:rPr lang="en-US" dirty="0"/>
              <a:t> </a:t>
            </a:r>
            <a:r>
              <a:rPr lang="en-US" dirty="0" err="1"/>
              <a:t>pentru</a:t>
            </a:r>
            <a:r>
              <a:rPr lang="en-US" dirty="0"/>
              <a:t> </a:t>
            </a:r>
            <a:r>
              <a:rPr lang="en-US" dirty="0" err="1"/>
              <a:t>accidente</a:t>
            </a:r>
            <a:r>
              <a:rPr lang="en-US" dirty="0"/>
              <a:t> de </a:t>
            </a:r>
            <a:r>
              <a:rPr lang="en-US" dirty="0" err="1"/>
              <a:t>munca</a:t>
            </a:r>
            <a:r>
              <a:rPr lang="en-US" dirty="0"/>
              <a:t> </a:t>
            </a:r>
            <a:r>
              <a:rPr lang="en-US" dirty="0" err="1"/>
              <a:t>si</a:t>
            </a:r>
            <a:r>
              <a:rPr lang="en-US" dirty="0"/>
              <a:t> </a:t>
            </a:r>
            <a:r>
              <a:rPr lang="en-US" dirty="0" err="1"/>
              <a:t>boli</a:t>
            </a:r>
            <a:r>
              <a:rPr lang="en-US" dirty="0"/>
              <a:t> </a:t>
            </a:r>
            <a:r>
              <a:rPr lang="en-US" dirty="0" err="1"/>
              <a:t>profesionale</a:t>
            </a:r>
            <a:r>
              <a:rPr lang="en-US" dirty="0"/>
              <a:t>;</a:t>
            </a:r>
            <a:endParaRPr lang="ro-RO" dirty="0"/>
          </a:p>
          <a:p>
            <a:pPr marL="800100" lvl="1" indent="-342900">
              <a:buFont typeface="Wingdings" panose="05000000000000000000" pitchFamily="2" charset="2"/>
              <a:buChar char="§"/>
            </a:pPr>
            <a:r>
              <a:rPr lang="en-US" dirty="0" err="1"/>
              <a:t>Norme</a:t>
            </a:r>
            <a:r>
              <a:rPr lang="en-US" dirty="0"/>
              <a:t> </a:t>
            </a:r>
            <a:r>
              <a:rPr lang="en-US" dirty="0" err="1"/>
              <a:t>generale</a:t>
            </a:r>
            <a:r>
              <a:rPr lang="ro-RO" dirty="0"/>
              <a:t> și n</a:t>
            </a:r>
            <a:r>
              <a:rPr lang="en-US" dirty="0" err="1"/>
              <a:t>orme</a:t>
            </a:r>
            <a:r>
              <a:rPr lang="en-US" dirty="0"/>
              <a:t> </a:t>
            </a:r>
            <a:r>
              <a:rPr lang="en-US" dirty="0" err="1"/>
              <a:t>specifice</a:t>
            </a:r>
            <a:r>
              <a:rPr lang="en-US" dirty="0"/>
              <a:t> de </a:t>
            </a:r>
            <a:r>
              <a:rPr lang="en-US" dirty="0" err="1"/>
              <a:t>securitate</a:t>
            </a:r>
            <a:r>
              <a:rPr lang="en-US" dirty="0"/>
              <a:t> a </a:t>
            </a:r>
            <a:r>
              <a:rPr lang="en-US" dirty="0" err="1"/>
              <a:t>muncii</a:t>
            </a:r>
            <a:r>
              <a:rPr lang="en-US" dirty="0"/>
              <a:t>;</a:t>
            </a:r>
            <a:r>
              <a:rPr lang="ro-RO" dirty="0"/>
              <a:t> (zgomot, ambianță termică, munca la videoterminale, substante chimice, radiații ionizante, ș.a)</a:t>
            </a:r>
          </a:p>
          <a:p>
            <a:pPr marL="342900" lvl="0" indent="-342900">
              <a:buFont typeface="Wingdings" panose="05000000000000000000" pitchFamily="2" charset="2"/>
              <a:buChar char="q"/>
            </a:pPr>
            <a:r>
              <a:rPr lang="ro-RO" dirty="0"/>
              <a:t>pe plan internaţional</a:t>
            </a:r>
          </a:p>
          <a:p>
            <a:pPr marL="800100" lvl="1" indent="-342900">
              <a:buFont typeface="Wingdings" panose="05000000000000000000" pitchFamily="2" charset="2"/>
              <a:buChar char="§"/>
            </a:pPr>
            <a:r>
              <a:rPr lang="ro-RO" dirty="0"/>
              <a:t>Convenții și recomandări ale Biroului Internaţional al Muncii (ILO)</a:t>
            </a:r>
          </a:p>
          <a:p>
            <a:pPr lvl="1" indent="347663"/>
            <a:r>
              <a:rPr lang="ro-RO" dirty="0">
                <a:hlinkClick r:id="rId2"/>
              </a:rPr>
              <a:t>http://www.ilo.org/global/lang--en/index.htm</a:t>
            </a:r>
            <a:r>
              <a:rPr lang="ro-RO" dirty="0"/>
              <a:t> </a:t>
            </a:r>
          </a:p>
          <a:p>
            <a:pPr lvl="1"/>
            <a:endParaRPr lang="ro-RO"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767408" y="476672"/>
            <a:ext cx="10585176"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a:r>
              <a:rPr lang="ro-RO" b="1" i="1" dirty="0"/>
              <a:t> Legislația</a:t>
            </a:r>
            <a:endParaRPr lang="en-AU" dirty="0">
              <a:latin typeface="_TimesNewRoman" charset="0"/>
            </a:endParaRPr>
          </a:p>
          <a:p>
            <a:pPr algn="just" eaLnBrk="0" hangingPunct="0"/>
            <a:r>
              <a:rPr lang="ro-RO" i="1" dirty="0"/>
              <a:t>	</a:t>
            </a:r>
            <a:endParaRPr lang="en-AU" dirty="0">
              <a:latin typeface="_TimesNewRoman" charset="0"/>
            </a:endParaRPr>
          </a:p>
          <a:p>
            <a:pPr marL="342900" indent="-342900">
              <a:buFont typeface="Wingdings" panose="05000000000000000000" pitchFamily="2" charset="2"/>
              <a:buChar char="q"/>
            </a:pPr>
            <a:r>
              <a:rPr lang="ro-RO" dirty="0"/>
              <a:t>pe plan internaţional</a:t>
            </a:r>
          </a:p>
          <a:p>
            <a:pPr marL="800100" lvl="1" indent="-342900">
              <a:buFont typeface="Wingdings" panose="05000000000000000000" pitchFamily="2" charset="2"/>
              <a:buChar char="§"/>
            </a:pPr>
            <a:r>
              <a:rPr lang="en-US" dirty="0" err="1"/>
              <a:t>Constitutia</a:t>
            </a:r>
            <a:r>
              <a:rPr lang="en-US" dirty="0"/>
              <a:t> Rom</a:t>
            </a:r>
            <a:r>
              <a:rPr lang="ro-RO"/>
              <a:t>ân</a:t>
            </a:r>
            <a:r>
              <a:rPr lang="en-US"/>
              <a:t>iei</a:t>
            </a:r>
            <a:r>
              <a:rPr lang="en-US" dirty="0"/>
              <a:t> </a:t>
            </a:r>
            <a:r>
              <a:rPr lang="ro-RO" dirty="0"/>
              <a:t>(</a:t>
            </a:r>
            <a:r>
              <a:rPr lang="en-US" dirty="0" err="1"/>
              <a:t>dreptul</a:t>
            </a:r>
            <a:r>
              <a:rPr lang="en-US" dirty="0"/>
              <a:t> la </a:t>
            </a:r>
            <a:r>
              <a:rPr lang="en-US" dirty="0" err="1"/>
              <a:t>munca</a:t>
            </a:r>
            <a:r>
              <a:rPr lang="ro-RO" dirty="0"/>
              <a:t>)</a:t>
            </a:r>
            <a:r>
              <a:rPr lang="en-US" dirty="0"/>
              <a:t>;</a:t>
            </a:r>
            <a:endParaRPr lang="ro-RO" dirty="0"/>
          </a:p>
          <a:p>
            <a:pPr marL="800100" lvl="1" indent="-342900">
              <a:buFont typeface="Wingdings" panose="05000000000000000000" pitchFamily="2" charset="2"/>
              <a:buChar char="§"/>
            </a:pPr>
            <a:r>
              <a:rPr lang="en-US" dirty="0" err="1"/>
              <a:t>Codul</a:t>
            </a:r>
            <a:r>
              <a:rPr lang="en-US" dirty="0"/>
              <a:t> </a:t>
            </a:r>
            <a:r>
              <a:rPr lang="en-US" dirty="0" err="1"/>
              <a:t>muncii</a:t>
            </a:r>
            <a:r>
              <a:rPr lang="ro-RO" dirty="0"/>
              <a:t> (timpul de muncă şi de odihnă);</a:t>
            </a:r>
          </a:p>
          <a:p>
            <a:pPr marL="800100" lvl="1" indent="-342900">
              <a:buFont typeface="Wingdings" panose="05000000000000000000" pitchFamily="2" charset="2"/>
              <a:buChar char="§"/>
            </a:pPr>
            <a:r>
              <a:rPr lang="en-US" dirty="0" err="1"/>
              <a:t>Legea</a:t>
            </a:r>
            <a:r>
              <a:rPr lang="en-US" dirty="0"/>
              <a:t> </a:t>
            </a:r>
            <a:r>
              <a:rPr lang="en-US" dirty="0" err="1"/>
              <a:t>securitatii</a:t>
            </a:r>
            <a:r>
              <a:rPr lang="en-US" dirty="0"/>
              <a:t> </a:t>
            </a:r>
            <a:r>
              <a:rPr lang="en-US" dirty="0" err="1"/>
              <a:t>si</a:t>
            </a:r>
            <a:r>
              <a:rPr lang="en-US" dirty="0"/>
              <a:t> </a:t>
            </a:r>
            <a:r>
              <a:rPr lang="en-US" dirty="0" err="1"/>
              <a:t>sanatatii</a:t>
            </a:r>
            <a:r>
              <a:rPr lang="en-US" dirty="0"/>
              <a:t> in </a:t>
            </a:r>
            <a:r>
              <a:rPr lang="en-US" dirty="0" err="1"/>
              <a:t>munca</a:t>
            </a:r>
            <a:r>
              <a:rPr lang="en-US" dirty="0"/>
              <a:t> 319/2006 </a:t>
            </a:r>
            <a:r>
              <a:rPr lang="en-US" dirty="0" err="1"/>
              <a:t>si</a:t>
            </a:r>
            <a:r>
              <a:rPr lang="en-US" dirty="0"/>
              <a:t> </a:t>
            </a:r>
            <a:r>
              <a:rPr lang="en-US" dirty="0" err="1"/>
              <a:t>normele</a:t>
            </a:r>
            <a:r>
              <a:rPr lang="en-US" dirty="0"/>
              <a:t> de </a:t>
            </a:r>
            <a:r>
              <a:rPr lang="en-US" dirty="0" err="1"/>
              <a:t>aplicare</a:t>
            </a:r>
            <a:r>
              <a:rPr lang="en-US" dirty="0"/>
              <a:t>;</a:t>
            </a:r>
            <a:endParaRPr lang="ro-RO" dirty="0"/>
          </a:p>
          <a:p>
            <a:pPr marL="800100" lvl="1" indent="-342900">
              <a:buFont typeface="Wingdings" panose="05000000000000000000" pitchFamily="2" charset="2"/>
              <a:buChar char="§"/>
            </a:pPr>
            <a:r>
              <a:rPr lang="en-US" dirty="0" err="1"/>
              <a:t>Hotararea</a:t>
            </a:r>
            <a:r>
              <a:rPr lang="ro-RO" dirty="0"/>
              <a:t> de Guvern</a:t>
            </a:r>
            <a:r>
              <a:rPr lang="en-US" dirty="0"/>
              <a:t> 355/2007 </a:t>
            </a:r>
            <a:r>
              <a:rPr lang="en-US" dirty="0" err="1"/>
              <a:t>privind</a:t>
            </a:r>
            <a:r>
              <a:rPr lang="en-US" dirty="0"/>
              <a:t> </a:t>
            </a:r>
            <a:r>
              <a:rPr lang="en-US" dirty="0" err="1"/>
              <a:t>supravegherea</a:t>
            </a:r>
            <a:r>
              <a:rPr lang="en-US" dirty="0"/>
              <a:t> </a:t>
            </a:r>
            <a:r>
              <a:rPr lang="en-US" dirty="0" err="1"/>
              <a:t>sanatatii</a:t>
            </a:r>
            <a:r>
              <a:rPr lang="en-US" dirty="0"/>
              <a:t> </a:t>
            </a:r>
            <a:r>
              <a:rPr lang="en-US" dirty="0" err="1"/>
              <a:t>lucratorilor</a:t>
            </a:r>
            <a:r>
              <a:rPr lang="en-US" dirty="0"/>
              <a:t>;</a:t>
            </a:r>
            <a:endParaRPr lang="ro-RO" dirty="0"/>
          </a:p>
          <a:p>
            <a:pPr marL="800100" lvl="1" indent="-342900">
              <a:buFont typeface="Wingdings" panose="05000000000000000000" pitchFamily="2" charset="2"/>
              <a:buChar char="§"/>
            </a:pPr>
            <a:r>
              <a:rPr lang="ro-RO" b="1" dirty="0">
                <a:solidFill>
                  <a:srgbClr val="FF0000"/>
                </a:solidFill>
              </a:rPr>
              <a:t>Legea nr. 418/2004 privind statutul profesional specific al medicului de medicina </a:t>
            </a:r>
            <a:r>
              <a:rPr lang="en-GB" b="1" dirty="0">
                <a:solidFill>
                  <a:srgbClr val="FF0000"/>
                </a:solidFill>
              </a:rPr>
              <a:t>a </a:t>
            </a:r>
            <a:r>
              <a:rPr lang="ro-RO" b="1" dirty="0">
                <a:solidFill>
                  <a:srgbClr val="FF0000"/>
                </a:solidFill>
              </a:rPr>
              <a:t>muncii</a:t>
            </a:r>
          </a:p>
          <a:p>
            <a:pPr marL="800100" lvl="1" indent="-342900">
              <a:buFont typeface="Wingdings" panose="05000000000000000000" pitchFamily="2" charset="2"/>
              <a:buChar char="§"/>
            </a:pPr>
            <a:r>
              <a:rPr lang="en-US" dirty="0" err="1"/>
              <a:t>Legea</a:t>
            </a:r>
            <a:r>
              <a:rPr lang="en-US" dirty="0"/>
              <a:t> 346/2002 </a:t>
            </a:r>
            <a:r>
              <a:rPr lang="en-US" dirty="0" err="1"/>
              <a:t>privind</a:t>
            </a:r>
            <a:r>
              <a:rPr lang="en-US" dirty="0"/>
              <a:t> </a:t>
            </a:r>
            <a:r>
              <a:rPr lang="en-US" dirty="0" err="1"/>
              <a:t>asigurarea</a:t>
            </a:r>
            <a:r>
              <a:rPr lang="en-US" dirty="0"/>
              <a:t> </a:t>
            </a:r>
            <a:r>
              <a:rPr lang="en-US" dirty="0" err="1"/>
              <a:t>pentru</a:t>
            </a:r>
            <a:r>
              <a:rPr lang="en-US" dirty="0"/>
              <a:t> </a:t>
            </a:r>
            <a:r>
              <a:rPr lang="en-US" dirty="0" err="1"/>
              <a:t>accidente</a:t>
            </a:r>
            <a:r>
              <a:rPr lang="en-US" dirty="0"/>
              <a:t> de </a:t>
            </a:r>
            <a:r>
              <a:rPr lang="en-US" dirty="0" err="1"/>
              <a:t>munca</a:t>
            </a:r>
            <a:r>
              <a:rPr lang="en-US" dirty="0"/>
              <a:t> </a:t>
            </a:r>
            <a:r>
              <a:rPr lang="en-US" dirty="0" err="1"/>
              <a:t>si</a:t>
            </a:r>
            <a:r>
              <a:rPr lang="en-US" dirty="0"/>
              <a:t> </a:t>
            </a:r>
            <a:r>
              <a:rPr lang="en-US" dirty="0" err="1"/>
              <a:t>boli</a:t>
            </a:r>
            <a:r>
              <a:rPr lang="en-US" dirty="0"/>
              <a:t> </a:t>
            </a:r>
            <a:r>
              <a:rPr lang="en-US" dirty="0" err="1"/>
              <a:t>profesionale</a:t>
            </a:r>
            <a:r>
              <a:rPr lang="en-US" dirty="0"/>
              <a:t>;</a:t>
            </a:r>
            <a:endParaRPr lang="ro-RO" dirty="0"/>
          </a:p>
          <a:p>
            <a:pPr marL="800100" lvl="1" indent="-342900">
              <a:buFont typeface="Wingdings" panose="05000000000000000000" pitchFamily="2" charset="2"/>
              <a:buChar char="§"/>
            </a:pPr>
            <a:r>
              <a:rPr lang="en-US" dirty="0" err="1"/>
              <a:t>Norme</a:t>
            </a:r>
            <a:r>
              <a:rPr lang="en-US" dirty="0"/>
              <a:t> </a:t>
            </a:r>
            <a:r>
              <a:rPr lang="en-US" dirty="0" err="1"/>
              <a:t>generale</a:t>
            </a:r>
            <a:r>
              <a:rPr lang="ro-RO" dirty="0"/>
              <a:t> și n</a:t>
            </a:r>
            <a:r>
              <a:rPr lang="en-US" dirty="0" err="1"/>
              <a:t>orme</a:t>
            </a:r>
            <a:r>
              <a:rPr lang="en-US" dirty="0"/>
              <a:t> </a:t>
            </a:r>
            <a:r>
              <a:rPr lang="en-US" dirty="0" err="1"/>
              <a:t>specifice</a:t>
            </a:r>
            <a:r>
              <a:rPr lang="en-US" dirty="0"/>
              <a:t> de </a:t>
            </a:r>
            <a:r>
              <a:rPr lang="en-US" dirty="0" err="1"/>
              <a:t>securitate</a:t>
            </a:r>
            <a:r>
              <a:rPr lang="en-US" dirty="0"/>
              <a:t> a </a:t>
            </a:r>
            <a:r>
              <a:rPr lang="en-US" dirty="0" err="1"/>
              <a:t>muncii</a:t>
            </a:r>
            <a:r>
              <a:rPr lang="en-US" dirty="0"/>
              <a:t>;</a:t>
            </a:r>
            <a:r>
              <a:rPr lang="ro-RO" dirty="0"/>
              <a:t> (zgomot, ambianță termică, munca la videoterminale, substante chimice, radiații ionizante, ș.a)</a:t>
            </a:r>
          </a:p>
          <a:p>
            <a:pPr marL="342900" lvl="0" indent="-342900">
              <a:buFont typeface="Wingdings" panose="05000000000000000000" pitchFamily="2" charset="2"/>
              <a:buChar char="q"/>
            </a:pPr>
            <a:r>
              <a:rPr lang="ro-RO" dirty="0"/>
              <a:t>pe plan internaţional</a:t>
            </a:r>
          </a:p>
          <a:p>
            <a:pPr marL="800100" lvl="1" indent="-342900">
              <a:buFont typeface="Wingdings" panose="05000000000000000000" pitchFamily="2" charset="2"/>
              <a:buChar char="§"/>
            </a:pPr>
            <a:r>
              <a:rPr lang="ro-RO" dirty="0"/>
              <a:t>Convenții și recomandări ale Biroului Internaţional al Muncii (ILO) </a:t>
            </a:r>
            <a:r>
              <a:rPr lang="ro-RO" dirty="0">
                <a:hlinkClick r:id="rId2"/>
              </a:rPr>
              <a:t>http://www.ilo.org/global/lang--en/index.htm</a:t>
            </a:r>
            <a:r>
              <a:rPr lang="ro-RO" dirty="0"/>
              <a:t> </a:t>
            </a:r>
          </a:p>
        </p:txBody>
      </p:sp>
    </p:spTree>
    <p:extLst>
      <p:ext uri="{BB962C8B-B14F-4D97-AF65-F5344CB8AC3E}">
        <p14:creationId xmlns:p14="http://schemas.microsoft.com/office/powerpoint/2010/main" val="1407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767408" y="476672"/>
            <a:ext cx="1044116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lvl="1" indent="457200" algn="just"/>
            <a:r>
              <a:rPr lang="ro-RO" i="1" dirty="0"/>
              <a:t> </a:t>
            </a:r>
            <a:r>
              <a:rPr lang="ro-RO" b="1" dirty="0">
                <a:solidFill>
                  <a:srgbClr val="FF0000"/>
                </a:solidFill>
              </a:rPr>
              <a:t>Legea nr. 418/2004 privind statutul profesional specific al medicului de medicina </a:t>
            </a:r>
            <a:r>
              <a:rPr lang="en-GB" b="1" dirty="0">
                <a:solidFill>
                  <a:srgbClr val="FF0000"/>
                </a:solidFill>
              </a:rPr>
              <a:t>a </a:t>
            </a:r>
            <a:r>
              <a:rPr lang="ro-RO" b="1" dirty="0">
                <a:solidFill>
                  <a:srgbClr val="FF0000"/>
                </a:solidFill>
              </a:rPr>
              <a:t>muncii</a:t>
            </a:r>
          </a:p>
          <a:p>
            <a:pPr algn="just" eaLnBrk="0" hangingPunct="0"/>
            <a:r>
              <a:rPr lang="ro-RO" i="1" dirty="0"/>
              <a:t>	</a:t>
            </a:r>
            <a:endParaRPr lang="en-AU" dirty="0">
              <a:latin typeface="_TimesNewRoman" charset="0"/>
            </a:endParaRPr>
          </a:p>
          <a:p>
            <a:pPr marL="342900" indent="-342900">
              <a:spcAft>
                <a:spcPts val="1200"/>
              </a:spcAft>
              <a:buFont typeface="Wingdings" panose="05000000000000000000" pitchFamily="2" charset="2"/>
              <a:buChar char="q"/>
            </a:pPr>
            <a:r>
              <a:rPr lang="ro-RO" dirty="0"/>
              <a:t>Medicul de </a:t>
            </a:r>
            <a:r>
              <a:rPr lang="en-GB" dirty="0"/>
              <a:t>MM </a:t>
            </a:r>
            <a:r>
              <a:rPr lang="ro-RO" dirty="0"/>
              <a:t>este principalul consilier al angajatorului și al reprezentantilor angajaților în probleme de promovare a sănatății în muncă și în îmbunătățirea mediului de muncă din punct de vedere al sănătății în muncă.</a:t>
            </a:r>
            <a:endParaRPr lang="en-GB" dirty="0"/>
          </a:p>
          <a:p>
            <a:pPr marL="342900" indent="-342900">
              <a:spcAft>
                <a:spcPts val="1200"/>
              </a:spcAft>
              <a:buFont typeface="Wingdings" panose="05000000000000000000" pitchFamily="2" charset="2"/>
              <a:buChar char="q"/>
            </a:pPr>
            <a:r>
              <a:rPr lang="ro-RO" dirty="0"/>
              <a:t>identifică factorii de risc si participă la acțiunile de evaluare a acestora</a:t>
            </a:r>
            <a:endParaRPr lang="en-GB" dirty="0"/>
          </a:p>
          <a:p>
            <a:pPr marL="342900" indent="-342900">
              <a:spcAft>
                <a:spcPts val="1200"/>
              </a:spcAft>
              <a:buFont typeface="Wingdings" panose="05000000000000000000" pitchFamily="2" charset="2"/>
              <a:buChar char="q"/>
            </a:pPr>
            <a:r>
              <a:rPr lang="ro-RO" dirty="0"/>
              <a:t>vizitează locurile de muncă pe care le are în supraveghere</a:t>
            </a:r>
            <a:endParaRPr lang="en-GB" dirty="0"/>
          </a:p>
          <a:p>
            <a:pPr marL="342900" indent="-342900">
              <a:spcAft>
                <a:spcPts val="1200"/>
              </a:spcAft>
              <a:buFont typeface="Wingdings" panose="05000000000000000000" pitchFamily="2" charset="2"/>
              <a:buChar char="q"/>
            </a:pPr>
            <a:r>
              <a:rPr lang="ro-RO" dirty="0"/>
              <a:t>face recomandări privind organizarea muncii, amenajarea ergonomică a locului de munca</a:t>
            </a:r>
            <a:endParaRPr lang="en-GB" dirty="0"/>
          </a:p>
          <a:p>
            <a:pPr marL="342900" indent="-342900">
              <a:spcAft>
                <a:spcPts val="1200"/>
              </a:spcAft>
              <a:buFont typeface="Wingdings" panose="05000000000000000000" pitchFamily="2" charset="2"/>
              <a:buChar char="q"/>
            </a:pPr>
            <a:r>
              <a:rPr lang="ro-RO" dirty="0"/>
              <a:t>Medicul de medicina a muncii are acces în toate secțiile, la toate procesele tehnologice, precum și la datele privitoare la compoziția unor materii și materiale utilizate în procesul muncii, sub rezerva confidentialității acestor date</a:t>
            </a:r>
          </a:p>
        </p:txBody>
      </p:sp>
    </p:spTree>
    <p:extLst>
      <p:ext uri="{BB962C8B-B14F-4D97-AF65-F5344CB8AC3E}">
        <p14:creationId xmlns:p14="http://schemas.microsoft.com/office/powerpoint/2010/main" val="338753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767408" y="476672"/>
            <a:ext cx="1044116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lvl="1" indent="457200" algn="just"/>
            <a:r>
              <a:rPr lang="ro-RO" i="1" dirty="0"/>
              <a:t> </a:t>
            </a:r>
            <a:r>
              <a:rPr lang="ro-RO" b="1" dirty="0">
                <a:solidFill>
                  <a:srgbClr val="FF0000"/>
                </a:solidFill>
              </a:rPr>
              <a:t>Legea nr. 418/2004 privind statutul profesional specific al medicului de medicina </a:t>
            </a:r>
            <a:r>
              <a:rPr lang="en-GB" b="1" dirty="0">
                <a:solidFill>
                  <a:srgbClr val="FF0000"/>
                </a:solidFill>
              </a:rPr>
              <a:t>a </a:t>
            </a:r>
            <a:r>
              <a:rPr lang="ro-RO" b="1" dirty="0">
                <a:solidFill>
                  <a:srgbClr val="FF0000"/>
                </a:solidFill>
              </a:rPr>
              <a:t>muncii</a:t>
            </a:r>
          </a:p>
          <a:p>
            <a:pPr algn="just" eaLnBrk="0" hangingPunct="0"/>
            <a:r>
              <a:rPr lang="ro-RO" i="1" dirty="0"/>
              <a:t>	</a:t>
            </a:r>
            <a:endParaRPr lang="en-AU" dirty="0">
              <a:latin typeface="_TimesNewRoman" charset="0"/>
            </a:endParaRPr>
          </a:p>
          <a:p>
            <a:pPr marL="342900" indent="-342900">
              <a:spcAft>
                <a:spcPts val="1200"/>
              </a:spcAft>
              <a:buFont typeface="Wingdings" panose="05000000000000000000" pitchFamily="2" charset="2"/>
              <a:buChar char="q"/>
            </a:pPr>
            <a:r>
              <a:rPr lang="ro-RO" dirty="0"/>
              <a:t>Medicul de </a:t>
            </a:r>
            <a:r>
              <a:rPr lang="en-GB" dirty="0"/>
              <a:t>MM </a:t>
            </a:r>
            <a:r>
              <a:rPr lang="ro-RO" dirty="0"/>
              <a:t>recomandă investigatiile adecvate necesare pentru a stabili diagnosticul bolilor profesionale și/sau al celor legate de profesie</a:t>
            </a:r>
            <a:endParaRPr lang="en-GB" dirty="0"/>
          </a:p>
          <a:p>
            <a:pPr marL="342900" indent="-342900">
              <a:spcAft>
                <a:spcPts val="1200"/>
              </a:spcAft>
              <a:buFont typeface="Wingdings" panose="05000000000000000000" pitchFamily="2" charset="2"/>
              <a:buChar char="q"/>
            </a:pPr>
            <a:r>
              <a:rPr lang="es-ES" dirty="0" err="1"/>
              <a:t>efectueaz</a:t>
            </a:r>
            <a:r>
              <a:rPr lang="ro-RO" dirty="0"/>
              <a:t>ă</a:t>
            </a:r>
            <a:r>
              <a:rPr lang="es-ES" dirty="0"/>
              <a:t> </a:t>
            </a:r>
            <a:r>
              <a:rPr lang="es-ES" dirty="0" err="1"/>
              <a:t>examin</a:t>
            </a:r>
            <a:r>
              <a:rPr lang="ro-RO" dirty="0"/>
              <a:t>ă</a:t>
            </a:r>
            <a:r>
              <a:rPr lang="es-ES" dirty="0" err="1"/>
              <a:t>ri</a:t>
            </a:r>
            <a:r>
              <a:rPr lang="es-ES" dirty="0"/>
              <a:t> </a:t>
            </a:r>
            <a:r>
              <a:rPr lang="es-ES" dirty="0" err="1"/>
              <a:t>medicale</a:t>
            </a:r>
            <a:r>
              <a:rPr lang="es-ES" dirty="0"/>
              <a:t> la </a:t>
            </a:r>
            <a:r>
              <a:rPr lang="es-ES" dirty="0" err="1"/>
              <a:t>încadrarea</a:t>
            </a:r>
            <a:r>
              <a:rPr lang="es-ES" dirty="0"/>
              <a:t> </a:t>
            </a:r>
            <a:r>
              <a:rPr lang="es-ES" dirty="0" err="1"/>
              <a:t>în</a:t>
            </a:r>
            <a:r>
              <a:rPr lang="es-ES" dirty="0"/>
              <a:t> </a:t>
            </a:r>
            <a:r>
              <a:rPr lang="es-ES" dirty="0" err="1"/>
              <a:t>munc</a:t>
            </a:r>
            <a:r>
              <a:rPr lang="ro-RO" dirty="0"/>
              <a:t>ă</a:t>
            </a:r>
            <a:r>
              <a:rPr lang="es-ES" dirty="0"/>
              <a:t>, de adaptare, periodice</a:t>
            </a:r>
          </a:p>
          <a:p>
            <a:pPr marL="342900" indent="-342900">
              <a:spcAft>
                <a:spcPts val="1200"/>
              </a:spcAft>
              <a:buFont typeface="Wingdings" panose="05000000000000000000" pitchFamily="2" charset="2"/>
              <a:buChar char="q"/>
            </a:pPr>
            <a:r>
              <a:rPr lang="ro-RO" dirty="0"/>
              <a:t>colaborează cu specialiști din alte domenii în stabilirea diagnosticului bolilor profesionale.</a:t>
            </a:r>
            <a:endParaRPr lang="en-GB" dirty="0"/>
          </a:p>
          <a:p>
            <a:pPr marL="342900" indent="-342900">
              <a:spcAft>
                <a:spcPts val="1200"/>
              </a:spcAft>
              <a:buFont typeface="Wingdings" panose="05000000000000000000" pitchFamily="2" charset="2"/>
              <a:buChar char="q"/>
            </a:pPr>
            <a:r>
              <a:rPr lang="it-IT" dirty="0"/>
              <a:t>evalueaz</a:t>
            </a:r>
            <a:r>
              <a:rPr lang="ro-RO" dirty="0"/>
              <a:t>ă</a:t>
            </a:r>
            <a:r>
              <a:rPr lang="it-IT" dirty="0"/>
              <a:t> aptitudinea pentru munc</a:t>
            </a:r>
            <a:r>
              <a:rPr lang="ro-RO" dirty="0"/>
              <a:t>ă</a:t>
            </a:r>
            <a:r>
              <a:rPr lang="it-IT" dirty="0"/>
              <a:t> în relatie cu starea de s</a:t>
            </a:r>
            <a:r>
              <a:rPr lang="ro-RO" dirty="0"/>
              <a:t>ă</a:t>
            </a:r>
            <a:r>
              <a:rPr lang="it-IT" dirty="0"/>
              <a:t>n</a:t>
            </a:r>
            <a:r>
              <a:rPr lang="ro-RO" dirty="0"/>
              <a:t>ă</a:t>
            </a:r>
            <a:r>
              <a:rPr lang="it-IT" dirty="0"/>
              <a:t>tate</a:t>
            </a:r>
            <a:endParaRPr lang="ro-RO" dirty="0"/>
          </a:p>
          <a:p>
            <a:pPr marL="342900" indent="-342900">
              <a:spcAft>
                <a:spcPts val="1200"/>
              </a:spcAft>
              <a:buFont typeface="Wingdings" panose="05000000000000000000" pitchFamily="2" charset="2"/>
              <a:buChar char="q"/>
            </a:pPr>
            <a:r>
              <a:rPr lang="ro-RO" dirty="0"/>
              <a:t>stabilește diagnosticul bolilor profesionale și al celor legate de profesie; </a:t>
            </a:r>
            <a:endParaRPr lang="en-GB" dirty="0"/>
          </a:p>
          <a:p>
            <a:pPr marL="342900" indent="-342900">
              <a:spcAft>
                <a:spcPts val="1200"/>
              </a:spcAft>
              <a:buFont typeface="Wingdings" panose="05000000000000000000" pitchFamily="2" charset="2"/>
              <a:buChar char="q"/>
            </a:pPr>
            <a:r>
              <a:rPr lang="ro-RO" dirty="0"/>
              <a:t>organizează primul ajutor și tratamentul de urgență la unitățile pe care le are în supraveghere</a:t>
            </a:r>
            <a:endParaRPr lang="en-GB" dirty="0"/>
          </a:p>
        </p:txBody>
      </p:sp>
    </p:spTree>
    <p:extLst>
      <p:ext uri="{BB962C8B-B14F-4D97-AF65-F5344CB8AC3E}">
        <p14:creationId xmlns:p14="http://schemas.microsoft.com/office/powerpoint/2010/main" val="10731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1676400" y="762001"/>
            <a:ext cx="8763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57200">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a:r>
              <a:rPr lang="ro-RO" i="1" dirty="0"/>
              <a:t>Organizarea medicinii munci la nivel național</a:t>
            </a:r>
          </a:p>
          <a:p>
            <a:pPr algn="just"/>
            <a:endParaRPr lang="en-AU" dirty="0">
              <a:latin typeface="_TimesNewRoman" charset="0"/>
            </a:endParaRPr>
          </a:p>
          <a:p>
            <a:pPr marL="342900" indent="-342900" algn="just" eaLnBrk="0" hangingPunct="0">
              <a:buFont typeface="Wingdings" panose="05000000000000000000" pitchFamily="2" charset="2"/>
              <a:buChar char="Ø"/>
            </a:pPr>
            <a:r>
              <a:rPr lang="ro-RO" dirty="0"/>
              <a:t>pe linie de asistenţă medicală:                                         </a:t>
            </a:r>
            <a:endParaRPr lang="en-AU" dirty="0">
              <a:latin typeface="_TimesNewRoman" charset="0"/>
            </a:endParaRPr>
          </a:p>
          <a:p>
            <a:pPr marL="800100" lvl="1" indent="-342900" algn="just" eaLnBrk="0" hangingPunct="0">
              <a:buFont typeface="Wingdings" panose="05000000000000000000" pitchFamily="2" charset="2"/>
              <a:buChar char="ü"/>
            </a:pPr>
            <a:r>
              <a:rPr lang="ro-RO" dirty="0"/>
              <a:t>Compartimentele de medicina muncii din cadrul Direcțiilor de Sănătate Publică  teritoriale;                                                 </a:t>
            </a:r>
            <a:endParaRPr lang="en-AU" dirty="0">
              <a:latin typeface="_TimesNewRoman" charset="0"/>
            </a:endParaRPr>
          </a:p>
          <a:p>
            <a:pPr marL="800100" lvl="1" indent="-342900" algn="just" eaLnBrk="0" hangingPunct="0">
              <a:buFont typeface="Wingdings" panose="05000000000000000000" pitchFamily="2" charset="2"/>
              <a:buChar char="ü"/>
            </a:pPr>
            <a:r>
              <a:rPr lang="ro-RO" dirty="0"/>
              <a:t>Cabinetele de medicina muncii din policlinici, cabinetele private de medicina muncii;                                  </a:t>
            </a:r>
            <a:endParaRPr lang="en-AU" dirty="0">
              <a:latin typeface="_TimesNewRoman" charset="0"/>
            </a:endParaRPr>
          </a:p>
          <a:p>
            <a:pPr marL="800100" lvl="1" indent="-342900" algn="just" eaLnBrk="0" hangingPunct="0">
              <a:buFont typeface="Wingdings" panose="05000000000000000000" pitchFamily="2" charset="2"/>
              <a:buChar char="ü"/>
            </a:pPr>
            <a:r>
              <a:rPr lang="ro-RO" dirty="0"/>
              <a:t>Clinici de Medicina Muncii din </a:t>
            </a:r>
            <a:r>
              <a:rPr lang="en-GB" dirty="0"/>
              <a:t>S</a:t>
            </a:r>
            <a:r>
              <a:rPr lang="ro-RO" dirty="0"/>
              <a:t>pitalele </a:t>
            </a:r>
            <a:r>
              <a:rPr lang="en-GB" dirty="0"/>
              <a:t>J</a:t>
            </a:r>
            <a:r>
              <a:rPr lang="ro-RO" dirty="0"/>
              <a:t>udeţene</a:t>
            </a:r>
          </a:p>
          <a:p>
            <a:pPr marL="800100" lvl="1" indent="-342900" algn="just" eaLnBrk="0" hangingPunct="0">
              <a:buFont typeface="Wingdings" panose="05000000000000000000" pitchFamily="2" charset="2"/>
              <a:buChar char="ü"/>
            </a:pPr>
            <a:endParaRPr lang="ro-RO" dirty="0"/>
          </a:p>
          <a:p>
            <a:pPr marL="357188" lvl="1" indent="-357188" algn="just" eaLnBrk="0" hangingPunct="0">
              <a:buFont typeface="Wingdings" panose="05000000000000000000" pitchFamily="2" charset="2"/>
              <a:buChar char="Ø"/>
            </a:pPr>
            <a:r>
              <a:rPr lang="ro-RO" dirty="0"/>
              <a:t>pe linie de învăţământ:</a:t>
            </a:r>
          </a:p>
          <a:p>
            <a:pPr marL="814388" lvl="2" indent="-357188" algn="just" eaLnBrk="0" hangingPunct="0">
              <a:buFont typeface="Wingdings" panose="05000000000000000000" pitchFamily="2" charset="2"/>
              <a:buChar char="ü"/>
            </a:pPr>
            <a:r>
              <a:rPr lang="ro-RO" dirty="0"/>
              <a:t>disciplinele de medicina muncii din Universităţile de Medicină şi Farmacie Bucureşti, Cluj-Napoca, Iaşi, Timişoara, Tg- Mureş, Craiova, din  facultăţile de medicină de stat şi particulare;                                                </a:t>
            </a:r>
            <a:endParaRPr lang="en-AU" dirty="0">
              <a:latin typeface="_TimesNewRoman" charset="0"/>
            </a:endParaRPr>
          </a:p>
          <a:p>
            <a:pPr algn="just" eaLnBrk="0" hangingPunct="0"/>
            <a:r>
              <a:rPr lang="ro-RO" dirty="0"/>
              <a:t>                                       </a:t>
            </a:r>
            <a:endParaRPr lang="en-AU" dirty="0">
              <a:latin typeface="_TimesNewRoman"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4119</TotalTime>
  <Words>2920</Words>
  <Application>Microsoft Office PowerPoint</Application>
  <PresentationFormat>Widescreen</PresentationFormat>
  <Paragraphs>376</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_TimesNewRoman</vt:lpstr>
      <vt:lpstr>Arial</vt:lpstr>
      <vt:lpstr>Calibri</vt:lpstr>
      <vt:lpstr>Calibri Light</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Aparatul cardiovascular</vt:lpstr>
      <vt:lpstr>Aparatul cardiovascular</vt:lpstr>
      <vt:lpstr>Aparatul cardiovascular</vt:lpstr>
      <vt:lpstr>Aparatul cardiovascular</vt:lpstr>
      <vt:lpstr>Aparatul cardiovascular</vt:lpstr>
      <vt:lpstr>Aparatul respirator</vt:lpstr>
      <vt:lpstr>Aparatul respirator</vt:lpstr>
      <vt:lpstr>Aparatul respirator</vt:lpstr>
      <vt:lpstr>Aparatul respirator</vt:lpstr>
      <vt:lpstr>Sângele</vt:lpstr>
      <vt:lpstr>Sângele</vt:lpstr>
      <vt:lpstr>Sângele</vt:lpstr>
      <vt:lpstr>Aparatul digestiv</vt:lpstr>
      <vt:lpstr>Aparatul renal</vt:lpstr>
      <vt:lpstr>Sistemul endocrin</vt:lpstr>
      <vt:lpstr>Sistemul endocrin</vt:lpstr>
      <vt:lpstr>Sistemul nervos central</vt:lpstr>
      <vt:lpstr>Sistemul nervos central</vt:lpstr>
      <vt:lpstr>Analizatorii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Bunescu Marius</dc:creator>
  <cp:lastModifiedBy>Laura</cp:lastModifiedBy>
  <cp:revision>185</cp:revision>
  <dcterms:created xsi:type="dcterms:W3CDTF">2007-01-01T14:13:53Z</dcterms:created>
  <dcterms:modified xsi:type="dcterms:W3CDTF">2019-01-08T18:43:55Z</dcterms:modified>
</cp:coreProperties>
</file>