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68" r:id="rId4"/>
    <p:sldId id="264" r:id="rId5"/>
    <p:sldId id="265" r:id="rId6"/>
    <p:sldId id="266"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2EDB94-EBD2-4871-A789-C6C22FA037B0}" type="datetimeFigureOut">
              <a:rPr lang="en-GB" smtClean="0"/>
              <a:t>28/02/2019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9085E-55FC-4BC3-A506-F0C02E006DE0}" type="slidenum">
              <a:rPr lang="en-GB" smtClean="0"/>
              <a:t>‹#›</a:t>
            </a:fld>
            <a:endParaRPr lang="en-GB"/>
          </a:p>
        </p:txBody>
      </p:sp>
    </p:spTree>
    <p:extLst>
      <p:ext uri="{BB962C8B-B14F-4D97-AF65-F5344CB8AC3E}">
        <p14:creationId xmlns:p14="http://schemas.microsoft.com/office/powerpoint/2010/main" val="2021688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2EDB94-EBD2-4871-A789-C6C22FA037B0}" type="datetimeFigureOut">
              <a:rPr lang="en-GB" smtClean="0"/>
              <a:t>28/02/2019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9085E-55FC-4BC3-A506-F0C02E006DE0}" type="slidenum">
              <a:rPr lang="en-GB" smtClean="0"/>
              <a:t>‹#›</a:t>
            </a:fld>
            <a:endParaRPr lang="en-GB"/>
          </a:p>
        </p:txBody>
      </p:sp>
    </p:spTree>
    <p:extLst>
      <p:ext uri="{BB962C8B-B14F-4D97-AF65-F5344CB8AC3E}">
        <p14:creationId xmlns:p14="http://schemas.microsoft.com/office/powerpoint/2010/main" val="398539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2EDB94-EBD2-4871-A789-C6C22FA037B0}" type="datetimeFigureOut">
              <a:rPr lang="en-GB" smtClean="0"/>
              <a:t>28/02/2019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9085E-55FC-4BC3-A506-F0C02E006DE0}"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485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2EDB94-EBD2-4871-A789-C6C22FA037B0}" type="datetimeFigureOut">
              <a:rPr lang="en-GB" smtClean="0"/>
              <a:t>28/02/2019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9085E-55FC-4BC3-A506-F0C02E006DE0}" type="slidenum">
              <a:rPr lang="en-GB" smtClean="0"/>
              <a:t>‹#›</a:t>
            </a:fld>
            <a:endParaRPr lang="en-GB"/>
          </a:p>
        </p:txBody>
      </p:sp>
    </p:spTree>
    <p:extLst>
      <p:ext uri="{BB962C8B-B14F-4D97-AF65-F5344CB8AC3E}">
        <p14:creationId xmlns:p14="http://schemas.microsoft.com/office/powerpoint/2010/main" val="3463736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2EDB94-EBD2-4871-A789-C6C22FA037B0}" type="datetimeFigureOut">
              <a:rPr lang="en-GB" smtClean="0"/>
              <a:t>28/02/2019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9085E-55FC-4BC3-A506-F0C02E006DE0}"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7259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2EDB94-EBD2-4871-A789-C6C22FA037B0}" type="datetimeFigureOut">
              <a:rPr lang="en-GB" smtClean="0"/>
              <a:t>28/02/2019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9085E-55FC-4BC3-A506-F0C02E006DE0}" type="slidenum">
              <a:rPr lang="en-GB" smtClean="0"/>
              <a:t>‹#›</a:t>
            </a:fld>
            <a:endParaRPr lang="en-GB"/>
          </a:p>
        </p:txBody>
      </p:sp>
    </p:spTree>
    <p:extLst>
      <p:ext uri="{BB962C8B-B14F-4D97-AF65-F5344CB8AC3E}">
        <p14:creationId xmlns:p14="http://schemas.microsoft.com/office/powerpoint/2010/main" val="2842901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EDB94-EBD2-4871-A789-C6C22FA037B0}" type="datetimeFigureOut">
              <a:rPr lang="en-GB" smtClean="0"/>
              <a:t>28/02/2019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9085E-55FC-4BC3-A506-F0C02E006DE0}" type="slidenum">
              <a:rPr lang="en-GB" smtClean="0"/>
              <a:t>‹#›</a:t>
            </a:fld>
            <a:endParaRPr lang="en-GB"/>
          </a:p>
        </p:txBody>
      </p:sp>
    </p:spTree>
    <p:extLst>
      <p:ext uri="{BB962C8B-B14F-4D97-AF65-F5344CB8AC3E}">
        <p14:creationId xmlns:p14="http://schemas.microsoft.com/office/powerpoint/2010/main" val="3003966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EDB94-EBD2-4871-A789-C6C22FA037B0}" type="datetimeFigureOut">
              <a:rPr lang="en-GB" smtClean="0"/>
              <a:t>28/02/2019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9085E-55FC-4BC3-A506-F0C02E006DE0}" type="slidenum">
              <a:rPr lang="en-GB" smtClean="0"/>
              <a:t>‹#›</a:t>
            </a:fld>
            <a:endParaRPr lang="en-GB"/>
          </a:p>
        </p:txBody>
      </p:sp>
    </p:spTree>
    <p:extLst>
      <p:ext uri="{BB962C8B-B14F-4D97-AF65-F5344CB8AC3E}">
        <p14:creationId xmlns:p14="http://schemas.microsoft.com/office/powerpoint/2010/main" val="387664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EDB94-EBD2-4871-A789-C6C22FA037B0}" type="datetimeFigureOut">
              <a:rPr lang="en-GB" smtClean="0"/>
              <a:t>28/02/2019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9085E-55FC-4BC3-A506-F0C02E006DE0}" type="slidenum">
              <a:rPr lang="en-GB" smtClean="0"/>
              <a:t>‹#›</a:t>
            </a:fld>
            <a:endParaRPr lang="en-GB"/>
          </a:p>
        </p:txBody>
      </p:sp>
    </p:spTree>
    <p:extLst>
      <p:ext uri="{BB962C8B-B14F-4D97-AF65-F5344CB8AC3E}">
        <p14:creationId xmlns:p14="http://schemas.microsoft.com/office/powerpoint/2010/main" val="46395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2EDB94-EBD2-4871-A789-C6C22FA037B0}" type="datetimeFigureOut">
              <a:rPr lang="en-GB" smtClean="0"/>
              <a:t>28/02/2019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9085E-55FC-4BC3-A506-F0C02E006DE0}" type="slidenum">
              <a:rPr lang="en-GB" smtClean="0"/>
              <a:t>‹#›</a:t>
            </a:fld>
            <a:endParaRPr lang="en-GB"/>
          </a:p>
        </p:txBody>
      </p:sp>
    </p:spTree>
    <p:extLst>
      <p:ext uri="{BB962C8B-B14F-4D97-AF65-F5344CB8AC3E}">
        <p14:creationId xmlns:p14="http://schemas.microsoft.com/office/powerpoint/2010/main" val="152590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2EDB94-EBD2-4871-A789-C6C22FA037B0}" type="datetimeFigureOut">
              <a:rPr lang="en-GB" smtClean="0"/>
              <a:t>28/02/2019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69085E-55FC-4BC3-A506-F0C02E006DE0}" type="slidenum">
              <a:rPr lang="en-GB" smtClean="0"/>
              <a:t>‹#›</a:t>
            </a:fld>
            <a:endParaRPr lang="en-GB"/>
          </a:p>
        </p:txBody>
      </p:sp>
    </p:spTree>
    <p:extLst>
      <p:ext uri="{BB962C8B-B14F-4D97-AF65-F5344CB8AC3E}">
        <p14:creationId xmlns:p14="http://schemas.microsoft.com/office/powerpoint/2010/main" val="377831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2EDB94-EBD2-4871-A789-C6C22FA037B0}" type="datetimeFigureOut">
              <a:rPr lang="en-GB" smtClean="0"/>
              <a:t>28/02/2019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69085E-55FC-4BC3-A506-F0C02E006DE0}" type="slidenum">
              <a:rPr lang="en-GB" smtClean="0"/>
              <a:t>‹#›</a:t>
            </a:fld>
            <a:endParaRPr lang="en-GB"/>
          </a:p>
        </p:txBody>
      </p:sp>
    </p:spTree>
    <p:extLst>
      <p:ext uri="{BB962C8B-B14F-4D97-AF65-F5344CB8AC3E}">
        <p14:creationId xmlns:p14="http://schemas.microsoft.com/office/powerpoint/2010/main" val="4051066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2EDB94-EBD2-4871-A789-C6C22FA037B0}" type="datetimeFigureOut">
              <a:rPr lang="en-GB" smtClean="0"/>
              <a:t>28/02/2019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69085E-55FC-4BC3-A506-F0C02E006DE0}" type="slidenum">
              <a:rPr lang="en-GB" smtClean="0"/>
              <a:t>‹#›</a:t>
            </a:fld>
            <a:endParaRPr lang="en-GB"/>
          </a:p>
        </p:txBody>
      </p:sp>
    </p:spTree>
    <p:extLst>
      <p:ext uri="{BB962C8B-B14F-4D97-AF65-F5344CB8AC3E}">
        <p14:creationId xmlns:p14="http://schemas.microsoft.com/office/powerpoint/2010/main" val="347733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EDB94-EBD2-4871-A789-C6C22FA037B0}" type="datetimeFigureOut">
              <a:rPr lang="en-GB" smtClean="0"/>
              <a:t>28/02/2019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69085E-55FC-4BC3-A506-F0C02E006DE0}" type="slidenum">
              <a:rPr lang="en-GB" smtClean="0"/>
              <a:t>‹#›</a:t>
            </a:fld>
            <a:endParaRPr lang="en-GB"/>
          </a:p>
        </p:txBody>
      </p:sp>
    </p:spTree>
    <p:extLst>
      <p:ext uri="{BB962C8B-B14F-4D97-AF65-F5344CB8AC3E}">
        <p14:creationId xmlns:p14="http://schemas.microsoft.com/office/powerpoint/2010/main" val="389171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2EDB94-EBD2-4871-A789-C6C22FA037B0}" type="datetimeFigureOut">
              <a:rPr lang="en-GB" smtClean="0"/>
              <a:t>28/02/2019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69085E-55FC-4BC3-A506-F0C02E006DE0}" type="slidenum">
              <a:rPr lang="en-GB" smtClean="0"/>
              <a:t>‹#›</a:t>
            </a:fld>
            <a:endParaRPr lang="en-GB"/>
          </a:p>
        </p:txBody>
      </p:sp>
    </p:spTree>
    <p:extLst>
      <p:ext uri="{BB962C8B-B14F-4D97-AF65-F5344CB8AC3E}">
        <p14:creationId xmlns:p14="http://schemas.microsoft.com/office/powerpoint/2010/main" val="1253624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2EDB94-EBD2-4871-A789-C6C22FA037B0}" type="datetimeFigureOut">
              <a:rPr lang="en-GB" smtClean="0"/>
              <a:t>28/02/2019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69085E-55FC-4BC3-A506-F0C02E006DE0}" type="slidenum">
              <a:rPr lang="en-GB" smtClean="0"/>
              <a:t>‹#›</a:t>
            </a:fld>
            <a:endParaRPr lang="en-GB"/>
          </a:p>
        </p:txBody>
      </p:sp>
    </p:spTree>
    <p:extLst>
      <p:ext uri="{BB962C8B-B14F-4D97-AF65-F5344CB8AC3E}">
        <p14:creationId xmlns:p14="http://schemas.microsoft.com/office/powerpoint/2010/main" val="31036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2EDB94-EBD2-4871-A789-C6C22FA037B0}" type="datetimeFigureOut">
              <a:rPr lang="en-GB" smtClean="0"/>
              <a:t>28/02/2019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69085E-55FC-4BC3-A506-F0C02E006DE0}" type="slidenum">
              <a:rPr lang="en-GB" smtClean="0"/>
              <a:t>‹#›</a:t>
            </a:fld>
            <a:endParaRPr lang="en-GB"/>
          </a:p>
        </p:txBody>
      </p:sp>
    </p:spTree>
    <p:extLst>
      <p:ext uri="{BB962C8B-B14F-4D97-AF65-F5344CB8AC3E}">
        <p14:creationId xmlns:p14="http://schemas.microsoft.com/office/powerpoint/2010/main" val="3231548264"/>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6.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9635-4DD9-4031-8D09-005571E53DB0}"/>
              </a:ext>
            </a:extLst>
          </p:cNvPr>
          <p:cNvSpPr>
            <a:spLocks noGrp="1"/>
          </p:cNvSpPr>
          <p:nvPr>
            <p:ph type="ctrTitle"/>
          </p:nvPr>
        </p:nvSpPr>
        <p:spPr>
          <a:xfrm>
            <a:off x="2212532" y="206896"/>
            <a:ext cx="7766936" cy="1096899"/>
          </a:xfrm>
        </p:spPr>
        <p:txBody>
          <a:bodyPr/>
          <a:lstStyle/>
          <a:p>
            <a:pPr algn="ctr"/>
            <a:r>
              <a:rPr lang="en-US" b="1" i="1" dirty="0"/>
              <a:t>Story of Scrappie</a:t>
            </a:r>
            <a:endParaRPr lang="en-GB" b="1" i="1" dirty="0"/>
          </a:p>
        </p:txBody>
      </p:sp>
      <p:sp>
        <p:nvSpPr>
          <p:cNvPr id="3" name="Subtitle 2">
            <a:extLst>
              <a:ext uri="{FF2B5EF4-FFF2-40B4-BE49-F238E27FC236}">
                <a16:creationId xmlns:a16="http://schemas.microsoft.com/office/drawing/2014/main" id="{825C5ACD-9328-42DF-A42B-AB473FBBA21B}"/>
              </a:ext>
            </a:extLst>
          </p:cNvPr>
          <p:cNvSpPr>
            <a:spLocks noGrp="1"/>
          </p:cNvSpPr>
          <p:nvPr>
            <p:ph type="subTitle" idx="1"/>
          </p:nvPr>
        </p:nvSpPr>
        <p:spPr>
          <a:xfrm>
            <a:off x="1507065" y="4347301"/>
            <a:ext cx="8177260" cy="1397683"/>
          </a:xfrm>
        </p:spPr>
        <p:txBody>
          <a:bodyPr>
            <a:normAutofit/>
          </a:bodyPr>
          <a:lstStyle/>
          <a:p>
            <a:r>
              <a:rPr lang="en-US" dirty="0" err="1"/>
              <a:t>Proiect</a:t>
            </a:r>
            <a:r>
              <a:rPr lang="en-US" dirty="0"/>
              <a:t> </a:t>
            </a:r>
            <a:r>
              <a:rPr lang="en-US" dirty="0" err="1"/>
              <a:t>realizat</a:t>
            </a:r>
            <a:r>
              <a:rPr lang="en-US" dirty="0"/>
              <a:t> de Pieleanu Andrei </a:t>
            </a:r>
            <a:r>
              <a:rPr lang="en-US" dirty="0" err="1"/>
              <a:t>si</a:t>
            </a:r>
            <a:r>
              <a:rPr lang="en-US" dirty="0"/>
              <a:t> </a:t>
            </a:r>
            <a:r>
              <a:rPr lang="en-US" dirty="0" err="1"/>
              <a:t>Prodescu</a:t>
            </a:r>
            <a:r>
              <a:rPr lang="en-US" dirty="0"/>
              <a:t> Evelyne</a:t>
            </a:r>
          </a:p>
          <a:p>
            <a:r>
              <a:rPr lang="en-US" dirty="0" err="1"/>
              <a:t>Profesor</a:t>
            </a:r>
            <a:r>
              <a:rPr lang="en-US" dirty="0"/>
              <a:t> </a:t>
            </a:r>
            <a:r>
              <a:rPr lang="en-US" dirty="0" err="1"/>
              <a:t>coord</a:t>
            </a:r>
            <a:r>
              <a:rPr lang="ro-RO" dirty="0"/>
              <a:t>o</a:t>
            </a:r>
            <a:r>
              <a:rPr lang="en-US" dirty="0" err="1"/>
              <a:t>nator</a:t>
            </a:r>
            <a:r>
              <a:rPr lang="en-US" dirty="0"/>
              <a:t> Cristina Maria Olaru</a:t>
            </a:r>
          </a:p>
          <a:p>
            <a:r>
              <a:rPr lang="en-US" dirty="0" err="1"/>
              <a:t>Colegiul</a:t>
            </a:r>
            <a:r>
              <a:rPr lang="en-US" dirty="0"/>
              <a:t> Na</a:t>
            </a:r>
            <a:r>
              <a:rPr lang="ro-RO" dirty="0"/>
              <a:t>ți</a:t>
            </a:r>
            <a:r>
              <a:rPr lang="en-US" dirty="0" err="1"/>
              <a:t>onal</a:t>
            </a:r>
            <a:r>
              <a:rPr lang="en-US" dirty="0"/>
              <a:t> de Informatic</a:t>
            </a:r>
            <a:r>
              <a:rPr lang="ro-RO" dirty="0"/>
              <a:t>ă</a:t>
            </a:r>
            <a:r>
              <a:rPr lang="en-US" dirty="0"/>
              <a:t> “Tudor </a:t>
            </a:r>
            <a:r>
              <a:rPr lang="en-US" dirty="0" err="1"/>
              <a:t>Vianu</a:t>
            </a:r>
            <a:r>
              <a:rPr lang="en-US" dirty="0"/>
              <a:t>”</a:t>
            </a:r>
            <a:endParaRPr lang="en-GB" dirty="0"/>
          </a:p>
        </p:txBody>
      </p:sp>
      <p:pic>
        <p:nvPicPr>
          <p:cNvPr id="9" name="Picture 8">
            <a:extLst>
              <a:ext uri="{FF2B5EF4-FFF2-40B4-BE49-F238E27FC236}">
                <a16:creationId xmlns:a16="http://schemas.microsoft.com/office/drawing/2014/main" id="{96D03A18-4C4C-43C0-A925-FDC726B8E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96" y="3438048"/>
            <a:ext cx="1714739" cy="3419952"/>
          </a:xfrm>
          <a:prstGeom prst="rect">
            <a:avLst/>
          </a:prstGeom>
        </p:spPr>
      </p:pic>
      <p:pic>
        <p:nvPicPr>
          <p:cNvPr id="11" name="Picture 10">
            <a:extLst>
              <a:ext uri="{FF2B5EF4-FFF2-40B4-BE49-F238E27FC236}">
                <a16:creationId xmlns:a16="http://schemas.microsoft.com/office/drawing/2014/main" id="{AE414996-7338-45A1-81E3-728190D387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54" y="99039"/>
            <a:ext cx="2505425" cy="3877216"/>
          </a:xfrm>
          <a:prstGeom prst="rect">
            <a:avLst/>
          </a:prstGeom>
        </p:spPr>
      </p:pic>
      <p:pic>
        <p:nvPicPr>
          <p:cNvPr id="13" name="Picture 12">
            <a:extLst>
              <a:ext uri="{FF2B5EF4-FFF2-40B4-BE49-F238E27FC236}">
                <a16:creationId xmlns:a16="http://schemas.microsoft.com/office/drawing/2014/main" id="{2E63AAE0-3980-434D-BFE5-17FA1A1A10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9858675" y="3429000"/>
            <a:ext cx="1895740" cy="3258005"/>
          </a:xfrm>
          <a:prstGeom prst="rect">
            <a:avLst/>
          </a:prstGeom>
        </p:spPr>
      </p:pic>
      <p:pic>
        <p:nvPicPr>
          <p:cNvPr id="15" name="Picture 14">
            <a:extLst>
              <a:ext uri="{FF2B5EF4-FFF2-40B4-BE49-F238E27FC236}">
                <a16:creationId xmlns:a16="http://schemas.microsoft.com/office/drawing/2014/main" id="{A55ADF56-DAAC-45F6-8E83-BC6969C84C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0590" y="3685309"/>
            <a:ext cx="329952" cy="71393"/>
          </a:xfrm>
          <a:prstGeom prst="rect">
            <a:avLst/>
          </a:prstGeom>
        </p:spPr>
      </p:pic>
      <p:pic>
        <p:nvPicPr>
          <p:cNvPr id="18" name="Picture 17">
            <a:extLst>
              <a:ext uri="{FF2B5EF4-FFF2-40B4-BE49-F238E27FC236}">
                <a16:creationId xmlns:a16="http://schemas.microsoft.com/office/drawing/2014/main" id="{1CFEDDD1-201E-4583-AE4A-E92A2280E7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2263" y="3685309"/>
            <a:ext cx="329952" cy="71393"/>
          </a:xfrm>
          <a:prstGeom prst="rect">
            <a:avLst/>
          </a:prstGeom>
        </p:spPr>
      </p:pic>
      <p:pic>
        <p:nvPicPr>
          <p:cNvPr id="20" name="Picture 19">
            <a:extLst>
              <a:ext uri="{FF2B5EF4-FFF2-40B4-BE49-F238E27FC236}">
                <a16:creationId xmlns:a16="http://schemas.microsoft.com/office/drawing/2014/main" id="{C1A20DCA-E5FA-4290-8AD8-C621C6B2F9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809514">
            <a:off x="1622145" y="728888"/>
            <a:ext cx="1492602" cy="961899"/>
          </a:xfrm>
          <a:prstGeom prst="rect">
            <a:avLst/>
          </a:prstGeom>
        </p:spPr>
      </p:pic>
      <p:pic>
        <p:nvPicPr>
          <p:cNvPr id="21" name="Picture 20">
            <a:extLst>
              <a:ext uri="{FF2B5EF4-FFF2-40B4-BE49-F238E27FC236}">
                <a16:creationId xmlns:a16="http://schemas.microsoft.com/office/drawing/2014/main" id="{B58124BE-BB7E-4BDB-B0DB-85B10E9616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8845490">
            <a:off x="497760" y="2205618"/>
            <a:ext cx="926235" cy="623608"/>
          </a:xfrm>
          <a:prstGeom prst="rect">
            <a:avLst/>
          </a:prstGeom>
        </p:spPr>
      </p:pic>
    </p:spTree>
    <p:extLst>
      <p:ext uri="{BB962C8B-B14F-4D97-AF65-F5344CB8AC3E}">
        <p14:creationId xmlns:p14="http://schemas.microsoft.com/office/powerpoint/2010/main" val="212507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027A61E-A2CA-45EB-9B31-B05D5739E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0154" y="5541818"/>
            <a:ext cx="1764659" cy="1316182"/>
          </a:xfrm>
          <a:prstGeom prst="rect">
            <a:avLst/>
          </a:prstGeom>
        </p:spPr>
      </p:pic>
      <p:pic>
        <p:nvPicPr>
          <p:cNvPr id="13" name="Picture 12">
            <a:extLst>
              <a:ext uri="{FF2B5EF4-FFF2-40B4-BE49-F238E27FC236}">
                <a16:creationId xmlns:a16="http://schemas.microsoft.com/office/drawing/2014/main" id="{98AA563C-2195-416A-8CA9-F565DD681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288" y="4107870"/>
            <a:ext cx="3146194" cy="2750130"/>
          </a:xfrm>
          <a:prstGeom prst="rect">
            <a:avLst/>
          </a:prstGeom>
        </p:spPr>
      </p:pic>
      <p:pic>
        <p:nvPicPr>
          <p:cNvPr id="7" name="Picture 6">
            <a:extLst>
              <a:ext uri="{FF2B5EF4-FFF2-40B4-BE49-F238E27FC236}">
                <a16:creationId xmlns:a16="http://schemas.microsoft.com/office/drawing/2014/main" id="{79AF7596-222E-4595-9880-C74C18D083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9221" y="4391891"/>
            <a:ext cx="1217035" cy="2535490"/>
          </a:xfrm>
          <a:prstGeom prst="rect">
            <a:avLst/>
          </a:prstGeom>
        </p:spPr>
      </p:pic>
      <p:pic>
        <p:nvPicPr>
          <p:cNvPr id="9" name="Picture 8">
            <a:extLst>
              <a:ext uri="{FF2B5EF4-FFF2-40B4-BE49-F238E27FC236}">
                <a16:creationId xmlns:a16="http://schemas.microsoft.com/office/drawing/2014/main" id="{2DA0A52C-10AF-4DED-AA81-0B5B28EC40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990001"/>
            <a:ext cx="1932487" cy="2937380"/>
          </a:xfrm>
          <a:prstGeom prst="rect">
            <a:avLst/>
          </a:prstGeom>
        </p:spPr>
      </p:pic>
      <p:sp>
        <p:nvSpPr>
          <p:cNvPr id="2" name="Title 1">
            <a:extLst>
              <a:ext uri="{FF2B5EF4-FFF2-40B4-BE49-F238E27FC236}">
                <a16:creationId xmlns:a16="http://schemas.microsoft.com/office/drawing/2014/main" id="{3E53F8E5-4426-4C44-83D8-E1907A9DB8F0}"/>
              </a:ext>
            </a:extLst>
          </p:cNvPr>
          <p:cNvSpPr>
            <a:spLocks noGrp="1"/>
          </p:cNvSpPr>
          <p:nvPr>
            <p:ph type="title"/>
          </p:nvPr>
        </p:nvSpPr>
        <p:spPr>
          <a:xfrm>
            <a:off x="677334" y="304801"/>
            <a:ext cx="8596668" cy="914400"/>
          </a:xfrm>
        </p:spPr>
        <p:txBody>
          <a:bodyPr>
            <a:normAutofit/>
          </a:bodyPr>
          <a:lstStyle/>
          <a:p>
            <a:pPr algn="ctr"/>
            <a:r>
              <a:rPr lang="en-US" b="1" i="1" dirty="0" err="1"/>
              <a:t>Scenariul</a:t>
            </a:r>
            <a:r>
              <a:rPr lang="ro-RO" b="1" i="1" dirty="0"/>
              <a:t> – ideea de proiect</a:t>
            </a:r>
            <a:endParaRPr lang="en-GB" b="1" i="1" dirty="0"/>
          </a:p>
        </p:txBody>
      </p:sp>
      <p:sp>
        <p:nvSpPr>
          <p:cNvPr id="3" name="Content Placeholder 2">
            <a:extLst>
              <a:ext uri="{FF2B5EF4-FFF2-40B4-BE49-F238E27FC236}">
                <a16:creationId xmlns:a16="http://schemas.microsoft.com/office/drawing/2014/main" id="{F3497786-AAFD-4D00-93CB-19D7E216C55E}"/>
              </a:ext>
            </a:extLst>
          </p:cNvPr>
          <p:cNvSpPr>
            <a:spLocks noGrp="1"/>
          </p:cNvSpPr>
          <p:nvPr>
            <p:ph idx="1"/>
          </p:nvPr>
        </p:nvSpPr>
        <p:spPr>
          <a:xfrm>
            <a:off x="677334" y="1219200"/>
            <a:ext cx="8596668" cy="4642053"/>
          </a:xfrm>
        </p:spPr>
        <p:txBody>
          <a:bodyPr/>
          <a:lstStyle/>
          <a:p>
            <a:r>
              <a:rPr lang="ro-RO" dirty="0"/>
              <a:t>Jocul </a:t>
            </a:r>
            <a:r>
              <a:rPr lang="en-US" dirty="0"/>
              <a:t>“</a:t>
            </a:r>
            <a:r>
              <a:rPr lang="en-US" dirty="0">
                <a:solidFill>
                  <a:srgbClr val="0070C0"/>
                </a:solidFill>
              </a:rPr>
              <a:t>Story of Scrappie</a:t>
            </a:r>
            <a:r>
              <a:rPr lang="en-US" dirty="0"/>
              <a:t>” are la </a:t>
            </a:r>
            <a:r>
              <a:rPr lang="en-US" dirty="0" err="1"/>
              <a:t>baz</a:t>
            </a:r>
            <a:r>
              <a:rPr lang="ro-RO" dirty="0"/>
              <a:t>ă o idee simplă ce presupune trecerea prin anumite obstacole pentru a atinge un obiectiv bine stablit. </a:t>
            </a:r>
            <a:r>
              <a:rPr lang="ro-RO" dirty="0">
                <a:solidFill>
                  <a:srgbClr val="FFFF00"/>
                </a:solidFill>
              </a:rPr>
              <a:t>Scrappie</a:t>
            </a:r>
            <a:r>
              <a:rPr lang="ro-RO" dirty="0"/>
              <a:t> este un simplu elev care ducea o viață normală, însă </a:t>
            </a:r>
            <a:r>
              <a:rPr lang="ro-RO" dirty="0">
                <a:solidFill>
                  <a:srgbClr val="FF0000"/>
                </a:solidFill>
              </a:rPr>
              <a:t>Robotul Malefic</a:t>
            </a:r>
            <a:r>
              <a:rPr lang="ro-RO" dirty="0"/>
              <a:t> a venit și a pus o vrajă pe bietul </a:t>
            </a:r>
            <a:r>
              <a:rPr lang="ro-RO" dirty="0">
                <a:solidFill>
                  <a:srgbClr val="FFFF00"/>
                </a:solidFill>
              </a:rPr>
              <a:t>copil</a:t>
            </a:r>
            <a:r>
              <a:rPr lang="ro-RO" dirty="0"/>
              <a:t>, transformându-l într-un </a:t>
            </a:r>
            <a:r>
              <a:rPr lang="ro-RO" dirty="0">
                <a:solidFill>
                  <a:srgbClr val="FFFF00"/>
                </a:solidFill>
              </a:rPr>
              <a:t>roboțel</a:t>
            </a:r>
            <a:r>
              <a:rPr lang="ro-RO" dirty="0"/>
              <a:t>. Acuma, </a:t>
            </a:r>
            <a:r>
              <a:rPr lang="ro-RO" dirty="0">
                <a:solidFill>
                  <a:srgbClr val="FFFF00"/>
                </a:solidFill>
              </a:rPr>
              <a:t>Scrappie</a:t>
            </a:r>
            <a:r>
              <a:rPr lang="ro-RO" dirty="0"/>
              <a:t> va trebui sa treacă prin mai multe niveluri pentru a colecta </a:t>
            </a:r>
            <a:r>
              <a:rPr lang="ro-RO" dirty="0">
                <a:solidFill>
                  <a:schemeClr val="accent1"/>
                </a:solidFill>
              </a:rPr>
              <a:t>Bila Informației</a:t>
            </a:r>
            <a:r>
              <a:rPr lang="ro-RO" dirty="0"/>
              <a:t>, care va rupe vraja de pe el și îl va aduce înapoi în forma sa naturală.</a:t>
            </a:r>
          </a:p>
          <a:p>
            <a:r>
              <a:rPr lang="ro-RO" dirty="0"/>
              <a:t>Nivelurile următoare sunt deblocate odată ce </a:t>
            </a:r>
            <a:r>
              <a:rPr lang="ro-RO" dirty="0">
                <a:solidFill>
                  <a:srgbClr val="FFFF00"/>
                </a:solidFill>
              </a:rPr>
              <a:t>Scrappie</a:t>
            </a:r>
            <a:r>
              <a:rPr lang="ro-RO" dirty="0"/>
              <a:t> a pășit în portal. Dacă </a:t>
            </a:r>
            <a:r>
              <a:rPr lang="ro-RO" dirty="0">
                <a:solidFill>
                  <a:srgbClr val="FFFF00"/>
                </a:solidFill>
              </a:rPr>
              <a:t>Scrappie</a:t>
            </a:r>
            <a:r>
              <a:rPr lang="ro-RO" dirty="0"/>
              <a:t> pierde un anumit nivel, totul vor fi </a:t>
            </a:r>
            <a:r>
              <a:rPr lang="ro-RO" dirty="0">
                <a:solidFill>
                  <a:srgbClr val="FF0000"/>
                </a:solidFill>
              </a:rPr>
              <a:t>resetat </a:t>
            </a:r>
            <a:r>
              <a:rPr lang="ro-RO" dirty="0"/>
              <a:t>iar jocul va începe din nou de la capăt. </a:t>
            </a:r>
            <a:r>
              <a:rPr lang="ro-RO" dirty="0">
                <a:solidFill>
                  <a:srgbClr val="FFFF00"/>
                </a:solidFill>
              </a:rPr>
              <a:t>Scrappie</a:t>
            </a:r>
            <a:r>
              <a:rPr lang="ro-RO" dirty="0"/>
              <a:t> poate pierde viață destul de ușor, așa că nu este indicat </a:t>
            </a:r>
            <a:r>
              <a:rPr lang="en-US" dirty="0"/>
              <a:t>s</a:t>
            </a:r>
            <a:r>
              <a:rPr lang="ro-RO" dirty="0"/>
              <a:t>ă treci peste anumite obstacole precum </a:t>
            </a:r>
            <a:r>
              <a:rPr lang="ro-RO" dirty="0">
                <a:solidFill>
                  <a:srgbClr val="FF0000"/>
                </a:solidFill>
              </a:rPr>
              <a:t>turnurile Tesla </a:t>
            </a:r>
            <a:r>
              <a:rPr lang="ro-RO" dirty="0"/>
              <a:t>sau </a:t>
            </a:r>
            <a:r>
              <a:rPr lang="ro-RO" dirty="0">
                <a:solidFill>
                  <a:srgbClr val="FF0000"/>
                </a:solidFill>
              </a:rPr>
              <a:t>țepușele</a:t>
            </a:r>
            <a:r>
              <a:rPr lang="ro-RO" dirty="0"/>
              <a:t>, care îți pot lua viața aproape instantaneu.</a:t>
            </a:r>
          </a:p>
          <a:p>
            <a:r>
              <a:rPr lang="ro-RO" dirty="0">
                <a:solidFill>
                  <a:schemeClr val="tx1">
                    <a:lumMod val="50000"/>
                  </a:schemeClr>
                </a:solidFill>
              </a:rPr>
              <a:t>În joc sunt ascunse 3 piese de puzzle pierdute de Robotul Malefic. Dacă vei reuși să le colectezi, vei putea vedea adevărata frumusețe a informaticii si importanța acesteia în această societate.</a:t>
            </a:r>
          </a:p>
          <a:p>
            <a:endParaRPr lang="ro-RO" dirty="0"/>
          </a:p>
          <a:p>
            <a:endParaRPr lang="en-GB" dirty="0"/>
          </a:p>
        </p:txBody>
      </p:sp>
      <p:pic>
        <p:nvPicPr>
          <p:cNvPr id="15" name="Picture 14">
            <a:extLst>
              <a:ext uri="{FF2B5EF4-FFF2-40B4-BE49-F238E27FC236}">
                <a16:creationId xmlns:a16="http://schemas.microsoft.com/office/drawing/2014/main" id="{985D2A3E-88A5-42C6-AEBC-D6B82BEF9C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1763" y="5319326"/>
            <a:ext cx="2062963" cy="1538674"/>
          </a:xfrm>
          <a:prstGeom prst="rect">
            <a:avLst/>
          </a:prstGeom>
        </p:spPr>
      </p:pic>
      <p:pic>
        <p:nvPicPr>
          <p:cNvPr id="6" name="Picture 5">
            <a:extLst>
              <a:ext uri="{FF2B5EF4-FFF2-40B4-BE49-F238E27FC236}">
                <a16:creationId xmlns:a16="http://schemas.microsoft.com/office/drawing/2014/main" id="{D9420E77-C53E-4600-BB9C-745F80CBFB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0360" y="5482935"/>
            <a:ext cx="765224" cy="1382442"/>
          </a:xfrm>
          <a:prstGeom prst="rect">
            <a:avLst/>
          </a:prstGeom>
        </p:spPr>
      </p:pic>
      <p:pic>
        <p:nvPicPr>
          <p:cNvPr id="10" name="Picture 9">
            <a:extLst>
              <a:ext uri="{FF2B5EF4-FFF2-40B4-BE49-F238E27FC236}">
                <a16:creationId xmlns:a16="http://schemas.microsoft.com/office/drawing/2014/main" id="{4736D956-E2BB-4CDC-A427-B252F69A10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6934" y="304801"/>
            <a:ext cx="1949935" cy="2058528"/>
          </a:xfrm>
          <a:prstGeom prst="rect">
            <a:avLst/>
          </a:prstGeom>
        </p:spPr>
      </p:pic>
      <p:pic>
        <p:nvPicPr>
          <p:cNvPr id="14" name="Picture 13">
            <a:extLst>
              <a:ext uri="{FF2B5EF4-FFF2-40B4-BE49-F238E27FC236}">
                <a16:creationId xmlns:a16="http://schemas.microsoft.com/office/drawing/2014/main" id="{33E0FEBF-E649-4E81-AA95-4A803EF392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36592" y="304801"/>
            <a:ext cx="956147" cy="2058528"/>
          </a:xfrm>
          <a:prstGeom prst="rect">
            <a:avLst/>
          </a:prstGeom>
        </p:spPr>
      </p:pic>
    </p:spTree>
    <p:extLst>
      <p:ext uri="{BB962C8B-B14F-4D97-AF65-F5344CB8AC3E}">
        <p14:creationId xmlns:p14="http://schemas.microsoft.com/office/powerpoint/2010/main" val="378294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5AA8-CF8F-41F0-9341-173E3994C65C}"/>
              </a:ext>
            </a:extLst>
          </p:cNvPr>
          <p:cNvSpPr>
            <a:spLocks noGrp="1"/>
          </p:cNvSpPr>
          <p:nvPr>
            <p:ph type="title"/>
          </p:nvPr>
        </p:nvSpPr>
        <p:spPr/>
        <p:txBody>
          <a:bodyPr/>
          <a:lstStyle/>
          <a:p>
            <a:pPr algn="ctr"/>
            <a:r>
              <a:rPr lang="ro-RO" b="1" i="1" dirty="0"/>
              <a:t>Scenariul – execuția</a:t>
            </a:r>
            <a:endParaRPr lang="en-GB" dirty="0"/>
          </a:p>
        </p:txBody>
      </p:sp>
      <p:sp>
        <p:nvSpPr>
          <p:cNvPr id="3" name="Content Placeholder 2">
            <a:extLst>
              <a:ext uri="{FF2B5EF4-FFF2-40B4-BE49-F238E27FC236}">
                <a16:creationId xmlns:a16="http://schemas.microsoft.com/office/drawing/2014/main" id="{857D4709-619C-4D08-A8B8-66003300FE1A}"/>
              </a:ext>
            </a:extLst>
          </p:cNvPr>
          <p:cNvSpPr>
            <a:spLocks noGrp="1"/>
          </p:cNvSpPr>
          <p:nvPr>
            <p:ph sz="half" idx="1"/>
          </p:nvPr>
        </p:nvSpPr>
        <p:spPr>
          <a:xfrm>
            <a:off x="677334" y="1789527"/>
            <a:ext cx="6890348" cy="4697411"/>
          </a:xfrm>
        </p:spPr>
        <p:txBody>
          <a:bodyPr>
            <a:normAutofit fontScale="92500" lnSpcReduction="20000"/>
          </a:bodyPr>
          <a:lstStyle/>
          <a:p>
            <a:r>
              <a:rPr lang="en-GB" dirty="0">
                <a:solidFill>
                  <a:srgbClr val="FFFF00"/>
                </a:solidFill>
              </a:rPr>
              <a:t>Scrappie</a:t>
            </a:r>
            <a:r>
              <a:rPr lang="en-GB" dirty="0"/>
              <a:t> se </a:t>
            </a:r>
            <a:r>
              <a:rPr lang="en-GB" dirty="0" err="1"/>
              <a:t>deplaseaz</a:t>
            </a:r>
            <a:r>
              <a:rPr lang="ro-RO" dirty="0"/>
              <a:t>ă</a:t>
            </a:r>
            <a:r>
              <a:rPr lang="en-GB" dirty="0"/>
              <a:t> </a:t>
            </a:r>
            <a:r>
              <a:rPr lang="ro-RO" dirty="0"/>
              <a:t>pe</a:t>
            </a:r>
            <a:r>
              <a:rPr lang="en-GB" dirty="0"/>
              <a:t> </a:t>
            </a:r>
            <a:r>
              <a:rPr lang="en-GB" dirty="0" err="1"/>
              <a:t>toate</a:t>
            </a:r>
            <a:r>
              <a:rPr lang="en-GB" dirty="0"/>
              <a:t> </a:t>
            </a:r>
            <a:r>
              <a:rPr lang="en-GB" dirty="0" err="1"/>
              <a:t>cele</a:t>
            </a:r>
            <a:r>
              <a:rPr lang="en-GB" dirty="0"/>
              <a:t> 4 </a:t>
            </a:r>
            <a:r>
              <a:rPr lang="en-GB" dirty="0" err="1"/>
              <a:t>direc</a:t>
            </a:r>
            <a:r>
              <a:rPr lang="ro-RO" dirty="0"/>
              <a:t>ț</a:t>
            </a:r>
            <a:r>
              <a:rPr lang="en-GB" dirty="0"/>
              <a:t>ii (</a:t>
            </a:r>
            <a:r>
              <a:rPr lang="ro-RO" dirty="0"/>
              <a:t>wasd</a:t>
            </a:r>
            <a:r>
              <a:rPr lang="en-GB" dirty="0"/>
              <a:t>), </a:t>
            </a:r>
            <a:r>
              <a:rPr lang="ro-RO" dirty="0"/>
              <a:t>poate trage cu laser (l), poate ataca cu gheara sa daca nu mai are suficiente lasere (t), poate trage de manete ca sa dezactiveze </a:t>
            </a:r>
            <a:r>
              <a:rPr lang="ro-RO" dirty="0">
                <a:solidFill>
                  <a:srgbClr val="FF0000"/>
                </a:solidFill>
              </a:rPr>
              <a:t>turnurile Tesla </a:t>
            </a:r>
            <a:r>
              <a:rPr lang="ro-RO" dirty="0"/>
              <a:t>(p), iar la nivelul 2 poate să sară (space). Evident, aceste taste pot fi schimbate din </a:t>
            </a:r>
            <a:r>
              <a:rPr lang="en-US" dirty="0"/>
              <a:t>“</a:t>
            </a:r>
            <a:r>
              <a:rPr lang="ro-RO" i="1" dirty="0"/>
              <a:t>Opțiuni</a:t>
            </a:r>
            <a:r>
              <a:rPr lang="en-US" dirty="0"/>
              <a:t>”dup</a:t>
            </a:r>
            <a:r>
              <a:rPr lang="ro-RO" dirty="0"/>
              <a:t>ă preferințele jucătorului</a:t>
            </a:r>
            <a:r>
              <a:rPr lang="en-GB" dirty="0"/>
              <a:t> </a:t>
            </a:r>
            <a:r>
              <a:rPr lang="ro-RO" dirty="0"/>
              <a:t>ș</a:t>
            </a:r>
            <a:r>
              <a:rPr lang="en-GB" dirty="0" err="1"/>
              <a:t>i</a:t>
            </a:r>
            <a:r>
              <a:rPr lang="en-GB" dirty="0"/>
              <a:t> </a:t>
            </a:r>
            <a:r>
              <a:rPr lang="en-GB" dirty="0" err="1"/>
              <a:t>apas</a:t>
            </a:r>
            <a:r>
              <a:rPr lang="ro-RO" dirty="0"/>
              <a:t>â</a:t>
            </a:r>
            <a:r>
              <a:rPr lang="en-GB" dirty="0" err="1"/>
              <a:t>nd</a:t>
            </a:r>
            <a:r>
              <a:rPr lang="en-GB" dirty="0"/>
              <a:t> pe </a:t>
            </a:r>
            <a:r>
              <a:rPr lang="en-GB" dirty="0" err="1"/>
              <a:t>butonul</a:t>
            </a:r>
            <a:r>
              <a:rPr lang="en-GB" dirty="0"/>
              <a:t> “</a:t>
            </a:r>
            <a:r>
              <a:rPr lang="en-GB" i="1" dirty="0"/>
              <a:t>Confirm</a:t>
            </a:r>
            <a:r>
              <a:rPr lang="ro-RO" i="1" dirty="0"/>
              <a:t>ă</a:t>
            </a:r>
            <a:r>
              <a:rPr lang="en-GB" i="1" dirty="0"/>
              <a:t> set</a:t>
            </a:r>
            <a:r>
              <a:rPr lang="ro-RO" i="1" dirty="0"/>
              <a:t>ă</a:t>
            </a:r>
            <a:r>
              <a:rPr lang="en-GB" i="1" dirty="0"/>
              <a:t>rile</a:t>
            </a:r>
            <a:r>
              <a:rPr lang="en-GB" dirty="0"/>
              <a:t>”</a:t>
            </a:r>
            <a:r>
              <a:rPr lang="ro-RO" dirty="0"/>
              <a:t> ca mai apoi să închida interfața cu tastele alese salvate</a:t>
            </a:r>
            <a:r>
              <a:rPr lang="en-GB" dirty="0"/>
              <a:t>.</a:t>
            </a:r>
            <a:r>
              <a:rPr lang="ro-RO" dirty="0"/>
              <a:t> </a:t>
            </a:r>
          </a:p>
          <a:p>
            <a:r>
              <a:rPr lang="ro-RO" dirty="0"/>
              <a:t>Inițial am dezvoltat interfețele de Instrucțiuni, Opțiuni, SelectLevel, urmând ca apoi să facem design-ul pentru </a:t>
            </a:r>
            <a:r>
              <a:rPr lang="ro-RO" dirty="0">
                <a:solidFill>
                  <a:srgbClr val="FFFF00"/>
                </a:solidFill>
              </a:rPr>
              <a:t>Scrappie</a:t>
            </a:r>
            <a:r>
              <a:rPr lang="ro-RO" dirty="0"/>
              <a:t> si roboțeii inamici. Pe parcurs am mai adăugat proprietăți precum schimbarea </a:t>
            </a:r>
            <a:r>
              <a:rPr lang="ro-RO" dirty="0">
                <a:solidFill>
                  <a:srgbClr val="92D050"/>
                </a:solidFill>
              </a:rPr>
              <a:t>direcției de orientare </a:t>
            </a:r>
            <a:r>
              <a:rPr lang="ro-RO" dirty="0"/>
              <a:t>pentru roboței, </a:t>
            </a:r>
            <a:r>
              <a:rPr lang="ro-RO" dirty="0">
                <a:solidFill>
                  <a:srgbClr val="92D050"/>
                </a:solidFill>
              </a:rPr>
              <a:t>laserul</a:t>
            </a:r>
            <a:r>
              <a:rPr lang="ro-RO" dirty="0"/>
              <a:t> lui </a:t>
            </a:r>
            <a:r>
              <a:rPr lang="ro-RO" dirty="0">
                <a:solidFill>
                  <a:srgbClr val="FFFF00"/>
                </a:solidFill>
              </a:rPr>
              <a:t>Scrappie</a:t>
            </a:r>
            <a:r>
              <a:rPr lang="ro-RO" dirty="0"/>
              <a:t>, </a:t>
            </a:r>
            <a:r>
              <a:rPr lang="ro-RO" dirty="0">
                <a:solidFill>
                  <a:srgbClr val="92D050"/>
                </a:solidFill>
              </a:rPr>
              <a:t>coliziunea</a:t>
            </a:r>
            <a:r>
              <a:rPr lang="ro-RO" dirty="0"/>
              <a:t> cu zidul si </a:t>
            </a:r>
            <a:r>
              <a:rPr lang="ro-RO" dirty="0">
                <a:solidFill>
                  <a:srgbClr val="92D050"/>
                </a:solidFill>
              </a:rPr>
              <a:t>portalul</a:t>
            </a:r>
            <a:r>
              <a:rPr lang="ro-RO" dirty="0"/>
              <a:t>. Realizarea jocului a fost treptat, odată cu terminarea fiecărui nivel s-au adăugat roboți noi (</a:t>
            </a:r>
            <a:r>
              <a:rPr lang="ro-RO" dirty="0">
                <a:solidFill>
                  <a:srgbClr val="FF0000"/>
                </a:solidFill>
              </a:rPr>
              <a:t>robotul 2 </a:t>
            </a:r>
            <a:r>
              <a:rPr lang="ro-RO" dirty="0">
                <a:solidFill>
                  <a:schemeClr val="tx1"/>
                </a:solidFill>
              </a:rPr>
              <a:t>și</a:t>
            </a:r>
            <a:r>
              <a:rPr lang="ro-RO" dirty="0">
                <a:solidFill>
                  <a:srgbClr val="FF0000"/>
                </a:solidFill>
              </a:rPr>
              <a:t> Robotul Malefic</a:t>
            </a:r>
            <a:r>
              <a:rPr lang="ro-RO" dirty="0"/>
              <a:t>), obstacole (</a:t>
            </a:r>
            <a:r>
              <a:rPr lang="ro-RO" dirty="0">
                <a:solidFill>
                  <a:srgbClr val="FF0000"/>
                </a:solidFill>
              </a:rPr>
              <a:t>țepușe</a:t>
            </a:r>
            <a:r>
              <a:rPr lang="ro-RO" dirty="0"/>
              <a:t>, </a:t>
            </a:r>
            <a:r>
              <a:rPr lang="ro-RO" dirty="0">
                <a:solidFill>
                  <a:srgbClr val="FF0000"/>
                </a:solidFill>
              </a:rPr>
              <a:t>bombe</a:t>
            </a:r>
            <a:r>
              <a:rPr lang="ro-RO" dirty="0"/>
              <a:t>) dar mai ales funcționalități dependența nivelurilor între ele (Nivelul3 nu poate fi jucat dacă Nivelul2 nu a fost terminat, iar Nivelul2 nu poate fi jucat dacă Nivelul1 nu a fost terminat), </a:t>
            </a:r>
            <a:r>
              <a:rPr lang="ro-RO" dirty="0">
                <a:solidFill>
                  <a:srgbClr val="92D050"/>
                </a:solidFill>
              </a:rPr>
              <a:t>magazinul de achiziționare </a:t>
            </a:r>
            <a:r>
              <a:rPr lang="ro-RO" dirty="0"/>
              <a:t>(viteza, atac, viață, bombe, toate pot fi cumpărate cu bani câștigați de la roboțeii distruși, manetă sau finalizare de nivel).</a:t>
            </a:r>
          </a:p>
          <a:p>
            <a:endParaRPr lang="en-GB" dirty="0"/>
          </a:p>
        </p:txBody>
      </p:sp>
      <p:pic>
        <p:nvPicPr>
          <p:cNvPr id="5" name="Content Placeholder 4">
            <a:extLst>
              <a:ext uri="{FF2B5EF4-FFF2-40B4-BE49-F238E27FC236}">
                <a16:creationId xmlns:a16="http://schemas.microsoft.com/office/drawing/2014/main" id="{0D537AEA-8AE5-494F-8B28-514C511BCAAF}"/>
              </a:ext>
            </a:extLst>
          </p:cNvPr>
          <p:cNvPicPr>
            <a:picLocks noGrp="1" noChangeAspect="1"/>
          </p:cNvPicPr>
          <p:nvPr>
            <p:ph sz="half" idx="2"/>
          </p:nvPr>
        </p:nvPicPr>
        <p:blipFill>
          <a:blip r:embed="rId2"/>
          <a:stretch>
            <a:fillRect/>
          </a:stretch>
        </p:blipFill>
        <p:spPr>
          <a:xfrm>
            <a:off x="7923200" y="257251"/>
            <a:ext cx="4184650" cy="2213596"/>
          </a:xfrm>
          <a:prstGeom prst="rect">
            <a:avLst/>
          </a:prstGeom>
        </p:spPr>
      </p:pic>
      <p:pic>
        <p:nvPicPr>
          <p:cNvPr id="6" name="Picture 5">
            <a:extLst>
              <a:ext uri="{FF2B5EF4-FFF2-40B4-BE49-F238E27FC236}">
                <a16:creationId xmlns:a16="http://schemas.microsoft.com/office/drawing/2014/main" id="{D151C26B-2B4C-4D86-9617-853264651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783127" y="2963344"/>
            <a:ext cx="1533739" cy="3286584"/>
          </a:xfrm>
          <a:prstGeom prst="rect">
            <a:avLst/>
          </a:prstGeom>
        </p:spPr>
      </p:pic>
      <p:pic>
        <p:nvPicPr>
          <p:cNvPr id="7" name="Picture 6">
            <a:extLst>
              <a:ext uri="{FF2B5EF4-FFF2-40B4-BE49-F238E27FC236}">
                <a16:creationId xmlns:a16="http://schemas.microsoft.com/office/drawing/2014/main" id="{6E0D03BF-3758-40DE-A70D-0FC61B8205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44790" y="6065992"/>
            <a:ext cx="956541" cy="792008"/>
          </a:xfrm>
          <a:prstGeom prst="rect">
            <a:avLst/>
          </a:prstGeom>
        </p:spPr>
      </p:pic>
      <p:pic>
        <p:nvPicPr>
          <p:cNvPr id="8" name="Picture 7">
            <a:extLst>
              <a:ext uri="{FF2B5EF4-FFF2-40B4-BE49-F238E27FC236}">
                <a16:creationId xmlns:a16="http://schemas.microsoft.com/office/drawing/2014/main" id="{DBDE2F50-1803-410E-9F6D-4C373AD0F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4857" y="6065992"/>
            <a:ext cx="956541" cy="792008"/>
          </a:xfrm>
          <a:prstGeom prst="rect">
            <a:avLst/>
          </a:prstGeom>
        </p:spPr>
      </p:pic>
      <p:pic>
        <p:nvPicPr>
          <p:cNvPr id="9" name="Picture 8">
            <a:extLst>
              <a:ext uri="{FF2B5EF4-FFF2-40B4-BE49-F238E27FC236}">
                <a16:creationId xmlns:a16="http://schemas.microsoft.com/office/drawing/2014/main" id="{BE869F7B-B321-4416-AE69-6FE6B71D64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5043" y="6065992"/>
            <a:ext cx="956541" cy="792008"/>
          </a:xfrm>
          <a:prstGeom prst="rect">
            <a:avLst/>
          </a:prstGeom>
        </p:spPr>
      </p:pic>
      <p:pic>
        <p:nvPicPr>
          <p:cNvPr id="10" name="Picture 9">
            <a:extLst>
              <a:ext uri="{FF2B5EF4-FFF2-40B4-BE49-F238E27FC236}">
                <a16:creationId xmlns:a16="http://schemas.microsoft.com/office/drawing/2014/main" id="{C6D3714B-9BF0-4A4F-A1F0-92ECF02BB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5110" y="6065992"/>
            <a:ext cx="956541" cy="792008"/>
          </a:xfrm>
          <a:prstGeom prst="rect">
            <a:avLst/>
          </a:prstGeom>
        </p:spPr>
      </p:pic>
      <p:pic>
        <p:nvPicPr>
          <p:cNvPr id="11" name="Picture 10">
            <a:extLst>
              <a:ext uri="{FF2B5EF4-FFF2-40B4-BE49-F238E27FC236}">
                <a16:creationId xmlns:a16="http://schemas.microsoft.com/office/drawing/2014/main" id="{EC114EB9-8C41-4CE3-9A20-3FCEE0E15B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1625" y="5084618"/>
            <a:ext cx="413430" cy="981374"/>
          </a:xfrm>
          <a:prstGeom prst="rect">
            <a:avLst/>
          </a:prstGeom>
        </p:spPr>
      </p:pic>
      <p:pic>
        <p:nvPicPr>
          <p:cNvPr id="12" name="Picture 11">
            <a:extLst>
              <a:ext uri="{FF2B5EF4-FFF2-40B4-BE49-F238E27FC236}">
                <a16:creationId xmlns:a16="http://schemas.microsoft.com/office/drawing/2014/main" id="{903F886B-1F6B-471D-A886-6B7095E99C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6479" y="5084618"/>
            <a:ext cx="413430" cy="981374"/>
          </a:xfrm>
          <a:prstGeom prst="rect">
            <a:avLst/>
          </a:prstGeom>
        </p:spPr>
      </p:pic>
      <p:pic>
        <p:nvPicPr>
          <p:cNvPr id="13" name="Picture 12">
            <a:extLst>
              <a:ext uri="{FF2B5EF4-FFF2-40B4-BE49-F238E27FC236}">
                <a16:creationId xmlns:a16="http://schemas.microsoft.com/office/drawing/2014/main" id="{C5B56EF1-6136-4A4D-A5AB-754B42747A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4336" y="2427369"/>
            <a:ext cx="1533739" cy="659364"/>
          </a:xfrm>
          <a:prstGeom prst="rect">
            <a:avLst/>
          </a:prstGeom>
        </p:spPr>
      </p:pic>
      <p:pic>
        <p:nvPicPr>
          <p:cNvPr id="14" name="Picture 13">
            <a:extLst>
              <a:ext uri="{FF2B5EF4-FFF2-40B4-BE49-F238E27FC236}">
                <a16:creationId xmlns:a16="http://schemas.microsoft.com/office/drawing/2014/main" id="{5FC1585F-CBC0-41EA-B95A-15FE8E4983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5394" y="2842222"/>
            <a:ext cx="1079567" cy="464112"/>
          </a:xfrm>
          <a:prstGeom prst="rect">
            <a:avLst/>
          </a:prstGeom>
        </p:spPr>
      </p:pic>
    </p:spTree>
    <p:extLst>
      <p:ext uri="{BB962C8B-B14F-4D97-AF65-F5344CB8AC3E}">
        <p14:creationId xmlns:p14="http://schemas.microsoft.com/office/powerpoint/2010/main" val="22511663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8F49-A721-4CC9-A26D-5B6459469B78}"/>
              </a:ext>
            </a:extLst>
          </p:cNvPr>
          <p:cNvSpPr>
            <a:spLocks noGrp="1"/>
          </p:cNvSpPr>
          <p:nvPr>
            <p:ph type="title"/>
          </p:nvPr>
        </p:nvSpPr>
        <p:spPr>
          <a:xfrm>
            <a:off x="677334" y="609600"/>
            <a:ext cx="8596668" cy="609600"/>
          </a:xfrm>
        </p:spPr>
        <p:txBody>
          <a:bodyPr>
            <a:normAutofit fontScale="90000"/>
          </a:bodyPr>
          <a:lstStyle/>
          <a:p>
            <a:pPr algn="ctr"/>
            <a:r>
              <a:rPr lang="ro-RO" b="1" i="1" dirty="0"/>
              <a:t>Algoritmul folosit</a:t>
            </a:r>
            <a:endParaRPr lang="en-GB" dirty="0"/>
          </a:p>
        </p:txBody>
      </p:sp>
      <p:sp>
        <p:nvSpPr>
          <p:cNvPr id="3" name="Content Placeholder 2">
            <a:extLst>
              <a:ext uri="{FF2B5EF4-FFF2-40B4-BE49-F238E27FC236}">
                <a16:creationId xmlns:a16="http://schemas.microsoft.com/office/drawing/2014/main" id="{490BFCDF-7F9C-4EB9-B6B2-0E984D68670F}"/>
              </a:ext>
            </a:extLst>
          </p:cNvPr>
          <p:cNvSpPr>
            <a:spLocks noGrp="1"/>
          </p:cNvSpPr>
          <p:nvPr>
            <p:ph sz="half" idx="1"/>
          </p:nvPr>
        </p:nvSpPr>
        <p:spPr>
          <a:xfrm>
            <a:off x="552643" y="1330037"/>
            <a:ext cx="5397922" cy="5264728"/>
          </a:xfrm>
        </p:spPr>
        <p:txBody>
          <a:bodyPr>
            <a:normAutofit fontScale="92500" lnSpcReduction="20000"/>
          </a:bodyPr>
          <a:lstStyle/>
          <a:p>
            <a:r>
              <a:rPr lang="en-US" dirty="0" err="1"/>
              <a:t>Principalele</a:t>
            </a:r>
            <a:r>
              <a:rPr lang="en-US" dirty="0"/>
              <a:t> </a:t>
            </a:r>
            <a:r>
              <a:rPr lang="ro-RO" dirty="0"/>
              <a:t>clase</a:t>
            </a:r>
            <a:r>
              <a:rPr lang="en-US" dirty="0"/>
              <a:t> ale </a:t>
            </a:r>
            <a:r>
              <a:rPr lang="en-US" dirty="0" err="1"/>
              <a:t>programului</a:t>
            </a:r>
            <a:r>
              <a:rPr lang="en-US" dirty="0"/>
              <a:t> sunt </a:t>
            </a:r>
            <a:r>
              <a:rPr lang="ro-RO" dirty="0"/>
              <a:t>cele ale </a:t>
            </a:r>
            <a:r>
              <a:rPr lang="ro-RO" dirty="0">
                <a:solidFill>
                  <a:srgbClr val="FF0000"/>
                </a:solidFill>
              </a:rPr>
              <a:t>Robotilor</a:t>
            </a:r>
            <a:r>
              <a:rPr lang="ro-RO" dirty="0"/>
              <a:t>, </a:t>
            </a:r>
            <a:r>
              <a:rPr lang="ro-RO" dirty="0">
                <a:solidFill>
                  <a:srgbClr val="FFFF00"/>
                </a:solidFill>
              </a:rPr>
              <a:t>Scrappie</a:t>
            </a:r>
            <a:r>
              <a:rPr lang="ro-RO" dirty="0"/>
              <a:t>, interfața de opțiuni si interfața de selectare a nivelului. </a:t>
            </a:r>
          </a:p>
          <a:p>
            <a:r>
              <a:rPr lang="ro-RO" b="1" u="sng" dirty="0"/>
              <a:t>Clasa Scrappie</a:t>
            </a:r>
            <a:r>
              <a:rPr lang="en-US" dirty="0"/>
              <a:t>: </a:t>
            </a:r>
            <a:r>
              <a:rPr lang="en-GB" dirty="0" err="1"/>
              <a:t>Pentru</a:t>
            </a:r>
            <a:r>
              <a:rPr lang="en-GB" dirty="0"/>
              <a:t> </a:t>
            </a:r>
            <a:r>
              <a:rPr lang="ro-RO" dirty="0"/>
              <a:t>comenzile lui </a:t>
            </a:r>
            <a:r>
              <a:rPr lang="ro-RO" dirty="0">
                <a:solidFill>
                  <a:srgbClr val="FFFF00"/>
                </a:solidFill>
              </a:rPr>
              <a:t>Scrappie</a:t>
            </a:r>
            <a:r>
              <a:rPr lang="ro-RO" dirty="0"/>
              <a:t> s-a folsit o singură variabilă, </a:t>
            </a:r>
            <a:r>
              <a:rPr lang="ro-RO" i="1" dirty="0">
                <a:solidFill>
                  <a:srgbClr val="00B0F0"/>
                </a:solidFill>
              </a:rPr>
              <a:t>key</a:t>
            </a:r>
            <a:r>
              <a:rPr lang="ro-RO" dirty="0"/>
              <a:t>,</a:t>
            </a:r>
            <a:r>
              <a:rPr lang="ro-RO" i="1" dirty="0"/>
              <a:t> </a:t>
            </a:r>
            <a:r>
              <a:rPr lang="ro-RO" dirty="0"/>
              <a:t>care verifică ce tastă a apăsat utilizatorul la runtime. De asemenea, am creat câte o imagine pentru fiecare mișcare a lui </a:t>
            </a:r>
            <a:r>
              <a:rPr lang="ro-RO" dirty="0">
                <a:solidFill>
                  <a:srgbClr val="FFFF00"/>
                </a:solidFill>
              </a:rPr>
              <a:t>Scrappie</a:t>
            </a:r>
            <a:r>
              <a:rPr lang="ro-RO" dirty="0"/>
              <a:t>, acestea fiind inițializate și modificate dpdv al dimensiunilor în constructor. Funcții precum </a:t>
            </a:r>
            <a:r>
              <a:rPr lang="en-GB" i="1" dirty="0" err="1">
                <a:solidFill>
                  <a:srgbClr val="FFC000"/>
                </a:solidFill>
              </a:rPr>
              <a:t>walkAnimation</a:t>
            </a:r>
            <a:r>
              <a:rPr lang="en-GB" dirty="0">
                <a:solidFill>
                  <a:srgbClr val="FFC000"/>
                </a:solidFill>
              </a:rPr>
              <a:t>()</a:t>
            </a:r>
            <a:r>
              <a:rPr lang="en-GB" dirty="0">
                <a:solidFill>
                  <a:schemeClr val="tx1"/>
                </a:solidFill>
              </a:rPr>
              <a:t>,</a:t>
            </a:r>
            <a:r>
              <a:rPr lang="en-GB" dirty="0">
                <a:solidFill>
                  <a:srgbClr val="FFC000"/>
                </a:solidFill>
              </a:rPr>
              <a:t> </a:t>
            </a:r>
            <a:r>
              <a:rPr lang="en-GB" i="1" dirty="0" err="1">
                <a:solidFill>
                  <a:srgbClr val="FFC000"/>
                </a:solidFill>
              </a:rPr>
              <a:t>moveInFront</a:t>
            </a:r>
            <a:r>
              <a:rPr lang="en-GB" dirty="0">
                <a:solidFill>
                  <a:srgbClr val="FFC000"/>
                </a:solidFill>
              </a:rPr>
              <a:t>() </a:t>
            </a:r>
            <a:r>
              <a:rPr lang="ro-RO" dirty="0"/>
              <a:t>și moveBack() fac ca imaginile să se schimbe la un moment dat în timp, creând astfel o animație. Funcțiile </a:t>
            </a:r>
            <a:r>
              <a:rPr lang="ro-RO" dirty="0">
                <a:solidFill>
                  <a:srgbClr val="00B050"/>
                </a:solidFill>
              </a:rPr>
              <a:t>collectBattery()</a:t>
            </a:r>
            <a:r>
              <a:rPr lang="ro-RO" dirty="0"/>
              <a:t>, </a:t>
            </a:r>
            <a:r>
              <a:rPr lang="ro-RO" dirty="0">
                <a:solidFill>
                  <a:srgbClr val="00B050"/>
                </a:solidFill>
              </a:rPr>
              <a:t>fireLaser()</a:t>
            </a:r>
            <a:r>
              <a:rPr lang="ro-RO" dirty="0"/>
              <a:t> și </a:t>
            </a:r>
            <a:r>
              <a:rPr lang="ro-RO" dirty="0">
                <a:solidFill>
                  <a:srgbClr val="00B050"/>
                </a:solidFill>
              </a:rPr>
              <a:t>pullTheLever()</a:t>
            </a:r>
            <a:r>
              <a:rPr lang="ro-RO" dirty="0"/>
              <a:t> dinamizează jocul, dându-i lui </a:t>
            </a:r>
            <a:r>
              <a:rPr lang="ro-RO" dirty="0">
                <a:solidFill>
                  <a:srgbClr val="FFFF00"/>
                </a:solidFill>
              </a:rPr>
              <a:t>Scrappie</a:t>
            </a:r>
            <a:r>
              <a:rPr lang="ro-RO" dirty="0"/>
              <a:t> puterea de a face mai multe lucruri deodată. </a:t>
            </a:r>
            <a:r>
              <a:rPr lang="ro-RO" dirty="0">
                <a:solidFill>
                  <a:srgbClr val="00B0F0"/>
                </a:solidFill>
              </a:rPr>
              <a:t>wallCollision()</a:t>
            </a:r>
            <a:r>
              <a:rPr lang="ro-RO" dirty="0"/>
              <a:t> și </a:t>
            </a:r>
            <a:r>
              <a:rPr lang="ro-RO" dirty="0">
                <a:solidFill>
                  <a:srgbClr val="00B0F0"/>
                </a:solidFill>
              </a:rPr>
              <a:t>eliminateClimbing()</a:t>
            </a:r>
            <a:r>
              <a:rPr lang="ro-RO" dirty="0"/>
              <a:t> sunt folosite la detectarea coliziunii cu zidurile, respectiv la eliminarea posibilitatii de </a:t>
            </a:r>
            <a:r>
              <a:rPr lang="en-US" dirty="0"/>
              <a:t>“</a:t>
            </a:r>
            <a:r>
              <a:rPr lang="ro-RO" dirty="0"/>
              <a:t>cățărare</a:t>
            </a:r>
            <a:r>
              <a:rPr lang="en-US" dirty="0"/>
              <a:t>”</a:t>
            </a:r>
            <a:r>
              <a:rPr lang="ro-RO" dirty="0"/>
              <a:t> pe zid la Nivelul2. meleeAttack() are rolul de a ataca cu o gheară și poate fi folosita atunci când ramâi fără laser și ai mulți roboței pe hartă.</a:t>
            </a:r>
            <a:endParaRPr lang="en-GB" dirty="0"/>
          </a:p>
          <a:p>
            <a:endParaRPr lang="en-GB" dirty="0"/>
          </a:p>
        </p:txBody>
      </p:sp>
      <p:pic>
        <p:nvPicPr>
          <p:cNvPr id="9" name="Content Placeholder 8">
            <a:extLst>
              <a:ext uri="{FF2B5EF4-FFF2-40B4-BE49-F238E27FC236}">
                <a16:creationId xmlns:a16="http://schemas.microsoft.com/office/drawing/2014/main" id="{3A97857C-F668-48E2-9C63-69D35041EFCD}"/>
              </a:ext>
            </a:extLst>
          </p:cNvPr>
          <p:cNvPicPr>
            <a:picLocks noGrp="1" noChangeAspect="1"/>
          </p:cNvPicPr>
          <p:nvPr>
            <p:ph sz="half" idx="2"/>
          </p:nvPr>
        </p:nvPicPr>
        <p:blipFill>
          <a:blip r:embed="rId2"/>
          <a:stretch>
            <a:fillRect/>
          </a:stretch>
        </p:blipFill>
        <p:spPr>
          <a:xfrm>
            <a:off x="6553200" y="1068111"/>
            <a:ext cx="5500255" cy="2769028"/>
          </a:xfrm>
          <a:prstGeom prst="rect">
            <a:avLst/>
          </a:prstGeom>
        </p:spPr>
      </p:pic>
      <p:pic>
        <p:nvPicPr>
          <p:cNvPr id="11" name="Picture 10">
            <a:extLst>
              <a:ext uri="{FF2B5EF4-FFF2-40B4-BE49-F238E27FC236}">
                <a16:creationId xmlns:a16="http://schemas.microsoft.com/office/drawing/2014/main" id="{546DD82F-28DF-43CD-8A9B-299FDF3A799B}"/>
              </a:ext>
            </a:extLst>
          </p:cNvPr>
          <p:cNvPicPr>
            <a:picLocks noChangeAspect="1"/>
          </p:cNvPicPr>
          <p:nvPr/>
        </p:nvPicPr>
        <p:blipFill>
          <a:blip r:embed="rId3"/>
          <a:stretch>
            <a:fillRect/>
          </a:stretch>
        </p:blipFill>
        <p:spPr>
          <a:xfrm>
            <a:off x="6553200" y="3837139"/>
            <a:ext cx="5638800" cy="2994967"/>
          </a:xfrm>
          <a:prstGeom prst="rect">
            <a:avLst/>
          </a:prstGeom>
        </p:spPr>
      </p:pic>
      <p:pic>
        <p:nvPicPr>
          <p:cNvPr id="12" name="Picture 11">
            <a:extLst>
              <a:ext uri="{FF2B5EF4-FFF2-40B4-BE49-F238E27FC236}">
                <a16:creationId xmlns:a16="http://schemas.microsoft.com/office/drawing/2014/main" id="{2B5C4868-A1CA-4DCC-A20B-0BE3B9265F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6573" y="547973"/>
            <a:ext cx="2618093" cy="3092718"/>
          </a:xfrm>
          <a:prstGeom prst="rect">
            <a:avLst/>
          </a:prstGeom>
        </p:spPr>
      </p:pic>
      <p:pic>
        <p:nvPicPr>
          <p:cNvPr id="14" name="Picture 13">
            <a:extLst>
              <a:ext uri="{FF2B5EF4-FFF2-40B4-BE49-F238E27FC236}">
                <a16:creationId xmlns:a16="http://schemas.microsoft.com/office/drawing/2014/main" id="{64647508-4AE7-47E5-B35D-90E2EFA1CC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01885" y="225220"/>
            <a:ext cx="615490" cy="1077108"/>
          </a:xfrm>
          <a:prstGeom prst="rect">
            <a:avLst/>
          </a:prstGeom>
        </p:spPr>
      </p:pic>
      <p:pic>
        <p:nvPicPr>
          <p:cNvPr id="16" name="Picture 15">
            <a:extLst>
              <a:ext uri="{FF2B5EF4-FFF2-40B4-BE49-F238E27FC236}">
                <a16:creationId xmlns:a16="http://schemas.microsoft.com/office/drawing/2014/main" id="{931AA3A9-420C-492D-91D3-710BDA44F0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7527" y="525014"/>
            <a:ext cx="884306" cy="805023"/>
          </a:xfrm>
          <a:prstGeom prst="rect">
            <a:avLst/>
          </a:prstGeom>
        </p:spPr>
      </p:pic>
    </p:spTree>
    <p:extLst>
      <p:ext uri="{BB962C8B-B14F-4D97-AF65-F5344CB8AC3E}">
        <p14:creationId xmlns:p14="http://schemas.microsoft.com/office/powerpoint/2010/main" val="170912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4A7C-5986-4900-AC7F-6318751EF910}"/>
              </a:ext>
            </a:extLst>
          </p:cNvPr>
          <p:cNvSpPr>
            <a:spLocks noGrp="1"/>
          </p:cNvSpPr>
          <p:nvPr>
            <p:ph type="title"/>
          </p:nvPr>
        </p:nvSpPr>
        <p:spPr/>
        <p:txBody>
          <a:bodyPr/>
          <a:lstStyle/>
          <a:p>
            <a:pPr algn="ctr"/>
            <a:r>
              <a:rPr lang="ro-RO" b="1" i="1" dirty="0"/>
              <a:t>Algoritmul folosit</a:t>
            </a:r>
            <a:endParaRPr lang="en-GB" dirty="0"/>
          </a:p>
        </p:txBody>
      </p:sp>
      <p:sp>
        <p:nvSpPr>
          <p:cNvPr id="3" name="Content Placeholder 2">
            <a:extLst>
              <a:ext uri="{FF2B5EF4-FFF2-40B4-BE49-F238E27FC236}">
                <a16:creationId xmlns:a16="http://schemas.microsoft.com/office/drawing/2014/main" id="{8F4E1AFC-ECFE-4A26-BBD7-AAA245BA2957}"/>
              </a:ext>
            </a:extLst>
          </p:cNvPr>
          <p:cNvSpPr>
            <a:spLocks noGrp="1"/>
          </p:cNvSpPr>
          <p:nvPr>
            <p:ph sz="half" idx="1"/>
          </p:nvPr>
        </p:nvSpPr>
        <p:spPr>
          <a:xfrm>
            <a:off x="142282" y="1633396"/>
            <a:ext cx="5771995" cy="4974502"/>
          </a:xfrm>
        </p:spPr>
        <p:txBody>
          <a:bodyPr>
            <a:normAutofit fontScale="85000" lnSpcReduction="10000"/>
          </a:bodyPr>
          <a:lstStyle/>
          <a:p>
            <a:r>
              <a:rPr lang="ro-RO" b="1" u="sng" dirty="0"/>
              <a:t>Clasa Roboteilor</a:t>
            </a:r>
            <a:r>
              <a:rPr lang="en-US" b="1" dirty="0"/>
              <a:t>: </a:t>
            </a:r>
            <a:r>
              <a:rPr lang="en-US" dirty="0" err="1"/>
              <a:t>Excact</a:t>
            </a:r>
            <a:r>
              <a:rPr lang="en-US" dirty="0"/>
              <a:t> ca </a:t>
            </a:r>
            <a:r>
              <a:rPr lang="ro-RO" dirty="0"/>
              <a:t>și în cazul lui </a:t>
            </a:r>
            <a:r>
              <a:rPr lang="ro-RO" dirty="0">
                <a:solidFill>
                  <a:srgbClr val="FFFF00"/>
                </a:solidFill>
              </a:rPr>
              <a:t>Scrappie</a:t>
            </a:r>
            <a:r>
              <a:rPr lang="ro-RO" dirty="0"/>
              <a:t>, toți </a:t>
            </a:r>
            <a:r>
              <a:rPr lang="ro-RO" dirty="0">
                <a:solidFill>
                  <a:srgbClr val="FF0000"/>
                </a:solidFill>
              </a:rPr>
              <a:t>roboțeii</a:t>
            </a:r>
            <a:r>
              <a:rPr lang="ro-RO" dirty="0"/>
              <a:t> au imagini care sunt schimbate în funcția animate(). Folosind principiul </a:t>
            </a:r>
            <a:r>
              <a:rPr lang="ro-RO" dirty="0">
                <a:solidFill>
                  <a:srgbClr val="00B050"/>
                </a:solidFill>
              </a:rPr>
              <a:t>OOP</a:t>
            </a:r>
            <a:r>
              <a:rPr lang="ro-RO" dirty="0"/>
              <a:t> privind </a:t>
            </a:r>
            <a:r>
              <a:rPr lang="ro-RO" dirty="0">
                <a:solidFill>
                  <a:srgbClr val="00B050"/>
                </a:solidFill>
              </a:rPr>
              <a:t>abstractizarea</a:t>
            </a:r>
            <a:r>
              <a:rPr lang="ro-RO" dirty="0"/>
              <a:t>, am creat o clasa abstractă </a:t>
            </a:r>
            <a:r>
              <a:rPr lang="ro-RO" i="1" dirty="0">
                <a:solidFill>
                  <a:srgbClr val="FF0000"/>
                </a:solidFill>
              </a:rPr>
              <a:t>Enemies</a:t>
            </a:r>
            <a:r>
              <a:rPr lang="ro-RO" dirty="0"/>
              <a:t> în care am adaugat metode abstracte ce privesc proprietățile inamicilor. Acuma, de fiecare dată când creăm un nou inamic, acesta va trebui să aibă obligatoriu o animație, o metodă </a:t>
            </a:r>
            <a:r>
              <a:rPr lang="en-GB" dirty="0" err="1"/>
              <a:t>ce</a:t>
            </a:r>
            <a:r>
              <a:rPr lang="en-GB" dirty="0"/>
              <a:t> </a:t>
            </a:r>
            <a:r>
              <a:rPr lang="ro-RO" dirty="0"/>
              <a:t>detectează obiectele din jurul său, o metodă de a primi pagubă de la </a:t>
            </a:r>
            <a:r>
              <a:rPr lang="ro-RO" dirty="0">
                <a:solidFill>
                  <a:srgbClr val="FFFF00"/>
                </a:solidFill>
              </a:rPr>
              <a:t>Scrappie</a:t>
            </a:r>
            <a:r>
              <a:rPr lang="ro-RO" dirty="0"/>
              <a:t> și o metodă de distrugere. Folosind noua versiune de Java 8, am reusit să ne folosim de colecțiile de stream-uri</a:t>
            </a:r>
            <a:r>
              <a:rPr lang="en-GB" dirty="0"/>
              <a:t>, </a:t>
            </a:r>
            <a:r>
              <a:rPr lang="en-GB" dirty="0" err="1"/>
              <a:t>expresii</a:t>
            </a:r>
            <a:r>
              <a:rPr lang="en-GB" dirty="0"/>
              <a:t> lambda</a:t>
            </a:r>
            <a:r>
              <a:rPr lang="ro-RO" dirty="0"/>
              <a:t> și de interfetele funcționale precum </a:t>
            </a:r>
            <a:r>
              <a:rPr lang="ro-RO" b="1" dirty="0">
                <a:solidFill>
                  <a:srgbClr val="00B050"/>
                </a:solidFill>
              </a:rPr>
              <a:t>Functio</a:t>
            </a:r>
            <a:r>
              <a:rPr lang="en-US" dirty="0">
                <a:solidFill>
                  <a:srgbClr val="00B050"/>
                </a:solidFill>
              </a:rPr>
              <a:t>n&lt;T, T&gt;</a:t>
            </a:r>
            <a:r>
              <a:rPr lang="ro-RO" dirty="0"/>
              <a:t> într-un mod eficient cand vine vorba de oglindire a imaginilor. Pentru clasa </a:t>
            </a:r>
            <a:r>
              <a:rPr lang="ro-RO" dirty="0">
                <a:solidFill>
                  <a:srgbClr val="FF0000"/>
                </a:solidFill>
              </a:rPr>
              <a:t>Robotului Malefic</a:t>
            </a:r>
            <a:r>
              <a:rPr lang="ro-RO" dirty="0"/>
              <a:t>, funcțiile de spawn ale obiectelor sunt pe bază de certitudine, adică există o șansă ca atunci când lovești </a:t>
            </a:r>
            <a:r>
              <a:rPr lang="ro-RO" dirty="0">
                <a:solidFill>
                  <a:srgbClr val="FF0000"/>
                </a:solidFill>
              </a:rPr>
              <a:t>Robotul</a:t>
            </a:r>
            <a:r>
              <a:rPr lang="ro-RO" dirty="0"/>
              <a:t>, acesta să arunce pe jos </a:t>
            </a:r>
            <a:r>
              <a:rPr lang="ro-RO" dirty="0">
                <a:solidFill>
                  <a:srgbClr val="00B050"/>
                </a:solidFill>
              </a:rPr>
              <a:t>baterii</a:t>
            </a:r>
            <a:r>
              <a:rPr lang="ro-RO" dirty="0"/>
              <a:t> de laser si </a:t>
            </a:r>
            <a:r>
              <a:rPr lang="ro-RO" dirty="0">
                <a:solidFill>
                  <a:srgbClr val="00B050"/>
                </a:solidFill>
              </a:rPr>
              <a:t>kit-uri de reparație</a:t>
            </a:r>
            <a:r>
              <a:rPr lang="ro-RO" dirty="0"/>
              <a:t> care să te ajute, dar și </a:t>
            </a:r>
            <a:r>
              <a:rPr lang="ro-RO" dirty="0">
                <a:solidFill>
                  <a:srgbClr val="FF0000"/>
                </a:solidFill>
              </a:rPr>
              <a:t>roboței minioni inamici</a:t>
            </a:r>
            <a:r>
              <a:rPr lang="ro-RO" dirty="0"/>
              <a:t>, care îți vor face victoria mai grea. De asemenea, un alt principiu </a:t>
            </a:r>
            <a:r>
              <a:rPr lang="ro-RO" dirty="0">
                <a:solidFill>
                  <a:srgbClr val="00B050"/>
                </a:solidFill>
              </a:rPr>
              <a:t>OOP</a:t>
            </a:r>
            <a:r>
              <a:rPr lang="ro-RO" dirty="0"/>
              <a:t> des utilizat în aceste clase este </a:t>
            </a:r>
            <a:r>
              <a:rPr lang="ro-RO" dirty="0">
                <a:solidFill>
                  <a:srgbClr val="00B050"/>
                </a:solidFill>
              </a:rPr>
              <a:t>Încapsularea</a:t>
            </a:r>
            <a:r>
              <a:rPr lang="ro-RO" dirty="0"/>
              <a:t>, care fac ca variabilele din clase să fie protejate prin intermediul unui </a:t>
            </a:r>
            <a:r>
              <a:rPr lang="ro-RO" dirty="0">
                <a:solidFill>
                  <a:srgbClr val="00B050"/>
                </a:solidFill>
              </a:rPr>
              <a:t>getter</a:t>
            </a:r>
            <a:r>
              <a:rPr lang="ro-RO" dirty="0"/>
              <a:t> care returnează valoarea și un </a:t>
            </a:r>
            <a:r>
              <a:rPr lang="ro-RO" dirty="0">
                <a:solidFill>
                  <a:srgbClr val="00B050"/>
                </a:solidFill>
              </a:rPr>
              <a:t>setter</a:t>
            </a:r>
            <a:r>
              <a:rPr lang="ro-RO" dirty="0"/>
              <a:t>, care dă o altă valoare.</a:t>
            </a:r>
            <a:endParaRPr lang="en-GB" dirty="0"/>
          </a:p>
        </p:txBody>
      </p:sp>
      <p:pic>
        <p:nvPicPr>
          <p:cNvPr id="5" name="Content Placeholder 4">
            <a:extLst>
              <a:ext uri="{FF2B5EF4-FFF2-40B4-BE49-F238E27FC236}">
                <a16:creationId xmlns:a16="http://schemas.microsoft.com/office/drawing/2014/main" id="{FB260103-E65C-4E02-9C6D-9FA58CF817B5}"/>
              </a:ext>
            </a:extLst>
          </p:cNvPr>
          <p:cNvPicPr>
            <a:picLocks noGrp="1" noChangeAspect="1"/>
          </p:cNvPicPr>
          <p:nvPr>
            <p:ph sz="half" idx="2"/>
          </p:nvPr>
        </p:nvPicPr>
        <p:blipFill>
          <a:blip r:embed="rId2"/>
          <a:stretch>
            <a:fillRect/>
          </a:stretch>
        </p:blipFill>
        <p:spPr>
          <a:xfrm>
            <a:off x="6096000" y="1491367"/>
            <a:ext cx="6096000" cy="2629279"/>
          </a:xfrm>
          <a:prstGeom prst="rect">
            <a:avLst/>
          </a:prstGeom>
        </p:spPr>
      </p:pic>
      <p:pic>
        <p:nvPicPr>
          <p:cNvPr id="7" name="Picture 6">
            <a:extLst>
              <a:ext uri="{FF2B5EF4-FFF2-40B4-BE49-F238E27FC236}">
                <a16:creationId xmlns:a16="http://schemas.microsoft.com/office/drawing/2014/main" id="{DB25C059-DB76-4A74-940A-4EC50EEFBC45}"/>
              </a:ext>
            </a:extLst>
          </p:cNvPr>
          <p:cNvPicPr>
            <a:picLocks noChangeAspect="1"/>
          </p:cNvPicPr>
          <p:nvPr/>
        </p:nvPicPr>
        <p:blipFill>
          <a:blip r:embed="rId3"/>
          <a:stretch>
            <a:fillRect/>
          </a:stretch>
        </p:blipFill>
        <p:spPr>
          <a:xfrm>
            <a:off x="6095998" y="4120646"/>
            <a:ext cx="6096001" cy="2629279"/>
          </a:xfrm>
          <a:prstGeom prst="rect">
            <a:avLst/>
          </a:prstGeom>
        </p:spPr>
      </p:pic>
      <p:pic>
        <p:nvPicPr>
          <p:cNvPr id="9" name="Picture 8">
            <a:extLst>
              <a:ext uri="{FF2B5EF4-FFF2-40B4-BE49-F238E27FC236}">
                <a16:creationId xmlns:a16="http://schemas.microsoft.com/office/drawing/2014/main" id="{97F93A13-233C-4361-BA07-35EC746F0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0445" y="-806479"/>
            <a:ext cx="1964996" cy="4324452"/>
          </a:xfrm>
          <a:prstGeom prst="rect">
            <a:avLst/>
          </a:prstGeom>
        </p:spPr>
      </p:pic>
      <p:pic>
        <p:nvPicPr>
          <p:cNvPr id="13" name="Picture 12">
            <a:extLst>
              <a:ext uri="{FF2B5EF4-FFF2-40B4-BE49-F238E27FC236}">
                <a16:creationId xmlns:a16="http://schemas.microsoft.com/office/drawing/2014/main" id="{4EB73875-F355-4C6C-8E4F-1745C594C0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4371" y="278551"/>
            <a:ext cx="1635705" cy="1141586"/>
          </a:xfrm>
          <a:prstGeom prst="rect">
            <a:avLst/>
          </a:prstGeom>
        </p:spPr>
      </p:pic>
      <p:pic>
        <p:nvPicPr>
          <p:cNvPr id="15" name="Picture 14">
            <a:extLst>
              <a:ext uri="{FF2B5EF4-FFF2-40B4-BE49-F238E27FC236}">
                <a16:creationId xmlns:a16="http://schemas.microsoft.com/office/drawing/2014/main" id="{F7F08B63-1774-4943-ABFA-DDDAFA343F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33559" y="1930400"/>
            <a:ext cx="781882" cy="2047786"/>
          </a:xfrm>
          <a:prstGeom prst="rect">
            <a:avLst/>
          </a:prstGeom>
        </p:spPr>
      </p:pic>
    </p:spTree>
    <p:extLst>
      <p:ext uri="{BB962C8B-B14F-4D97-AF65-F5344CB8AC3E}">
        <p14:creationId xmlns:p14="http://schemas.microsoft.com/office/powerpoint/2010/main" val="1896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25C299B-AAF7-41C7-9C62-346D7FEFF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1890" y="4479617"/>
            <a:ext cx="1533739" cy="2548526"/>
          </a:xfrm>
          <a:prstGeom prst="rect">
            <a:avLst/>
          </a:prstGeom>
        </p:spPr>
      </p:pic>
      <p:pic>
        <p:nvPicPr>
          <p:cNvPr id="11" name="Picture 10">
            <a:extLst>
              <a:ext uri="{FF2B5EF4-FFF2-40B4-BE49-F238E27FC236}">
                <a16:creationId xmlns:a16="http://schemas.microsoft.com/office/drawing/2014/main" id="{9709CD8D-9F64-4F5D-B2AD-76D079223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8809551" y="5678132"/>
            <a:ext cx="373318" cy="555584"/>
          </a:xfrm>
          <a:prstGeom prst="rect">
            <a:avLst/>
          </a:prstGeom>
        </p:spPr>
      </p:pic>
      <p:pic>
        <p:nvPicPr>
          <p:cNvPr id="13" name="Picture 12">
            <a:extLst>
              <a:ext uri="{FF2B5EF4-FFF2-40B4-BE49-F238E27FC236}">
                <a16:creationId xmlns:a16="http://schemas.microsoft.com/office/drawing/2014/main" id="{0E7C12AE-89D5-4CFF-9C22-D34CDA069E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204441" y="5165113"/>
            <a:ext cx="2269722" cy="1692887"/>
          </a:xfrm>
          <a:prstGeom prst="rect">
            <a:avLst/>
          </a:prstGeom>
        </p:spPr>
      </p:pic>
      <p:pic>
        <p:nvPicPr>
          <p:cNvPr id="15" name="Picture 14">
            <a:extLst>
              <a:ext uri="{FF2B5EF4-FFF2-40B4-BE49-F238E27FC236}">
                <a16:creationId xmlns:a16="http://schemas.microsoft.com/office/drawing/2014/main" id="{A0AD2DCE-9B6A-4842-8370-A4AD907346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6632" y="5165112"/>
            <a:ext cx="2269722" cy="1692887"/>
          </a:xfrm>
          <a:prstGeom prst="rect">
            <a:avLst/>
          </a:prstGeom>
        </p:spPr>
      </p:pic>
      <p:sp>
        <p:nvSpPr>
          <p:cNvPr id="2" name="Title 1">
            <a:extLst>
              <a:ext uri="{FF2B5EF4-FFF2-40B4-BE49-F238E27FC236}">
                <a16:creationId xmlns:a16="http://schemas.microsoft.com/office/drawing/2014/main" id="{2F9A4A7C-5986-4900-AC7F-6318751EF910}"/>
              </a:ext>
            </a:extLst>
          </p:cNvPr>
          <p:cNvSpPr>
            <a:spLocks noGrp="1"/>
          </p:cNvSpPr>
          <p:nvPr>
            <p:ph type="title"/>
          </p:nvPr>
        </p:nvSpPr>
        <p:spPr/>
        <p:txBody>
          <a:bodyPr/>
          <a:lstStyle/>
          <a:p>
            <a:pPr algn="ctr"/>
            <a:r>
              <a:rPr lang="ro-RO" b="1" i="1" dirty="0"/>
              <a:t>Algoritmul folosit</a:t>
            </a:r>
            <a:endParaRPr lang="en-GB" dirty="0"/>
          </a:p>
        </p:txBody>
      </p:sp>
      <p:sp>
        <p:nvSpPr>
          <p:cNvPr id="3" name="Content Placeholder 2">
            <a:extLst>
              <a:ext uri="{FF2B5EF4-FFF2-40B4-BE49-F238E27FC236}">
                <a16:creationId xmlns:a16="http://schemas.microsoft.com/office/drawing/2014/main" id="{8F4E1AFC-ECFE-4A26-BBD7-AAA245BA2957}"/>
              </a:ext>
            </a:extLst>
          </p:cNvPr>
          <p:cNvSpPr>
            <a:spLocks noGrp="1"/>
          </p:cNvSpPr>
          <p:nvPr>
            <p:ph sz="half" idx="1"/>
          </p:nvPr>
        </p:nvSpPr>
        <p:spPr>
          <a:xfrm>
            <a:off x="146632" y="1300167"/>
            <a:ext cx="5771995" cy="4974502"/>
          </a:xfrm>
        </p:spPr>
        <p:txBody>
          <a:bodyPr>
            <a:normAutofit fontScale="85000" lnSpcReduction="10000"/>
          </a:bodyPr>
          <a:lstStyle/>
          <a:p>
            <a:r>
              <a:rPr lang="ro-RO" b="1" u="sng" dirty="0"/>
              <a:t>Alte clase utile</a:t>
            </a:r>
            <a:r>
              <a:rPr lang="en-US" b="1" dirty="0"/>
              <a:t>: </a:t>
            </a:r>
            <a:endParaRPr lang="ro-RO" b="1" dirty="0"/>
          </a:p>
          <a:p>
            <a:r>
              <a:rPr lang="en-US" b="1" u="sng" dirty="0" err="1">
                <a:solidFill>
                  <a:srgbClr val="00B050"/>
                </a:solidFill>
              </a:rPr>
              <a:t>Magazinul</a:t>
            </a:r>
            <a:r>
              <a:rPr lang="en-US" b="1" dirty="0"/>
              <a:t> </a:t>
            </a:r>
            <a:r>
              <a:rPr lang="ro-RO" b="1" dirty="0"/>
              <a:t>de achiziționare de obiecte.</a:t>
            </a:r>
            <a:r>
              <a:rPr lang="ro-RO" dirty="0"/>
              <a:t> Pe parcurs ce </a:t>
            </a:r>
            <a:r>
              <a:rPr lang="ro-RO" dirty="0">
                <a:solidFill>
                  <a:srgbClr val="FFFF00"/>
                </a:solidFill>
              </a:rPr>
              <a:t>Scrappie</a:t>
            </a:r>
            <a:r>
              <a:rPr lang="ro-RO" dirty="0"/>
              <a:t> câștigă bănuți, aceștia pot fi convertiți pentru abilități precum viteza, atacul, viața sau bomba. Verificând fiecare instanță de buton prezentă în nivel și proprietățile acestuia, putem adăuga cu ușurintă noi butoane pentru viitoare abilități. Fiecare dintre acestea îl vor face pe </a:t>
            </a:r>
            <a:r>
              <a:rPr lang="ro-RO" dirty="0">
                <a:solidFill>
                  <a:srgbClr val="FFFF00"/>
                </a:solidFill>
              </a:rPr>
              <a:t>roboțel</a:t>
            </a:r>
            <a:r>
              <a:rPr lang="ro-RO" dirty="0"/>
              <a:t> mult mai puternic și mai agresiv, gata să înfrunte orice </a:t>
            </a:r>
            <a:r>
              <a:rPr lang="ro-RO" dirty="0">
                <a:solidFill>
                  <a:srgbClr val="FF0000"/>
                </a:solidFill>
              </a:rPr>
              <a:t>amenințare</a:t>
            </a:r>
            <a:r>
              <a:rPr lang="ro-RO" dirty="0"/>
              <a:t>! Având o suma de bani mai mare sau egală cu ce arată pe buton, </a:t>
            </a:r>
            <a:r>
              <a:rPr lang="ro-RO" dirty="0">
                <a:solidFill>
                  <a:srgbClr val="FFFF00"/>
                </a:solidFill>
              </a:rPr>
              <a:t>utilizatorul</a:t>
            </a:r>
            <a:r>
              <a:rPr lang="ro-RO" dirty="0"/>
              <a:t> poate cumpăra abilități speciale. Banii se fac distrugând </a:t>
            </a:r>
            <a:r>
              <a:rPr lang="ro-RO" dirty="0">
                <a:solidFill>
                  <a:srgbClr val="FF0000"/>
                </a:solidFill>
              </a:rPr>
              <a:t>roboțeii inamici</a:t>
            </a:r>
            <a:r>
              <a:rPr lang="ro-RO" dirty="0"/>
              <a:t>(robotul 2 e mai greu de distrus, însă oferă bani mai mulți), ajungând la portal sau dacă tragi de manetă.</a:t>
            </a:r>
          </a:p>
          <a:p>
            <a:r>
              <a:rPr lang="ro-RO" b="1" u="sng" dirty="0">
                <a:solidFill>
                  <a:srgbClr val="00B050"/>
                </a:solidFill>
              </a:rPr>
              <a:t>Melee</a:t>
            </a:r>
            <a:r>
              <a:rPr lang="ro-RO" dirty="0">
                <a:solidFill>
                  <a:schemeClr val="tx1"/>
                </a:solidFill>
              </a:rPr>
              <a:t>, ce asigură ca personajul</a:t>
            </a:r>
            <a:r>
              <a:rPr lang="ro-RO" dirty="0">
                <a:solidFill>
                  <a:srgbClr val="FFFF00"/>
                </a:solidFill>
              </a:rPr>
              <a:t> principal</a:t>
            </a:r>
            <a:r>
              <a:rPr lang="ro-RO" dirty="0">
                <a:solidFill>
                  <a:schemeClr val="tx1"/>
                </a:solidFill>
              </a:rPr>
              <a:t> să aibă o armă în cazul în care ramâne fără laser. Apasând pe tasta t, o </a:t>
            </a:r>
            <a:r>
              <a:rPr lang="ro-RO" dirty="0">
                <a:solidFill>
                  <a:srgbClr val="00B0F0"/>
                </a:solidFill>
              </a:rPr>
              <a:t>gheară</a:t>
            </a:r>
            <a:r>
              <a:rPr lang="ro-RO" dirty="0">
                <a:solidFill>
                  <a:schemeClr val="tx1"/>
                </a:solidFill>
              </a:rPr>
              <a:t> va apărea în joc. În timp ce </a:t>
            </a:r>
            <a:r>
              <a:rPr lang="ro-RO" dirty="0">
                <a:solidFill>
                  <a:srgbClr val="00B0F0"/>
                </a:solidFill>
              </a:rPr>
              <a:t>gheara</a:t>
            </a:r>
            <a:r>
              <a:rPr lang="ro-RO" dirty="0">
                <a:solidFill>
                  <a:schemeClr val="tx1"/>
                </a:solidFill>
              </a:rPr>
              <a:t> își face treaba(animația și coliziunea cu vreun inamic), </a:t>
            </a:r>
            <a:r>
              <a:rPr lang="ro-RO" dirty="0">
                <a:solidFill>
                  <a:srgbClr val="FFFF00"/>
                </a:solidFill>
              </a:rPr>
              <a:t>Scrappie</a:t>
            </a:r>
            <a:r>
              <a:rPr lang="ro-RO" dirty="0">
                <a:solidFill>
                  <a:schemeClr val="tx1"/>
                </a:solidFill>
              </a:rPr>
              <a:t> nu poate fugi sau da cu mai multe gheare. </a:t>
            </a:r>
            <a:r>
              <a:rPr lang="ro-RO" dirty="0">
                <a:solidFill>
                  <a:srgbClr val="00B0F0"/>
                </a:solidFill>
              </a:rPr>
              <a:t>Gheara</a:t>
            </a:r>
            <a:r>
              <a:rPr lang="ro-RO" dirty="0">
                <a:solidFill>
                  <a:schemeClr val="tx1"/>
                </a:solidFill>
              </a:rPr>
              <a:t> este ideală pentru Nivelul 1 și 2, însă va deveni o problemă la Nivelul 3, deoarece te va încetini. </a:t>
            </a:r>
            <a:endParaRPr lang="en-GB" dirty="0">
              <a:solidFill>
                <a:schemeClr val="tx1"/>
              </a:solidFill>
            </a:endParaRPr>
          </a:p>
        </p:txBody>
      </p:sp>
      <p:pic>
        <p:nvPicPr>
          <p:cNvPr id="7" name="Content Placeholder 6">
            <a:extLst>
              <a:ext uri="{FF2B5EF4-FFF2-40B4-BE49-F238E27FC236}">
                <a16:creationId xmlns:a16="http://schemas.microsoft.com/office/drawing/2014/main" id="{459F1D79-EF5A-451A-BECA-9548893A89CD}"/>
              </a:ext>
            </a:extLst>
          </p:cNvPr>
          <p:cNvPicPr>
            <a:picLocks noGrp="1" noChangeAspect="1"/>
          </p:cNvPicPr>
          <p:nvPr>
            <p:ph sz="half" idx="2"/>
          </p:nvPr>
        </p:nvPicPr>
        <p:blipFill>
          <a:blip r:embed="rId6"/>
          <a:stretch>
            <a:fillRect/>
          </a:stretch>
        </p:blipFill>
        <p:spPr>
          <a:xfrm>
            <a:off x="6096000" y="1633396"/>
            <a:ext cx="5772150" cy="2861606"/>
          </a:xfrm>
          <a:prstGeom prst="rect">
            <a:avLst/>
          </a:prstGeom>
        </p:spPr>
      </p:pic>
      <p:pic>
        <p:nvPicPr>
          <p:cNvPr id="17" name="Picture 16">
            <a:extLst>
              <a:ext uri="{FF2B5EF4-FFF2-40B4-BE49-F238E27FC236}">
                <a16:creationId xmlns:a16="http://schemas.microsoft.com/office/drawing/2014/main" id="{B8DD8C2F-3B60-4970-8B61-06905498BF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51327" y="4865555"/>
            <a:ext cx="833001" cy="967207"/>
          </a:xfrm>
          <a:prstGeom prst="rect">
            <a:avLst/>
          </a:prstGeom>
        </p:spPr>
      </p:pic>
      <p:pic>
        <p:nvPicPr>
          <p:cNvPr id="19" name="Picture 18">
            <a:extLst>
              <a:ext uri="{FF2B5EF4-FFF2-40B4-BE49-F238E27FC236}">
                <a16:creationId xmlns:a16="http://schemas.microsoft.com/office/drawing/2014/main" id="{0DA1DAD0-9DA0-438A-8340-0647F416FB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46497" y="4807526"/>
            <a:ext cx="471632" cy="2050473"/>
          </a:xfrm>
          <a:prstGeom prst="rect">
            <a:avLst/>
          </a:prstGeom>
        </p:spPr>
      </p:pic>
    </p:spTree>
    <p:extLst>
      <p:ext uri="{BB962C8B-B14F-4D97-AF65-F5344CB8AC3E}">
        <p14:creationId xmlns:p14="http://schemas.microsoft.com/office/powerpoint/2010/main" val="332547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231FF-DB97-4AD2-A71A-99640D83613E}"/>
              </a:ext>
            </a:extLst>
          </p:cNvPr>
          <p:cNvSpPr>
            <a:spLocks noGrp="1"/>
          </p:cNvSpPr>
          <p:nvPr>
            <p:ph type="title"/>
          </p:nvPr>
        </p:nvSpPr>
        <p:spPr>
          <a:xfrm>
            <a:off x="1079116" y="232829"/>
            <a:ext cx="8596668" cy="1320800"/>
          </a:xfrm>
        </p:spPr>
        <p:txBody>
          <a:bodyPr/>
          <a:lstStyle/>
          <a:p>
            <a:pPr algn="ctr"/>
            <a:r>
              <a:rPr lang="ro-RO" b="1" i="1" dirty="0"/>
              <a:t>Elemente de execuție</a:t>
            </a:r>
            <a:endParaRPr lang="en-GB" b="1" i="1" dirty="0"/>
          </a:p>
        </p:txBody>
      </p:sp>
      <p:sp>
        <p:nvSpPr>
          <p:cNvPr id="3" name="Content Placeholder 2">
            <a:extLst>
              <a:ext uri="{FF2B5EF4-FFF2-40B4-BE49-F238E27FC236}">
                <a16:creationId xmlns:a16="http://schemas.microsoft.com/office/drawing/2014/main" id="{256B4ECA-2721-45AA-95FC-AA51ADB38C29}"/>
              </a:ext>
            </a:extLst>
          </p:cNvPr>
          <p:cNvSpPr>
            <a:spLocks noGrp="1"/>
          </p:cNvSpPr>
          <p:nvPr>
            <p:ph idx="1"/>
          </p:nvPr>
        </p:nvSpPr>
        <p:spPr>
          <a:xfrm>
            <a:off x="677334" y="1454727"/>
            <a:ext cx="6901102" cy="4586635"/>
          </a:xfrm>
        </p:spPr>
        <p:txBody>
          <a:bodyPr>
            <a:normAutofit lnSpcReduction="10000"/>
          </a:bodyPr>
          <a:lstStyle/>
          <a:p>
            <a:r>
              <a:rPr lang="ro-RO" dirty="0"/>
              <a:t>Așa cum am spus și la început, jocul are o interfață grafică de </a:t>
            </a:r>
            <a:r>
              <a:rPr lang="ro-RO" dirty="0">
                <a:solidFill>
                  <a:srgbClr val="FFC000"/>
                </a:solidFill>
              </a:rPr>
              <a:t>Opțiuni</a:t>
            </a:r>
            <a:r>
              <a:rPr lang="ro-RO" dirty="0"/>
              <a:t> care realizează schimbarea de comandă de la taste în funcție de preferințele utilizatorului, închide/deschide muzica și pune pe default toate comenzile. După ce ați completat câmpurile de taste, apăsați pe </a:t>
            </a:r>
            <a:r>
              <a:rPr lang="ro-RO" dirty="0">
                <a:solidFill>
                  <a:srgbClr val="FFC000"/>
                </a:solidFill>
              </a:rPr>
              <a:t>butonul</a:t>
            </a:r>
            <a:r>
              <a:rPr lang="ro-RO" dirty="0"/>
              <a:t> </a:t>
            </a:r>
            <a:r>
              <a:rPr lang="en-US" dirty="0"/>
              <a:t>“</a:t>
            </a:r>
            <a:r>
              <a:rPr lang="ro-RO" dirty="0">
                <a:solidFill>
                  <a:srgbClr val="00B050"/>
                </a:solidFill>
              </a:rPr>
              <a:t>Confirma setările</a:t>
            </a:r>
            <a:r>
              <a:rPr lang="en-US" dirty="0"/>
              <a:t>”</a:t>
            </a:r>
            <a:r>
              <a:rPr lang="ro-RO" dirty="0"/>
              <a:t>, pentru ca acestea să fie salvate în clasa Scrappie. Butonul </a:t>
            </a:r>
            <a:r>
              <a:rPr lang="en-US" dirty="0"/>
              <a:t>“</a:t>
            </a:r>
            <a:r>
              <a:rPr lang="ro-RO" dirty="0">
                <a:solidFill>
                  <a:srgbClr val="00B050"/>
                </a:solidFill>
              </a:rPr>
              <a:t>Am terminat</a:t>
            </a:r>
            <a:r>
              <a:rPr lang="en-US" dirty="0"/>
              <a:t>”</a:t>
            </a:r>
            <a:r>
              <a:rPr lang="ro-RO" dirty="0"/>
              <a:t> închide interfața și salvează stagiul curent al muzicii (dacă este pornită/oprită). Butonul </a:t>
            </a:r>
            <a:r>
              <a:rPr lang="en-US" dirty="0"/>
              <a:t>“</a:t>
            </a:r>
            <a:r>
              <a:rPr lang="ro-RO" dirty="0">
                <a:solidFill>
                  <a:srgbClr val="00B050"/>
                </a:solidFill>
              </a:rPr>
              <a:t>Setări default</a:t>
            </a:r>
            <a:r>
              <a:rPr lang="en-US" dirty="0"/>
              <a:t>”</a:t>
            </a:r>
            <a:r>
              <a:rPr lang="ro-RO" dirty="0"/>
              <a:t> readuce toate comenzile la forma inițială, așa cum apăreau ele la început. Din punct de vedere al funcționalității, interfața se activează creând un nou fir de execuție și setând vizibilitatea la true.</a:t>
            </a:r>
          </a:p>
          <a:p>
            <a:r>
              <a:rPr lang="ro-RO" dirty="0"/>
              <a:t>Alte </a:t>
            </a:r>
            <a:r>
              <a:rPr lang="ro-RO" dirty="0">
                <a:solidFill>
                  <a:srgbClr val="FFC000"/>
                </a:solidFill>
              </a:rPr>
              <a:t>butoane</a:t>
            </a:r>
            <a:r>
              <a:rPr lang="ro-RO" dirty="0"/>
              <a:t> ar fi cele prezente din meniu, cele din magazin și cele din </a:t>
            </a:r>
            <a:r>
              <a:rPr lang="ro-RO" dirty="0">
                <a:solidFill>
                  <a:srgbClr val="FFC000"/>
                </a:solidFill>
              </a:rPr>
              <a:t>Instrucțiuni</a:t>
            </a:r>
            <a:r>
              <a:rPr lang="ro-RO" dirty="0"/>
              <a:t>, care funcționează pe baza </a:t>
            </a:r>
            <a:r>
              <a:rPr lang="ro-RO" dirty="0">
                <a:solidFill>
                  <a:srgbClr val="00B0F0"/>
                </a:solidFill>
              </a:rPr>
              <a:t>polimorfismului</a:t>
            </a:r>
            <a:r>
              <a:rPr lang="ro-RO" dirty="0"/>
              <a:t>, cel de </a:t>
            </a:r>
            <a:r>
              <a:rPr lang="ro-RO" dirty="0">
                <a:solidFill>
                  <a:srgbClr val="FFC000"/>
                </a:solidFill>
              </a:rPr>
              <a:t>restart</a:t>
            </a:r>
            <a:r>
              <a:rPr lang="ro-RO" dirty="0"/>
              <a:t> care restează totul așa cum era înainte și cel de </a:t>
            </a:r>
            <a:r>
              <a:rPr lang="ro-RO" dirty="0">
                <a:solidFill>
                  <a:srgbClr val="FFC000"/>
                </a:solidFill>
              </a:rPr>
              <a:t>back</a:t>
            </a:r>
            <a:r>
              <a:rPr lang="ro-RO" dirty="0"/>
              <a:t> care te redirecționează înapoi în </a:t>
            </a:r>
            <a:r>
              <a:rPr lang="ro-RO" dirty="0">
                <a:solidFill>
                  <a:srgbClr val="FFC000"/>
                </a:solidFill>
              </a:rPr>
              <a:t>SelectLevel</a:t>
            </a:r>
            <a:r>
              <a:rPr lang="ro-RO" dirty="0"/>
              <a:t>.</a:t>
            </a:r>
          </a:p>
        </p:txBody>
      </p:sp>
      <p:pic>
        <p:nvPicPr>
          <p:cNvPr id="4" name="Picture 3">
            <a:extLst>
              <a:ext uri="{FF2B5EF4-FFF2-40B4-BE49-F238E27FC236}">
                <a16:creationId xmlns:a16="http://schemas.microsoft.com/office/drawing/2014/main" id="{2A6217A5-DF41-4AAF-AD78-4658C921CC11}"/>
              </a:ext>
            </a:extLst>
          </p:cNvPr>
          <p:cNvPicPr>
            <a:picLocks noChangeAspect="1"/>
          </p:cNvPicPr>
          <p:nvPr/>
        </p:nvPicPr>
        <p:blipFill>
          <a:blip r:embed="rId2"/>
          <a:stretch>
            <a:fillRect/>
          </a:stretch>
        </p:blipFill>
        <p:spPr>
          <a:xfrm>
            <a:off x="7578436" y="1531316"/>
            <a:ext cx="4613564" cy="4433455"/>
          </a:xfrm>
          <a:prstGeom prst="rect">
            <a:avLst/>
          </a:prstGeom>
        </p:spPr>
      </p:pic>
    </p:spTree>
    <p:extLst>
      <p:ext uri="{BB962C8B-B14F-4D97-AF65-F5344CB8AC3E}">
        <p14:creationId xmlns:p14="http://schemas.microsoft.com/office/powerpoint/2010/main" val="311286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231FF-DB97-4AD2-A71A-99640D83613E}"/>
              </a:ext>
            </a:extLst>
          </p:cNvPr>
          <p:cNvSpPr>
            <a:spLocks noGrp="1"/>
          </p:cNvSpPr>
          <p:nvPr>
            <p:ph type="title"/>
          </p:nvPr>
        </p:nvSpPr>
        <p:spPr/>
        <p:txBody>
          <a:bodyPr/>
          <a:lstStyle/>
          <a:p>
            <a:pPr algn="ctr"/>
            <a:r>
              <a:rPr lang="ro-RO" b="1" i="1" dirty="0"/>
              <a:t>Observații finale</a:t>
            </a:r>
            <a:endParaRPr lang="en-GB" b="1" i="1" dirty="0"/>
          </a:p>
        </p:txBody>
      </p:sp>
      <p:sp>
        <p:nvSpPr>
          <p:cNvPr id="3" name="Content Placeholder 2">
            <a:extLst>
              <a:ext uri="{FF2B5EF4-FFF2-40B4-BE49-F238E27FC236}">
                <a16:creationId xmlns:a16="http://schemas.microsoft.com/office/drawing/2014/main" id="{256B4ECA-2721-45AA-95FC-AA51ADB38C29}"/>
              </a:ext>
            </a:extLst>
          </p:cNvPr>
          <p:cNvSpPr>
            <a:spLocks noGrp="1"/>
          </p:cNvSpPr>
          <p:nvPr>
            <p:ph idx="1"/>
          </p:nvPr>
        </p:nvSpPr>
        <p:spPr>
          <a:xfrm>
            <a:off x="677334" y="1454727"/>
            <a:ext cx="8596668" cy="4586635"/>
          </a:xfrm>
        </p:spPr>
        <p:txBody>
          <a:bodyPr/>
          <a:lstStyle/>
          <a:p>
            <a:r>
              <a:rPr lang="ro-RO" dirty="0"/>
              <a:t>Aplicația este completă și nu are nevoie de schimbări majore.</a:t>
            </a:r>
          </a:p>
          <a:p>
            <a:r>
              <a:rPr lang="ro-RO" dirty="0"/>
              <a:t>Pe parcursul dezvoltării acestui joc, am descoperit foarte multe lucruri extrem de utile care pot face aplicația mai rapidă, codul mai elegant și mai ușor de înțeles. De asemenea, am aplicat principiile OOP pe aproape toate clasele, dezvoltându-ne astfel pasiunea și dorința de a descoperi ceva nou în fiecare zi. Unele probleme au neccesitat o abordare directă, altele doar o simplă linie de cod, iar unele doar imaginația noastră și o gândire creativă.</a:t>
            </a:r>
          </a:p>
          <a:p>
            <a:r>
              <a:rPr lang="ro-RO" dirty="0"/>
              <a:t>Cazuri precum SWorld la Nivelul 2 au neccesitat căutări pe Internet și documentație intensă, însă pentru restul am reușit să căutăm o soluție ușoară fără prea mare ajutor. Pentru anumite clase în care există relații de is-a, codul este parțial modificat, însă cu noi metode și funcții (roboții 1,2 și Piesele de puzzle). </a:t>
            </a:r>
          </a:p>
          <a:p>
            <a:r>
              <a:rPr lang="ro-RO" dirty="0"/>
              <a:t>Crearea acestui joc a reprezentat o aventură pentru echipa noastră și un bun semn de colaborare și organizare între noi. </a:t>
            </a:r>
          </a:p>
        </p:txBody>
      </p:sp>
    </p:spTree>
    <p:extLst>
      <p:ext uri="{BB962C8B-B14F-4D97-AF65-F5344CB8AC3E}">
        <p14:creationId xmlns:p14="http://schemas.microsoft.com/office/powerpoint/2010/main" val="11246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414</TotalTime>
  <Words>1427</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Story of Scrappie</vt:lpstr>
      <vt:lpstr>Scenariul – ideea de proiect</vt:lpstr>
      <vt:lpstr>Scenariul – execuția</vt:lpstr>
      <vt:lpstr>Algoritmul folosit</vt:lpstr>
      <vt:lpstr>Algoritmul folosit</vt:lpstr>
      <vt:lpstr>Algoritmul folosit</vt:lpstr>
      <vt:lpstr>Elemente de execuție</vt:lpstr>
      <vt:lpstr>Observații finale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 of Scrappie</dc:title>
  <dc:creator>Pieleanu Andrei</dc:creator>
  <cp:lastModifiedBy>Pieleanu Andrei</cp:lastModifiedBy>
  <cp:revision>72</cp:revision>
  <dcterms:created xsi:type="dcterms:W3CDTF">2019-02-27T14:41:12Z</dcterms:created>
  <dcterms:modified xsi:type="dcterms:W3CDTF">2019-02-28T19:01:37Z</dcterms:modified>
</cp:coreProperties>
</file>