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9" r:id="rId4"/>
    <p:sldId id="260" r:id="rId5"/>
    <p:sldId id="263" r:id="rId6"/>
    <p:sldId id="267" r:id="rId7"/>
    <p:sldId id="268"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406386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1E707-07B0-4264-86F8-50A8ECB04068}"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68968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588081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42683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2099442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946898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580375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2147308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7704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7863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2882304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61E707-07B0-4264-86F8-50A8ECB04068}"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31022220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61E707-07B0-4264-86F8-50A8ECB04068}" type="datetimeFigureOut">
              <a:rPr lang="en-GB" smtClean="0"/>
              <a:t>07/11/2021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27797605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27622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82040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61E707-07B0-4264-86F8-50A8ECB04068}" type="datetimeFigureOut">
              <a:rPr lang="en-GB" smtClean="0"/>
              <a:t>07/11/2021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34848028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61E707-07B0-4264-86F8-50A8ECB04068}" type="datetimeFigureOut">
              <a:rPr lang="en-GB" smtClean="0"/>
              <a:t>07/11/2021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6DE36-97EF-4037-A876-C484CA288072}" type="slidenum">
              <a:rPr lang="en-GB" smtClean="0"/>
              <a:t>‹#›</a:t>
            </a:fld>
            <a:endParaRPr lang="en-GB"/>
          </a:p>
        </p:txBody>
      </p:sp>
    </p:spTree>
    <p:extLst>
      <p:ext uri="{BB962C8B-B14F-4D97-AF65-F5344CB8AC3E}">
        <p14:creationId xmlns:p14="http://schemas.microsoft.com/office/powerpoint/2010/main" val="104015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61E707-07B0-4264-86F8-50A8ECB04068}" type="datetimeFigureOut">
              <a:rPr lang="en-GB" smtClean="0"/>
              <a:t>07/11/2021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F6DE36-97EF-4037-A876-C484CA288072}" type="slidenum">
              <a:rPr lang="en-GB" smtClean="0"/>
              <a:t>‹#›</a:t>
            </a:fld>
            <a:endParaRPr lang="en-GB"/>
          </a:p>
        </p:txBody>
      </p:sp>
    </p:spTree>
    <p:extLst>
      <p:ext uri="{BB962C8B-B14F-4D97-AF65-F5344CB8AC3E}">
        <p14:creationId xmlns:p14="http://schemas.microsoft.com/office/powerpoint/2010/main" val="2795757217"/>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gif"/><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5.png"/><Relationship Id="rId7"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CE1C-9912-4873-8511-75394A7D3DBD}"/>
              </a:ext>
            </a:extLst>
          </p:cNvPr>
          <p:cNvSpPr>
            <a:spLocks noGrp="1"/>
          </p:cNvSpPr>
          <p:nvPr>
            <p:ph type="ctrTitle"/>
          </p:nvPr>
        </p:nvSpPr>
        <p:spPr>
          <a:xfrm>
            <a:off x="1982152" y="39562"/>
            <a:ext cx="8574622" cy="1134534"/>
          </a:xfrm>
        </p:spPr>
        <p:txBody>
          <a:bodyPr/>
          <a:lstStyle/>
          <a:p>
            <a:pPr algn="ctr"/>
            <a:r>
              <a:rPr lang="en-US" dirty="0">
                <a:solidFill>
                  <a:schemeClr val="bg2">
                    <a:lumMod val="20000"/>
                    <a:lumOff val="80000"/>
                  </a:schemeClr>
                </a:solidFill>
                <a:latin typeface="Arial Rounded MT Bold" panose="020F0704030504030204" pitchFamily="34" charset="0"/>
              </a:rPr>
              <a:t>The Sailor</a:t>
            </a:r>
            <a:endParaRPr lang="en-GB" dirty="0">
              <a:solidFill>
                <a:schemeClr val="bg2">
                  <a:lumMod val="20000"/>
                  <a:lumOff val="80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9BA627D9-3E85-4E83-95D3-0024D8875F2A}"/>
              </a:ext>
            </a:extLst>
          </p:cNvPr>
          <p:cNvSpPr>
            <a:spLocks noGrp="1"/>
          </p:cNvSpPr>
          <p:nvPr>
            <p:ph type="subTitle" idx="1"/>
          </p:nvPr>
        </p:nvSpPr>
        <p:spPr>
          <a:xfrm>
            <a:off x="6096000" y="3996266"/>
            <a:ext cx="5407022" cy="2364775"/>
          </a:xfrm>
        </p:spPr>
        <p:txBody>
          <a:bodyPr>
            <a:normAutofit/>
          </a:bodyPr>
          <a:lstStyle/>
          <a:p>
            <a:r>
              <a:rPr lang="en-US" dirty="0" err="1">
                <a:latin typeface="Times New Roman" panose="02020603050405020304" pitchFamily="18" charset="0"/>
                <a:cs typeface="Times New Roman" panose="02020603050405020304" pitchFamily="18" charset="0"/>
              </a:rPr>
              <a:t>Proiect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realizat</a:t>
            </a:r>
            <a:r>
              <a:rPr lang="en-US" dirty="0">
                <a:latin typeface="Times New Roman" panose="02020603050405020304" pitchFamily="18" charset="0"/>
                <a:cs typeface="Times New Roman" panose="02020603050405020304" pitchFamily="18" charset="0"/>
              </a:rPr>
              <a:t> de Pieleanu Andrei </a:t>
            </a:r>
            <a:r>
              <a:rPr lang="en-US" dirty="0" err="1">
                <a:latin typeface="Times New Roman" panose="02020603050405020304" pitchFamily="18" charset="0"/>
                <a:cs typeface="Times New Roman" panose="02020603050405020304" pitchFamily="18" charset="0"/>
              </a:rPr>
              <a:t>si</a:t>
            </a:r>
            <a:r>
              <a:rPr lang="en-US" dirty="0">
                <a:latin typeface="Times New Roman" panose="02020603050405020304" pitchFamily="18" charset="0"/>
                <a:cs typeface="Times New Roman" panose="02020603050405020304" pitchFamily="18" charset="0"/>
              </a:rPr>
              <a:t> Don</a:t>
            </a:r>
            <a:r>
              <a:rPr lang="ro-RO" dirty="0">
                <a:latin typeface="Times New Roman" panose="02020603050405020304" pitchFamily="18" charset="0"/>
                <a:cs typeface="Times New Roman" panose="02020603050405020304" pitchFamily="18" charset="0"/>
              </a:rPr>
              <a:t>ț</a:t>
            </a:r>
            <a:r>
              <a:rPr lang="en-US" dirty="0">
                <a:latin typeface="Times New Roman" panose="02020603050405020304" pitchFamily="18" charset="0"/>
                <a:cs typeface="Times New Roman" panose="02020603050405020304" pitchFamily="18" charset="0"/>
              </a:rPr>
              <a:t>u Tudor-</a:t>
            </a:r>
            <a:r>
              <a:rPr lang="ro-RO" dirty="0">
                <a:latin typeface="Times New Roman" panose="02020603050405020304" pitchFamily="18" charset="0"/>
                <a:cs typeface="Times New Roman" panose="02020603050405020304" pitchFamily="18" charset="0"/>
              </a:rPr>
              <a:t>Ș</a:t>
            </a:r>
            <a:r>
              <a:rPr lang="en-US" dirty="0" err="1">
                <a:latin typeface="Times New Roman" panose="02020603050405020304" pitchFamily="18" charset="0"/>
                <a:cs typeface="Times New Roman" panose="02020603050405020304" pitchFamily="18" charset="0"/>
              </a:rPr>
              <a:t>tefan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Profesor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coord</a:t>
            </a:r>
            <a:r>
              <a:rPr lang="ro-RO"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nator</a:t>
            </a:r>
            <a:r>
              <a:rPr lang="en-US" dirty="0">
                <a:latin typeface="Times New Roman" panose="02020603050405020304" pitchFamily="18" charset="0"/>
                <a:cs typeface="Times New Roman" panose="02020603050405020304" pitchFamily="18" charset="0"/>
              </a:rPr>
              <a:t> Cristina Maria Olaru</a:t>
            </a:r>
          </a:p>
          <a:p>
            <a:r>
              <a:rPr lang="en-US" dirty="0" err="1">
                <a:latin typeface="Times New Roman" panose="02020603050405020304" pitchFamily="18" charset="0"/>
                <a:cs typeface="Times New Roman" panose="02020603050405020304" pitchFamily="18" charset="0"/>
              </a:rPr>
              <a:t>Colegiul</a:t>
            </a:r>
            <a:r>
              <a:rPr lang="en-US" dirty="0">
                <a:latin typeface="Times New Roman" panose="02020603050405020304" pitchFamily="18" charset="0"/>
                <a:cs typeface="Times New Roman" panose="02020603050405020304" pitchFamily="18" charset="0"/>
              </a:rPr>
              <a:t> Na</a:t>
            </a:r>
            <a:r>
              <a:rPr lang="ro-RO" dirty="0">
                <a:latin typeface="Times New Roman" panose="02020603050405020304" pitchFamily="18" charset="0"/>
                <a:cs typeface="Times New Roman" panose="02020603050405020304" pitchFamily="18" charset="0"/>
              </a:rPr>
              <a:t>ți</a:t>
            </a:r>
            <a:r>
              <a:rPr lang="en-US" dirty="0" err="1">
                <a:latin typeface="Times New Roman" panose="02020603050405020304" pitchFamily="18" charset="0"/>
                <a:cs typeface="Times New Roman" panose="02020603050405020304" pitchFamily="18" charset="0"/>
              </a:rPr>
              <a:t>onal</a:t>
            </a:r>
            <a:r>
              <a:rPr lang="en-US" dirty="0">
                <a:latin typeface="Times New Roman" panose="02020603050405020304" pitchFamily="18" charset="0"/>
                <a:cs typeface="Times New Roman" panose="02020603050405020304" pitchFamily="18" charset="0"/>
              </a:rPr>
              <a:t> de Informatic</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“Tudor </a:t>
            </a:r>
            <a:r>
              <a:rPr lang="en-US" dirty="0" err="1">
                <a:latin typeface="Times New Roman" panose="02020603050405020304" pitchFamily="18" charset="0"/>
                <a:cs typeface="Times New Roman" panose="02020603050405020304" pitchFamily="18" charset="0"/>
              </a:rPr>
              <a:t>Vianu</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grpSp>
        <p:nvGrpSpPr>
          <p:cNvPr id="54" name="Group 53">
            <a:extLst>
              <a:ext uri="{FF2B5EF4-FFF2-40B4-BE49-F238E27FC236}">
                <a16:creationId xmlns:a16="http://schemas.microsoft.com/office/drawing/2014/main" id="{1DC9839D-AA82-453B-9A00-7B16E6E8A7D2}"/>
              </a:ext>
            </a:extLst>
          </p:cNvPr>
          <p:cNvGrpSpPr/>
          <p:nvPr/>
        </p:nvGrpSpPr>
        <p:grpSpPr>
          <a:xfrm>
            <a:off x="495556" y="1473958"/>
            <a:ext cx="4840719" cy="5625647"/>
            <a:chOff x="-314802" y="1033907"/>
            <a:chExt cx="6410802" cy="6194022"/>
          </a:xfrm>
        </p:grpSpPr>
        <p:pic>
          <p:nvPicPr>
            <p:cNvPr id="55" name="Picture 54">
              <a:extLst>
                <a:ext uri="{FF2B5EF4-FFF2-40B4-BE49-F238E27FC236}">
                  <a16:creationId xmlns:a16="http://schemas.microsoft.com/office/drawing/2014/main" id="{63D0D4AF-0F66-425D-AA07-1B5B52108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907"/>
              <a:ext cx="6096000" cy="5327135"/>
            </a:xfrm>
            <a:prstGeom prst="rect">
              <a:avLst/>
            </a:prstGeom>
          </p:spPr>
        </p:pic>
        <p:grpSp>
          <p:nvGrpSpPr>
            <p:cNvPr id="56" name="Group 55">
              <a:extLst>
                <a:ext uri="{FF2B5EF4-FFF2-40B4-BE49-F238E27FC236}">
                  <a16:creationId xmlns:a16="http://schemas.microsoft.com/office/drawing/2014/main" id="{093617D4-AAFE-4311-9DD6-6E856C31E8CE}"/>
                </a:ext>
              </a:extLst>
            </p:cNvPr>
            <p:cNvGrpSpPr/>
            <p:nvPr/>
          </p:nvGrpSpPr>
          <p:grpSpPr>
            <a:xfrm>
              <a:off x="-314802" y="3380817"/>
              <a:ext cx="6014223" cy="3847112"/>
              <a:chOff x="-1438766" y="2736072"/>
              <a:chExt cx="8740714" cy="5827143"/>
            </a:xfrm>
          </p:grpSpPr>
          <p:pic>
            <p:nvPicPr>
              <p:cNvPr id="78" name="Picture 77">
                <a:extLst>
                  <a:ext uri="{FF2B5EF4-FFF2-40B4-BE49-F238E27FC236}">
                    <a16:creationId xmlns:a16="http://schemas.microsoft.com/office/drawing/2014/main" id="{9D339D2A-63F9-40CD-963C-58F383A66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766" y="2736072"/>
                <a:ext cx="8740714" cy="5827143"/>
              </a:xfrm>
              <a:prstGeom prst="rect">
                <a:avLst/>
              </a:prstGeom>
            </p:spPr>
          </p:pic>
          <p:pic>
            <p:nvPicPr>
              <p:cNvPr id="79" name="Picture 78">
                <a:extLst>
                  <a:ext uri="{FF2B5EF4-FFF2-40B4-BE49-F238E27FC236}">
                    <a16:creationId xmlns:a16="http://schemas.microsoft.com/office/drawing/2014/main" id="{C852F655-D20B-41CF-A42B-794A0C856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0886" y="3438347"/>
                <a:ext cx="1510074" cy="1967069"/>
              </a:xfrm>
              <a:prstGeom prst="rect">
                <a:avLst/>
              </a:prstGeom>
            </p:spPr>
          </p:pic>
          <p:pic>
            <p:nvPicPr>
              <p:cNvPr id="80" name="Picture 79">
                <a:extLst>
                  <a:ext uri="{FF2B5EF4-FFF2-40B4-BE49-F238E27FC236}">
                    <a16:creationId xmlns:a16="http://schemas.microsoft.com/office/drawing/2014/main" id="{090EA76F-704E-4856-A1C5-D0CEF317F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2987" y="3417732"/>
                <a:ext cx="1510074" cy="1967069"/>
              </a:xfrm>
              <a:prstGeom prst="rect">
                <a:avLst/>
              </a:prstGeom>
            </p:spPr>
          </p:pic>
          <p:pic>
            <p:nvPicPr>
              <p:cNvPr id="81" name="Picture 80">
                <a:extLst>
                  <a:ext uri="{FF2B5EF4-FFF2-40B4-BE49-F238E27FC236}">
                    <a16:creationId xmlns:a16="http://schemas.microsoft.com/office/drawing/2014/main" id="{4C673121-E49C-482E-98FC-722D5E023C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218" y="3826027"/>
                <a:ext cx="620672" cy="864509"/>
              </a:xfrm>
              <a:prstGeom prst="rect">
                <a:avLst/>
              </a:prstGeom>
            </p:spPr>
          </p:pic>
        </p:grpSp>
        <p:grpSp>
          <p:nvGrpSpPr>
            <p:cNvPr id="57" name="Group 56">
              <a:extLst>
                <a:ext uri="{FF2B5EF4-FFF2-40B4-BE49-F238E27FC236}">
                  <a16:creationId xmlns:a16="http://schemas.microsoft.com/office/drawing/2014/main" id="{4B1B03D0-F782-4CE6-A219-1E862C40DDE9}"/>
                </a:ext>
              </a:extLst>
            </p:cNvPr>
            <p:cNvGrpSpPr/>
            <p:nvPr/>
          </p:nvGrpSpPr>
          <p:grpSpPr>
            <a:xfrm>
              <a:off x="1982152" y="1416613"/>
              <a:ext cx="3017547" cy="2103567"/>
              <a:chOff x="1146543" y="712304"/>
              <a:chExt cx="5659568" cy="3773046"/>
            </a:xfrm>
          </p:grpSpPr>
          <p:pic>
            <p:nvPicPr>
              <p:cNvPr id="74" name="Picture 73">
                <a:extLst>
                  <a:ext uri="{FF2B5EF4-FFF2-40B4-BE49-F238E27FC236}">
                    <a16:creationId xmlns:a16="http://schemas.microsoft.com/office/drawing/2014/main" id="{53AD0467-9CCE-4DD9-A133-1A45E0459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146543" y="712304"/>
                <a:ext cx="5659568" cy="3773046"/>
              </a:xfrm>
              <a:prstGeom prst="rect">
                <a:avLst/>
              </a:prstGeom>
            </p:spPr>
          </p:pic>
          <p:pic>
            <p:nvPicPr>
              <p:cNvPr id="75" name="Picture 74">
                <a:extLst>
                  <a:ext uri="{FF2B5EF4-FFF2-40B4-BE49-F238E27FC236}">
                    <a16:creationId xmlns:a16="http://schemas.microsoft.com/office/drawing/2014/main" id="{B6504743-8770-47FC-8648-C361B5E3A0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432987" y="2232714"/>
                <a:ext cx="1510074" cy="1006716"/>
              </a:xfrm>
              <a:prstGeom prst="rect">
                <a:avLst/>
              </a:prstGeom>
            </p:spPr>
          </p:pic>
          <p:pic>
            <p:nvPicPr>
              <p:cNvPr id="76" name="Picture 75">
                <a:extLst>
                  <a:ext uri="{FF2B5EF4-FFF2-40B4-BE49-F238E27FC236}">
                    <a16:creationId xmlns:a16="http://schemas.microsoft.com/office/drawing/2014/main" id="{C4C616EB-418D-4B56-BE0E-4C78988D95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2636030" y="1356499"/>
                <a:ext cx="2945333" cy="1140064"/>
              </a:xfrm>
              <a:prstGeom prst="rect">
                <a:avLst/>
              </a:prstGeom>
            </p:spPr>
          </p:pic>
          <p:pic>
            <p:nvPicPr>
              <p:cNvPr id="77" name="Picture 76">
                <a:extLst>
                  <a:ext uri="{FF2B5EF4-FFF2-40B4-BE49-F238E27FC236}">
                    <a16:creationId xmlns:a16="http://schemas.microsoft.com/office/drawing/2014/main" id="{E0B3EAA5-FC97-4CF7-BCF1-10A1EDE7DA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3726733" y="1333263"/>
                <a:ext cx="1714739" cy="1143160"/>
              </a:xfrm>
              <a:prstGeom prst="rect">
                <a:avLst/>
              </a:prstGeom>
            </p:spPr>
          </p:pic>
        </p:grpSp>
        <p:pic>
          <p:nvPicPr>
            <p:cNvPr id="58" name="Picture 57">
              <a:extLst>
                <a:ext uri="{FF2B5EF4-FFF2-40B4-BE49-F238E27FC236}">
                  <a16:creationId xmlns:a16="http://schemas.microsoft.com/office/drawing/2014/main" id="{1E4251ED-B799-4E50-9729-B5EB5F04CD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891" y="1145976"/>
              <a:ext cx="629398" cy="645212"/>
            </a:xfrm>
            <a:prstGeom prst="rect">
              <a:avLst/>
            </a:prstGeom>
          </p:spPr>
        </p:pic>
        <p:pic>
          <p:nvPicPr>
            <p:cNvPr id="59" name="Picture 58">
              <a:extLst>
                <a:ext uri="{FF2B5EF4-FFF2-40B4-BE49-F238E27FC236}">
                  <a16:creationId xmlns:a16="http://schemas.microsoft.com/office/drawing/2014/main" id="{8BD99AEA-18A8-483B-A8FD-9ABD739908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02" y="5901942"/>
              <a:ext cx="924054" cy="304843"/>
            </a:xfrm>
            <a:prstGeom prst="rect">
              <a:avLst/>
            </a:prstGeom>
          </p:spPr>
        </p:pic>
        <p:pic>
          <p:nvPicPr>
            <p:cNvPr id="60" name="Picture 59">
              <a:extLst>
                <a:ext uri="{FF2B5EF4-FFF2-40B4-BE49-F238E27FC236}">
                  <a16:creationId xmlns:a16="http://schemas.microsoft.com/office/drawing/2014/main" id="{35A54E67-D623-45E9-9E55-379A15540D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69" y="5705121"/>
              <a:ext cx="924054" cy="304843"/>
            </a:xfrm>
            <a:prstGeom prst="rect">
              <a:avLst/>
            </a:prstGeom>
          </p:spPr>
        </p:pic>
        <p:pic>
          <p:nvPicPr>
            <p:cNvPr id="61" name="Picture 60">
              <a:extLst>
                <a:ext uri="{FF2B5EF4-FFF2-40B4-BE49-F238E27FC236}">
                  <a16:creationId xmlns:a16="http://schemas.microsoft.com/office/drawing/2014/main" id="{5A7CEC76-6972-4172-ABBB-97756C027A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73861" y="2464163"/>
              <a:ext cx="604217" cy="199330"/>
            </a:xfrm>
            <a:prstGeom prst="rect">
              <a:avLst/>
            </a:prstGeom>
          </p:spPr>
        </p:pic>
        <p:pic>
          <p:nvPicPr>
            <p:cNvPr id="62" name="Picture 61">
              <a:extLst>
                <a:ext uri="{FF2B5EF4-FFF2-40B4-BE49-F238E27FC236}">
                  <a16:creationId xmlns:a16="http://schemas.microsoft.com/office/drawing/2014/main" id="{7B14C267-50B6-4D93-889B-847E71EF48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6716" y="2344818"/>
              <a:ext cx="924054" cy="181000"/>
            </a:xfrm>
            <a:prstGeom prst="rect">
              <a:avLst/>
            </a:prstGeom>
          </p:spPr>
        </p:pic>
        <p:pic>
          <p:nvPicPr>
            <p:cNvPr id="63" name="Picture 62">
              <a:extLst>
                <a:ext uri="{FF2B5EF4-FFF2-40B4-BE49-F238E27FC236}">
                  <a16:creationId xmlns:a16="http://schemas.microsoft.com/office/drawing/2014/main" id="{DD9CB34B-0753-45F3-AA57-BF2D409E41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88679" y="3571677"/>
              <a:ext cx="924054" cy="181000"/>
            </a:xfrm>
            <a:prstGeom prst="rect">
              <a:avLst/>
            </a:prstGeom>
          </p:spPr>
        </p:pic>
        <p:pic>
          <p:nvPicPr>
            <p:cNvPr id="64" name="Picture 63">
              <a:extLst>
                <a:ext uri="{FF2B5EF4-FFF2-40B4-BE49-F238E27FC236}">
                  <a16:creationId xmlns:a16="http://schemas.microsoft.com/office/drawing/2014/main" id="{ABE4AEA1-A04C-4851-BB99-DCE8E3AC1F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flipH="1">
              <a:off x="1146542" y="2763725"/>
              <a:ext cx="924054" cy="181000"/>
            </a:xfrm>
            <a:prstGeom prst="rect">
              <a:avLst/>
            </a:prstGeom>
          </p:spPr>
        </p:pic>
        <p:pic>
          <p:nvPicPr>
            <p:cNvPr id="65" name="Picture 64">
              <a:extLst>
                <a:ext uri="{FF2B5EF4-FFF2-40B4-BE49-F238E27FC236}">
                  <a16:creationId xmlns:a16="http://schemas.microsoft.com/office/drawing/2014/main" id="{E0327C52-B32D-4C36-9291-3BECDE888D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43061" y="5921552"/>
              <a:ext cx="924054" cy="181000"/>
            </a:xfrm>
            <a:prstGeom prst="rect">
              <a:avLst/>
            </a:prstGeom>
          </p:spPr>
        </p:pic>
        <p:pic>
          <p:nvPicPr>
            <p:cNvPr id="66" name="Picture 65">
              <a:extLst>
                <a:ext uri="{FF2B5EF4-FFF2-40B4-BE49-F238E27FC236}">
                  <a16:creationId xmlns:a16="http://schemas.microsoft.com/office/drawing/2014/main" id="{A8AF7986-EDE5-48B4-A1F7-C4F93879E2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27930" y="1074773"/>
              <a:ext cx="906866" cy="906866"/>
            </a:xfrm>
            <a:prstGeom prst="rect">
              <a:avLst/>
            </a:prstGeom>
          </p:spPr>
        </p:pic>
        <p:grpSp>
          <p:nvGrpSpPr>
            <p:cNvPr id="67" name="Group 66">
              <a:extLst>
                <a:ext uri="{FF2B5EF4-FFF2-40B4-BE49-F238E27FC236}">
                  <a16:creationId xmlns:a16="http://schemas.microsoft.com/office/drawing/2014/main" id="{EEB72FF7-ADDA-4172-B623-BB03B6E8C282}"/>
                </a:ext>
              </a:extLst>
            </p:cNvPr>
            <p:cNvGrpSpPr/>
            <p:nvPr/>
          </p:nvGrpSpPr>
          <p:grpSpPr>
            <a:xfrm>
              <a:off x="2803682" y="2329019"/>
              <a:ext cx="1459536" cy="1967069"/>
              <a:chOff x="2692310" y="2485432"/>
              <a:chExt cx="2664408" cy="2512355"/>
            </a:xfrm>
          </p:grpSpPr>
          <p:pic>
            <p:nvPicPr>
              <p:cNvPr id="68" name="Picture 67">
                <a:extLst>
                  <a:ext uri="{FF2B5EF4-FFF2-40B4-BE49-F238E27FC236}">
                    <a16:creationId xmlns:a16="http://schemas.microsoft.com/office/drawing/2014/main" id="{F3400CE7-9A42-400A-98BB-3473D794999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9618" y="2823227"/>
                <a:ext cx="304973" cy="304973"/>
              </a:xfrm>
              <a:prstGeom prst="rect">
                <a:avLst/>
              </a:prstGeom>
            </p:spPr>
          </p:pic>
          <p:pic>
            <p:nvPicPr>
              <p:cNvPr id="69" name="Picture 68">
                <a:extLst>
                  <a:ext uri="{FF2B5EF4-FFF2-40B4-BE49-F238E27FC236}">
                    <a16:creationId xmlns:a16="http://schemas.microsoft.com/office/drawing/2014/main" id="{553F72E4-C763-423C-AFAD-EFB5C2F072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051745" y="2485432"/>
                <a:ext cx="304973" cy="304973"/>
              </a:xfrm>
              <a:prstGeom prst="rect">
                <a:avLst/>
              </a:prstGeom>
            </p:spPr>
          </p:pic>
          <p:pic>
            <p:nvPicPr>
              <p:cNvPr id="70" name="Picture 69">
                <a:extLst>
                  <a:ext uri="{FF2B5EF4-FFF2-40B4-BE49-F238E27FC236}">
                    <a16:creationId xmlns:a16="http://schemas.microsoft.com/office/drawing/2014/main" id="{E5D1C270-FE21-4639-864D-F81D8368F4B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06193" y="3142378"/>
                <a:ext cx="194103" cy="194103"/>
              </a:xfrm>
              <a:prstGeom prst="rect">
                <a:avLst/>
              </a:prstGeom>
            </p:spPr>
          </p:pic>
          <p:pic>
            <p:nvPicPr>
              <p:cNvPr id="71" name="Picture 70">
                <a:extLst>
                  <a:ext uri="{FF2B5EF4-FFF2-40B4-BE49-F238E27FC236}">
                    <a16:creationId xmlns:a16="http://schemas.microsoft.com/office/drawing/2014/main" id="{BC4BC738-6424-4427-974D-A02F228A9B6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92310" y="4803684"/>
                <a:ext cx="194103" cy="194103"/>
              </a:xfrm>
              <a:prstGeom prst="rect">
                <a:avLst/>
              </a:prstGeom>
            </p:spPr>
          </p:pic>
          <p:pic>
            <p:nvPicPr>
              <p:cNvPr id="72" name="Picture 71">
                <a:extLst>
                  <a:ext uri="{FF2B5EF4-FFF2-40B4-BE49-F238E27FC236}">
                    <a16:creationId xmlns:a16="http://schemas.microsoft.com/office/drawing/2014/main" id="{36BE4D99-14EA-4BC8-A1BC-503FDF6FB5F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32630" y="4443914"/>
                <a:ext cx="194103" cy="194103"/>
              </a:xfrm>
              <a:prstGeom prst="rect">
                <a:avLst/>
              </a:prstGeom>
            </p:spPr>
          </p:pic>
          <p:pic>
            <p:nvPicPr>
              <p:cNvPr id="73" name="Picture 72">
                <a:extLst>
                  <a:ext uri="{FF2B5EF4-FFF2-40B4-BE49-F238E27FC236}">
                    <a16:creationId xmlns:a16="http://schemas.microsoft.com/office/drawing/2014/main" id="{75610DFE-1D9C-46F4-B4AE-DCB2E76716D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55923" y="2973650"/>
                <a:ext cx="194103" cy="194103"/>
              </a:xfrm>
              <a:prstGeom prst="rect">
                <a:avLst/>
              </a:prstGeom>
            </p:spPr>
          </p:pic>
        </p:grpSp>
      </p:grpSp>
      <p:pic>
        <p:nvPicPr>
          <p:cNvPr id="83" name="Picture 82">
            <a:extLst>
              <a:ext uri="{FF2B5EF4-FFF2-40B4-BE49-F238E27FC236}">
                <a16:creationId xmlns:a16="http://schemas.microsoft.com/office/drawing/2014/main" id="{51522BA0-0B7C-49B7-B051-D8F2ADEB9FB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92059" y="5539282"/>
            <a:ext cx="2176954" cy="909169"/>
          </a:xfrm>
          <a:prstGeom prst="rect">
            <a:avLst/>
          </a:prstGeom>
        </p:spPr>
      </p:pic>
      <p:pic>
        <p:nvPicPr>
          <p:cNvPr id="85" name="Picture 84">
            <a:extLst>
              <a:ext uri="{FF2B5EF4-FFF2-40B4-BE49-F238E27FC236}">
                <a16:creationId xmlns:a16="http://schemas.microsoft.com/office/drawing/2014/main" id="{6862AED1-D12A-42B8-B7E5-69361D83B7E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5183" y="4655449"/>
            <a:ext cx="375633" cy="523204"/>
          </a:xfrm>
          <a:prstGeom prst="rect">
            <a:avLst/>
          </a:prstGeom>
        </p:spPr>
      </p:pic>
      <p:pic>
        <p:nvPicPr>
          <p:cNvPr id="86" name="Picture 85">
            <a:extLst>
              <a:ext uri="{FF2B5EF4-FFF2-40B4-BE49-F238E27FC236}">
                <a16:creationId xmlns:a16="http://schemas.microsoft.com/office/drawing/2014/main" id="{E84CA8DE-E8CA-40EF-85D0-13AD5848B2C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35850" y="4658247"/>
            <a:ext cx="375633" cy="523204"/>
          </a:xfrm>
          <a:prstGeom prst="rect">
            <a:avLst/>
          </a:prstGeom>
        </p:spPr>
      </p:pic>
      <p:pic>
        <p:nvPicPr>
          <p:cNvPr id="88" name="Picture 87">
            <a:extLst>
              <a:ext uri="{FF2B5EF4-FFF2-40B4-BE49-F238E27FC236}">
                <a16:creationId xmlns:a16="http://schemas.microsoft.com/office/drawing/2014/main" id="{CB648D42-3AEC-497D-9E39-AA6E881477D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57108" y="4989059"/>
            <a:ext cx="1240759" cy="827173"/>
          </a:xfrm>
          <a:prstGeom prst="rect">
            <a:avLst/>
          </a:prstGeom>
        </p:spPr>
      </p:pic>
    </p:spTree>
    <p:extLst>
      <p:ext uri="{BB962C8B-B14F-4D97-AF65-F5344CB8AC3E}">
        <p14:creationId xmlns:p14="http://schemas.microsoft.com/office/powerpoint/2010/main" val="89256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1010EF-E3DD-47DA-9044-550515023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424979">
            <a:off x="4999081" y="5497301"/>
            <a:ext cx="1988126" cy="692069"/>
          </a:xfrm>
          <a:prstGeom prst="rect">
            <a:avLst/>
          </a:prstGeom>
        </p:spPr>
      </p:pic>
      <p:pic>
        <p:nvPicPr>
          <p:cNvPr id="11" name="Picture 10">
            <a:extLst>
              <a:ext uri="{FF2B5EF4-FFF2-40B4-BE49-F238E27FC236}">
                <a16:creationId xmlns:a16="http://schemas.microsoft.com/office/drawing/2014/main" id="{F2E7EFE1-5AE6-43F6-BDC9-93F857695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570239">
            <a:off x="5453499" y="5344990"/>
            <a:ext cx="2377081" cy="751376"/>
          </a:xfrm>
          <a:prstGeom prst="rect">
            <a:avLst/>
          </a:prstGeom>
        </p:spPr>
      </p:pic>
      <p:sp>
        <p:nvSpPr>
          <p:cNvPr id="2" name="Title 1">
            <a:extLst>
              <a:ext uri="{FF2B5EF4-FFF2-40B4-BE49-F238E27FC236}">
                <a16:creationId xmlns:a16="http://schemas.microsoft.com/office/drawing/2014/main" id="{B6CF37B8-3862-4C7D-9FAA-12A056E8EF3D}"/>
              </a:ext>
            </a:extLst>
          </p:cNvPr>
          <p:cNvSpPr>
            <a:spLocks noGrp="1"/>
          </p:cNvSpPr>
          <p:nvPr>
            <p:ph type="title"/>
          </p:nvPr>
        </p:nvSpPr>
        <p:spPr>
          <a:xfrm>
            <a:off x="2537925" y="0"/>
            <a:ext cx="7911481" cy="914400"/>
          </a:xfrm>
        </p:spPr>
        <p:txBody>
          <a:bodyPr/>
          <a:lstStyle/>
          <a:p>
            <a:r>
              <a:rPr lang="ro-RO" dirty="0">
                <a:latin typeface="Arial Rounded MT Bold" panose="020F0704030504030204" pitchFamily="34" charset="0"/>
              </a:rPr>
              <a:t>Scenariul – ideea de proiect</a:t>
            </a:r>
            <a:endParaRPr lang="en-GB"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1549980-7945-4687-A114-95E564EC3334}"/>
              </a:ext>
            </a:extLst>
          </p:cNvPr>
          <p:cNvSpPr>
            <a:spLocks noGrp="1"/>
          </p:cNvSpPr>
          <p:nvPr>
            <p:ph idx="1"/>
          </p:nvPr>
        </p:nvSpPr>
        <p:spPr>
          <a:xfrm>
            <a:off x="1484310" y="1033671"/>
            <a:ext cx="10018713" cy="2927962"/>
          </a:xfrm>
        </p:spPr>
        <p:txBody>
          <a:bodyPr>
            <a:normAutofit fontScale="85000" lnSpcReduction="10000"/>
          </a:bodyPr>
          <a:lstStyle/>
          <a:p>
            <a:pPr>
              <a:buFont typeface="Courier New" panose="02070309020205020404" pitchFamily="49" charset="0"/>
              <a:buChar char="o"/>
            </a:pPr>
            <a:r>
              <a:rPr lang="ro-RO" dirty="0"/>
              <a:t>Jocul </a:t>
            </a:r>
            <a:r>
              <a:rPr lang="en-US" dirty="0"/>
              <a:t>“The Sailor” are la </a:t>
            </a:r>
            <a:r>
              <a:rPr lang="en-US" dirty="0" err="1"/>
              <a:t>baz</a:t>
            </a:r>
            <a:r>
              <a:rPr lang="ro-RO" dirty="0"/>
              <a:t>ă</a:t>
            </a:r>
            <a:r>
              <a:rPr lang="en-US" dirty="0"/>
              <a:t> o </a:t>
            </a:r>
            <a:r>
              <a:rPr lang="en-US" dirty="0" err="1"/>
              <a:t>idee</a:t>
            </a:r>
            <a:r>
              <a:rPr lang="en-US" dirty="0"/>
              <a:t> </a:t>
            </a:r>
            <a:r>
              <a:rPr lang="en-US" dirty="0" err="1"/>
              <a:t>foarte</a:t>
            </a:r>
            <a:r>
              <a:rPr lang="en-US" dirty="0"/>
              <a:t> </a:t>
            </a:r>
            <a:r>
              <a:rPr lang="en-US" dirty="0" err="1"/>
              <a:t>simpl</a:t>
            </a:r>
            <a:r>
              <a:rPr lang="ro-RO" dirty="0"/>
              <a:t>ă</a:t>
            </a:r>
            <a:r>
              <a:rPr lang="en-US" dirty="0"/>
              <a:t>: </a:t>
            </a:r>
            <a:r>
              <a:rPr lang="en-US" dirty="0" err="1"/>
              <a:t>parcurgerea</a:t>
            </a:r>
            <a:r>
              <a:rPr lang="en-US" dirty="0"/>
              <a:t> </a:t>
            </a:r>
            <a:r>
              <a:rPr lang="en-US" dirty="0" err="1"/>
              <a:t>unui</a:t>
            </a:r>
            <a:r>
              <a:rPr lang="en-US" dirty="0"/>
              <a:t> </a:t>
            </a:r>
            <a:r>
              <a:rPr lang="en-US" dirty="0" err="1"/>
              <a:t>anumit</a:t>
            </a:r>
            <a:r>
              <a:rPr lang="en-US" dirty="0"/>
              <a:t> </a:t>
            </a:r>
            <a:r>
              <a:rPr lang="en-US" dirty="0" err="1"/>
              <a:t>traseu</a:t>
            </a:r>
            <a:r>
              <a:rPr lang="en-US" dirty="0"/>
              <a:t> </a:t>
            </a:r>
            <a:r>
              <a:rPr lang="ro-RO" dirty="0"/>
              <a:t>ș</a:t>
            </a:r>
            <a:r>
              <a:rPr lang="en-US" dirty="0" err="1"/>
              <a:t>i</a:t>
            </a:r>
            <a:r>
              <a:rPr lang="en-US" dirty="0"/>
              <a:t> </a:t>
            </a:r>
            <a:r>
              <a:rPr lang="en-US" dirty="0" err="1"/>
              <a:t>trecerea</a:t>
            </a:r>
            <a:r>
              <a:rPr lang="en-US" dirty="0"/>
              <a:t> </a:t>
            </a:r>
            <a:r>
              <a:rPr lang="en-US" dirty="0" err="1"/>
              <a:t>peste</a:t>
            </a:r>
            <a:r>
              <a:rPr lang="en-US" dirty="0"/>
              <a:t> </a:t>
            </a:r>
            <a:r>
              <a:rPr lang="en-US" dirty="0" err="1"/>
              <a:t>anumite</a:t>
            </a:r>
            <a:r>
              <a:rPr lang="en-US" dirty="0"/>
              <a:t> </a:t>
            </a:r>
            <a:r>
              <a:rPr lang="en-US" dirty="0" err="1"/>
              <a:t>obstacole</a:t>
            </a:r>
            <a:r>
              <a:rPr lang="en-US" dirty="0"/>
              <a:t> cu </a:t>
            </a:r>
            <a:r>
              <a:rPr lang="en-US" dirty="0" err="1"/>
              <a:t>scopul</a:t>
            </a:r>
            <a:r>
              <a:rPr lang="en-US" dirty="0"/>
              <a:t> de a </a:t>
            </a:r>
            <a:r>
              <a:rPr lang="en-US" dirty="0" err="1"/>
              <a:t>progresa</a:t>
            </a:r>
            <a:r>
              <a:rPr lang="en-US" dirty="0"/>
              <a:t> </a:t>
            </a:r>
            <a:r>
              <a:rPr lang="en-US" dirty="0" err="1"/>
              <a:t>mai</a:t>
            </a:r>
            <a:r>
              <a:rPr lang="en-US" dirty="0"/>
              <a:t> </a:t>
            </a:r>
            <a:r>
              <a:rPr lang="en-US" dirty="0" err="1"/>
              <a:t>departe</a:t>
            </a:r>
            <a:r>
              <a:rPr lang="en-US" dirty="0"/>
              <a:t>. Tu e</a:t>
            </a:r>
            <a:r>
              <a:rPr lang="ro-RO" dirty="0"/>
              <a:t>șt</a:t>
            </a:r>
            <a:r>
              <a:rPr lang="en-US" dirty="0" err="1"/>
              <a:t>i</a:t>
            </a:r>
            <a:r>
              <a:rPr lang="en-US" dirty="0"/>
              <a:t> c</a:t>
            </a:r>
            <a:r>
              <a:rPr lang="ro-RO" dirty="0"/>
              <a:t>ă</a:t>
            </a:r>
            <a:r>
              <a:rPr lang="en-US" dirty="0" err="1"/>
              <a:t>pitanul</a:t>
            </a:r>
            <a:r>
              <a:rPr lang="en-US" dirty="0"/>
              <a:t> </a:t>
            </a:r>
            <a:r>
              <a:rPr lang="en-US" dirty="0" err="1"/>
              <a:t>unui</a:t>
            </a:r>
            <a:r>
              <a:rPr lang="en-US" dirty="0"/>
              <a:t> mic vas de </a:t>
            </a:r>
            <a:r>
              <a:rPr lang="en-US" dirty="0" err="1"/>
              <a:t>pira</a:t>
            </a:r>
            <a:r>
              <a:rPr lang="ro-RO" dirty="0"/>
              <a:t>ț</a:t>
            </a:r>
            <a:r>
              <a:rPr lang="en-US" dirty="0" err="1"/>
              <a:t>i</a:t>
            </a:r>
            <a:r>
              <a:rPr lang="en-US" dirty="0"/>
              <a:t> </a:t>
            </a:r>
            <a:r>
              <a:rPr lang="en-US" dirty="0" err="1"/>
              <a:t>ce</a:t>
            </a:r>
            <a:r>
              <a:rPr lang="en-US" dirty="0"/>
              <a:t> are ca </a:t>
            </a:r>
            <a:r>
              <a:rPr lang="en-US" dirty="0" err="1"/>
              <a:t>scop</a:t>
            </a:r>
            <a:r>
              <a:rPr lang="en-US" dirty="0"/>
              <a:t> principal </a:t>
            </a:r>
            <a:r>
              <a:rPr lang="ro-RO" dirty="0"/>
              <a:t>eliminarea tuturor navelor inamice de pe insulele deținute de ei. Înfuriat de veștile proaste primite de amiralii săi, Regele Spaniei a trimis celebrul său ironclad, care nu a fost niciodată învins in luptă de vreun pirat. Daca vei reuși să distrugi nava Regelui, victoria iți aparține.</a:t>
            </a:r>
          </a:p>
          <a:p>
            <a:pPr>
              <a:buFont typeface="Courier New" panose="02070309020205020404" pitchFamily="49" charset="0"/>
              <a:buChar char="o"/>
            </a:pPr>
            <a:r>
              <a:rPr lang="ro-RO" dirty="0"/>
              <a:t>Progresul nivelului este asigurat de obicei printr-un port aflat la capătul hărții sau printr-o insulă strategic amplasată. Daca echipajul tău pierde lupta, nivelurile si progresul navei vor fi resetate. Nava poate fi distrusă prin 2 feluri</a:t>
            </a:r>
            <a:r>
              <a:rPr lang="en-US" dirty="0"/>
              <a:t>: </a:t>
            </a:r>
            <a:r>
              <a:rPr lang="en-US" dirty="0" err="1"/>
              <a:t>focul</a:t>
            </a:r>
            <a:r>
              <a:rPr lang="en-US" dirty="0"/>
              <a:t> </a:t>
            </a:r>
            <a:r>
              <a:rPr lang="en-US" dirty="0" err="1"/>
              <a:t>inamic</a:t>
            </a:r>
            <a:r>
              <a:rPr lang="en-US" dirty="0"/>
              <a:t> </a:t>
            </a:r>
            <a:r>
              <a:rPr lang="en-US" dirty="0" err="1"/>
              <a:t>ce</a:t>
            </a:r>
            <a:r>
              <a:rPr lang="en-US" dirty="0"/>
              <a:t> </a:t>
            </a:r>
            <a:r>
              <a:rPr lang="en-US" dirty="0" err="1"/>
              <a:t>distruge</a:t>
            </a:r>
            <a:r>
              <a:rPr lang="en-US" dirty="0"/>
              <a:t> </a:t>
            </a:r>
            <a:r>
              <a:rPr lang="en-US" dirty="0" err="1"/>
              <a:t>puntea</a:t>
            </a:r>
            <a:r>
              <a:rPr lang="en-US" dirty="0"/>
              <a:t> </a:t>
            </a:r>
            <a:r>
              <a:rPr lang="en-US" dirty="0" err="1"/>
              <a:t>navei</a:t>
            </a:r>
            <a:r>
              <a:rPr lang="en-US" dirty="0"/>
              <a:t> </a:t>
            </a:r>
            <a:r>
              <a:rPr lang="en-US" dirty="0" err="1"/>
              <a:t>si</a:t>
            </a:r>
            <a:r>
              <a:rPr lang="en-US" dirty="0"/>
              <a:t> </a:t>
            </a:r>
            <a:r>
              <a:rPr lang="en-US" dirty="0" err="1"/>
              <a:t>raidurile</a:t>
            </a:r>
            <a:r>
              <a:rPr lang="en-US" dirty="0"/>
              <a:t> </a:t>
            </a:r>
            <a:r>
              <a:rPr lang="en-US" dirty="0" err="1"/>
              <a:t>echpajelor</a:t>
            </a:r>
            <a:r>
              <a:rPr lang="en-US" dirty="0"/>
              <a:t> </a:t>
            </a:r>
            <a:r>
              <a:rPr lang="en-US" dirty="0" err="1"/>
              <a:t>inamice</a:t>
            </a:r>
            <a:r>
              <a:rPr lang="en-US" dirty="0"/>
              <a:t>, </a:t>
            </a:r>
            <a:r>
              <a:rPr lang="en-US" dirty="0" err="1"/>
              <a:t>ce</a:t>
            </a:r>
            <a:r>
              <a:rPr lang="en-US" dirty="0"/>
              <a:t> </a:t>
            </a:r>
            <a:r>
              <a:rPr lang="en-US" dirty="0" err="1"/>
              <a:t>iti</a:t>
            </a:r>
            <a:r>
              <a:rPr lang="en-US" dirty="0"/>
              <a:t> </a:t>
            </a:r>
            <a:r>
              <a:rPr lang="en-US" dirty="0" err="1"/>
              <a:t>vor</a:t>
            </a:r>
            <a:r>
              <a:rPr lang="en-US" dirty="0"/>
              <a:t> </a:t>
            </a:r>
            <a:r>
              <a:rPr lang="en-US" dirty="0" err="1"/>
              <a:t>provoca</a:t>
            </a:r>
            <a:r>
              <a:rPr lang="en-US" dirty="0"/>
              <a:t> </a:t>
            </a:r>
            <a:r>
              <a:rPr lang="en-US" dirty="0" err="1"/>
              <a:t>pierderi</a:t>
            </a:r>
            <a:r>
              <a:rPr lang="en-US" dirty="0"/>
              <a:t> in r</a:t>
            </a:r>
            <a:r>
              <a:rPr lang="ro-RO" dirty="0"/>
              <a:t>â</a:t>
            </a:r>
            <a:r>
              <a:rPr lang="en-US" dirty="0" err="1"/>
              <a:t>ndul</a:t>
            </a:r>
            <a:r>
              <a:rPr lang="en-US" dirty="0"/>
              <a:t> </a:t>
            </a:r>
            <a:r>
              <a:rPr lang="en-US" dirty="0" err="1"/>
              <a:t>echipajului</a:t>
            </a:r>
            <a:r>
              <a:rPr lang="en-US" dirty="0"/>
              <a:t> t</a:t>
            </a:r>
            <a:r>
              <a:rPr lang="ro-RO" dirty="0"/>
              <a:t>ă</a:t>
            </a:r>
            <a:r>
              <a:rPr lang="en-US" dirty="0"/>
              <a:t>u.</a:t>
            </a:r>
            <a:endParaRPr lang="ro-RO" dirty="0"/>
          </a:p>
        </p:txBody>
      </p:sp>
      <p:pic>
        <p:nvPicPr>
          <p:cNvPr id="5" name="Picture 4">
            <a:extLst>
              <a:ext uri="{FF2B5EF4-FFF2-40B4-BE49-F238E27FC236}">
                <a16:creationId xmlns:a16="http://schemas.microsoft.com/office/drawing/2014/main" id="{909BFB3D-9197-4C41-B428-DD7A343F2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55500" y="3767145"/>
            <a:ext cx="2565010" cy="2565010"/>
          </a:xfrm>
          <a:prstGeom prst="rect">
            <a:avLst/>
          </a:prstGeom>
        </p:spPr>
      </p:pic>
      <p:pic>
        <p:nvPicPr>
          <p:cNvPr id="13" name="Picture 12">
            <a:extLst>
              <a:ext uri="{FF2B5EF4-FFF2-40B4-BE49-F238E27FC236}">
                <a16:creationId xmlns:a16="http://schemas.microsoft.com/office/drawing/2014/main" id="{B79DA1E1-052A-48F0-AD9F-29DFBA6F9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4239" y="4204294"/>
            <a:ext cx="517810" cy="517810"/>
          </a:xfrm>
          <a:prstGeom prst="rect">
            <a:avLst/>
          </a:prstGeom>
        </p:spPr>
      </p:pic>
      <p:cxnSp>
        <p:nvCxnSpPr>
          <p:cNvPr id="15" name="Straight Arrow Connector 14">
            <a:extLst>
              <a:ext uri="{FF2B5EF4-FFF2-40B4-BE49-F238E27FC236}">
                <a16:creationId xmlns:a16="http://schemas.microsoft.com/office/drawing/2014/main" id="{8DD77494-4302-48CF-ADED-B7356B13320F}"/>
              </a:ext>
            </a:extLst>
          </p:cNvPr>
          <p:cNvCxnSpPr>
            <a:cxnSpLocks/>
          </p:cNvCxnSpPr>
          <p:nvPr/>
        </p:nvCxnSpPr>
        <p:spPr>
          <a:xfrm flipH="1">
            <a:off x="6252050" y="4476789"/>
            <a:ext cx="2277801" cy="24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3F4DC763-3EB6-4D07-AB4D-D562EF77A6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955078">
            <a:off x="-228615" y="4135682"/>
            <a:ext cx="3800312" cy="920845"/>
          </a:xfrm>
          <a:prstGeom prst="rect">
            <a:avLst/>
          </a:prstGeom>
        </p:spPr>
      </p:pic>
      <p:pic>
        <p:nvPicPr>
          <p:cNvPr id="9" name="Picture 8">
            <a:extLst>
              <a:ext uri="{FF2B5EF4-FFF2-40B4-BE49-F238E27FC236}">
                <a16:creationId xmlns:a16="http://schemas.microsoft.com/office/drawing/2014/main" id="{BEAC2D9D-7568-4141-810D-DA9C4E68C7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901876">
            <a:off x="403872" y="5483712"/>
            <a:ext cx="2160878" cy="720293"/>
          </a:xfrm>
          <a:prstGeom prst="rect">
            <a:avLst/>
          </a:prstGeom>
        </p:spPr>
      </p:pic>
      <p:pic>
        <p:nvPicPr>
          <p:cNvPr id="21" name="Picture 20">
            <a:extLst>
              <a:ext uri="{FF2B5EF4-FFF2-40B4-BE49-F238E27FC236}">
                <a16:creationId xmlns:a16="http://schemas.microsoft.com/office/drawing/2014/main" id="{EE275B2C-4F91-4849-8DD0-419872AFF4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0849" y="5717919"/>
            <a:ext cx="208938" cy="208938"/>
          </a:xfrm>
          <a:prstGeom prst="rect">
            <a:avLst/>
          </a:prstGeom>
        </p:spPr>
      </p:pic>
      <p:pic>
        <p:nvPicPr>
          <p:cNvPr id="22" name="Picture 21">
            <a:extLst>
              <a:ext uri="{FF2B5EF4-FFF2-40B4-BE49-F238E27FC236}">
                <a16:creationId xmlns:a16="http://schemas.microsoft.com/office/drawing/2014/main" id="{A26EFDF2-E2BE-4A83-8F55-F37F4F388E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1764" y="6045958"/>
            <a:ext cx="199124" cy="199124"/>
          </a:xfrm>
          <a:prstGeom prst="rect">
            <a:avLst/>
          </a:prstGeom>
        </p:spPr>
      </p:pic>
      <p:pic>
        <p:nvPicPr>
          <p:cNvPr id="25" name="Picture 24">
            <a:extLst>
              <a:ext uri="{FF2B5EF4-FFF2-40B4-BE49-F238E27FC236}">
                <a16:creationId xmlns:a16="http://schemas.microsoft.com/office/drawing/2014/main" id="{6164B189-6C33-47EF-8A48-2EEB9DBD7E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33023" y="5587507"/>
            <a:ext cx="436748" cy="436748"/>
          </a:xfrm>
          <a:prstGeom prst="rect">
            <a:avLst/>
          </a:prstGeom>
        </p:spPr>
      </p:pic>
      <p:pic>
        <p:nvPicPr>
          <p:cNvPr id="26" name="Picture 25">
            <a:extLst>
              <a:ext uri="{FF2B5EF4-FFF2-40B4-BE49-F238E27FC236}">
                <a16:creationId xmlns:a16="http://schemas.microsoft.com/office/drawing/2014/main" id="{CBE79CAB-266C-4DD3-96E7-7F25051800C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807" y="5168580"/>
            <a:ext cx="436748" cy="436748"/>
          </a:xfrm>
          <a:prstGeom prst="rect">
            <a:avLst/>
          </a:prstGeom>
        </p:spPr>
      </p:pic>
      <p:pic>
        <p:nvPicPr>
          <p:cNvPr id="27" name="Picture 26">
            <a:extLst>
              <a:ext uri="{FF2B5EF4-FFF2-40B4-BE49-F238E27FC236}">
                <a16:creationId xmlns:a16="http://schemas.microsoft.com/office/drawing/2014/main" id="{76E78A66-D6D6-48A4-9910-A274B8DFBE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99251" y="6166809"/>
            <a:ext cx="436748" cy="436748"/>
          </a:xfrm>
          <a:prstGeom prst="rect">
            <a:avLst/>
          </a:prstGeom>
        </p:spPr>
      </p:pic>
      <p:pic>
        <p:nvPicPr>
          <p:cNvPr id="29" name="Picture 28">
            <a:extLst>
              <a:ext uri="{FF2B5EF4-FFF2-40B4-BE49-F238E27FC236}">
                <a16:creationId xmlns:a16="http://schemas.microsoft.com/office/drawing/2014/main" id="{7D659420-7609-4DAE-95A5-8B28D436ED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9458986">
            <a:off x="2435587" y="3998151"/>
            <a:ext cx="2810126" cy="1221794"/>
          </a:xfrm>
          <a:prstGeom prst="rect">
            <a:avLst/>
          </a:prstGeom>
        </p:spPr>
      </p:pic>
    </p:spTree>
    <p:extLst>
      <p:ext uri="{BB962C8B-B14F-4D97-AF65-F5344CB8AC3E}">
        <p14:creationId xmlns:p14="http://schemas.microsoft.com/office/powerpoint/2010/main" val="272425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08E158-DA58-4716-94F8-9B972F95D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4" y="3684896"/>
            <a:ext cx="1636340" cy="3057098"/>
          </a:xfrm>
          <a:prstGeom prst="rect">
            <a:avLst/>
          </a:prstGeom>
        </p:spPr>
      </p:pic>
      <p:sp>
        <p:nvSpPr>
          <p:cNvPr id="2" name="Title 1">
            <a:extLst>
              <a:ext uri="{FF2B5EF4-FFF2-40B4-BE49-F238E27FC236}">
                <a16:creationId xmlns:a16="http://schemas.microsoft.com/office/drawing/2014/main" id="{85BF00E4-B07D-498C-8BE3-09AC23A22043}"/>
              </a:ext>
            </a:extLst>
          </p:cNvPr>
          <p:cNvSpPr>
            <a:spLocks noGrp="1"/>
          </p:cNvSpPr>
          <p:nvPr>
            <p:ph type="title"/>
          </p:nvPr>
        </p:nvSpPr>
        <p:spPr>
          <a:xfrm>
            <a:off x="3157240" y="316241"/>
            <a:ext cx="5877519" cy="816524"/>
          </a:xfrm>
        </p:spPr>
        <p:txBody>
          <a:bodyPr/>
          <a:lstStyle/>
          <a:p>
            <a:r>
              <a:rPr lang="ro-RO" dirty="0">
                <a:latin typeface="Arial Rounded MT Bold" panose="020F0704030504030204" pitchFamily="34" charset="0"/>
              </a:rPr>
              <a:t>Scenariul – execuția</a:t>
            </a:r>
            <a:endParaRPr lang="en-GB" dirty="0"/>
          </a:p>
        </p:txBody>
      </p:sp>
      <p:sp>
        <p:nvSpPr>
          <p:cNvPr id="3" name="Content Placeholder 2">
            <a:extLst>
              <a:ext uri="{FF2B5EF4-FFF2-40B4-BE49-F238E27FC236}">
                <a16:creationId xmlns:a16="http://schemas.microsoft.com/office/drawing/2014/main" id="{C39564FC-BADF-4DBE-9525-7C1B599FAC9D}"/>
              </a:ext>
            </a:extLst>
          </p:cNvPr>
          <p:cNvSpPr>
            <a:spLocks noGrp="1"/>
          </p:cNvSpPr>
          <p:nvPr>
            <p:ph sz="half" idx="1"/>
          </p:nvPr>
        </p:nvSpPr>
        <p:spPr>
          <a:xfrm>
            <a:off x="1219316" y="1310185"/>
            <a:ext cx="6100386" cy="5431809"/>
          </a:xfrm>
        </p:spPr>
        <p:txBody>
          <a:bodyPr/>
          <a:lstStyle/>
          <a:p>
            <a:r>
              <a:rPr lang="ro-RO" dirty="0"/>
              <a:t>Nava se deplasează pe 2 direcții, înainte si înapoi </a:t>
            </a:r>
            <a:r>
              <a:rPr lang="en-US" dirty="0"/>
              <a:t>cu (w </a:t>
            </a:r>
            <a:r>
              <a:rPr lang="en-US" dirty="0" err="1"/>
              <a:t>si</a:t>
            </a:r>
            <a:r>
              <a:rPr lang="en-US" dirty="0"/>
              <a:t> s),</a:t>
            </a:r>
            <a:r>
              <a:rPr lang="ro-RO" dirty="0"/>
              <a:t> virează</a:t>
            </a:r>
            <a:r>
              <a:rPr lang="en-US" dirty="0"/>
              <a:t> (</a:t>
            </a:r>
            <a:r>
              <a:rPr lang="en-US" dirty="0" err="1"/>
              <a:t>tastele</a:t>
            </a:r>
            <a:r>
              <a:rPr lang="en-US" dirty="0"/>
              <a:t> a </a:t>
            </a:r>
            <a:r>
              <a:rPr lang="en-US" dirty="0" err="1"/>
              <a:t>si</a:t>
            </a:r>
            <a:r>
              <a:rPr lang="en-US" dirty="0"/>
              <a:t> d) </a:t>
            </a:r>
            <a:r>
              <a:rPr lang="en-US" dirty="0" err="1"/>
              <a:t>poate</a:t>
            </a:r>
            <a:r>
              <a:rPr lang="en-US" dirty="0"/>
              <a:t> </a:t>
            </a:r>
            <a:r>
              <a:rPr lang="en-US" dirty="0" err="1"/>
              <a:t>folosi</a:t>
            </a:r>
            <a:r>
              <a:rPr lang="en-US" dirty="0"/>
              <a:t> un salvo de </a:t>
            </a:r>
            <a:r>
              <a:rPr lang="en-US" dirty="0" err="1"/>
              <a:t>tunuri</a:t>
            </a:r>
            <a:r>
              <a:rPr lang="en-US" dirty="0"/>
              <a:t> </a:t>
            </a:r>
            <a:r>
              <a:rPr lang="ro-RO" dirty="0"/>
              <a:t>ț</a:t>
            </a:r>
            <a:r>
              <a:rPr lang="en-US" dirty="0" err="1"/>
              <a:t>inand</a:t>
            </a:r>
            <a:r>
              <a:rPr lang="en-US" dirty="0"/>
              <a:t> ap</a:t>
            </a:r>
            <a:r>
              <a:rPr lang="ro-RO" dirty="0"/>
              <a:t>ă</a:t>
            </a:r>
            <a:r>
              <a:rPr lang="en-US" dirty="0"/>
              <a:t>sat “space” </a:t>
            </a:r>
            <a:r>
              <a:rPr lang="en-US" dirty="0" err="1"/>
              <a:t>sau</a:t>
            </a:r>
            <a:r>
              <a:rPr lang="en-US" dirty="0"/>
              <a:t> </a:t>
            </a:r>
            <a:r>
              <a:rPr lang="en-US" dirty="0" err="1"/>
              <a:t>poate</a:t>
            </a:r>
            <a:r>
              <a:rPr lang="en-US" dirty="0"/>
              <a:t> </a:t>
            </a:r>
            <a:r>
              <a:rPr lang="en-US" dirty="0" err="1"/>
              <a:t>trage</a:t>
            </a:r>
            <a:r>
              <a:rPr lang="en-US" dirty="0"/>
              <a:t> </a:t>
            </a:r>
            <a:r>
              <a:rPr lang="en-US" dirty="0" err="1"/>
              <a:t>mai</a:t>
            </a:r>
            <a:r>
              <a:rPr lang="en-US" dirty="0"/>
              <a:t> lent </a:t>
            </a:r>
            <a:r>
              <a:rPr lang="en-US" dirty="0" err="1"/>
              <a:t>apas</a:t>
            </a:r>
            <a:r>
              <a:rPr lang="ro-RO" dirty="0"/>
              <a:t>â</a:t>
            </a:r>
            <a:r>
              <a:rPr lang="en-US" dirty="0" err="1"/>
              <a:t>nd</a:t>
            </a:r>
            <a:r>
              <a:rPr lang="en-US" dirty="0"/>
              <a:t> tot “space”.</a:t>
            </a:r>
          </a:p>
          <a:p>
            <a:r>
              <a:rPr lang="en-GB" dirty="0" err="1"/>
              <a:t>Ini</a:t>
            </a:r>
            <a:r>
              <a:rPr lang="ro-RO" dirty="0"/>
              <a:t>ț</a:t>
            </a:r>
            <a:r>
              <a:rPr lang="en-GB" dirty="0" err="1"/>
              <a:t>ial</a:t>
            </a:r>
            <a:r>
              <a:rPr lang="en-GB" dirty="0"/>
              <a:t> am </a:t>
            </a:r>
            <a:r>
              <a:rPr lang="en-GB" dirty="0" err="1"/>
              <a:t>creat</a:t>
            </a:r>
            <a:r>
              <a:rPr lang="en-GB" dirty="0"/>
              <a:t> </a:t>
            </a:r>
            <a:r>
              <a:rPr lang="en-GB" dirty="0" err="1"/>
              <a:t>si</a:t>
            </a:r>
            <a:r>
              <a:rPr lang="en-GB" dirty="0"/>
              <a:t> </a:t>
            </a:r>
            <a:r>
              <a:rPr lang="en-GB" dirty="0" err="1"/>
              <a:t>dezvoltat</a:t>
            </a:r>
            <a:r>
              <a:rPr lang="ro-RO" dirty="0"/>
              <a:t> clasele</a:t>
            </a:r>
            <a:r>
              <a:rPr lang="en-GB" dirty="0"/>
              <a:t> </a:t>
            </a:r>
            <a:r>
              <a:rPr lang="ro-RO" dirty="0"/>
              <a:t>SelectLevel și Level, care au neccesitat destul de multă funcționalitate. Pentru început ne-am ocupat de funcționalitatea jucătorului si a primei nave inamice. La jucător am decis sa facem un sistem de accelerare treptată, in urma unui interval de timp, ca mai apoi să adăugam funcția de a putea trage cu tunurile. Apoi, am construit traiectoriile primelor nave inamice, anume traiectoriile de cerc, de elipsă si de dreapta de</a:t>
            </a:r>
            <a:r>
              <a:rPr lang="en-US" dirty="0"/>
              <a:t> ’x’</a:t>
            </a:r>
            <a:r>
              <a:rPr lang="ro-RO" dirty="0"/>
              <a:t> pixeli. </a:t>
            </a:r>
          </a:p>
          <a:p>
            <a:r>
              <a:rPr lang="ro-RO" dirty="0"/>
              <a:t>Pentru magazin am utilizat un număr complex de clase participante si interfețe grafice.</a:t>
            </a:r>
            <a:endParaRPr lang="en-GB" dirty="0"/>
          </a:p>
        </p:txBody>
      </p:sp>
      <p:pic>
        <p:nvPicPr>
          <p:cNvPr id="6" name="Content Placeholder 5">
            <a:extLst>
              <a:ext uri="{FF2B5EF4-FFF2-40B4-BE49-F238E27FC236}">
                <a16:creationId xmlns:a16="http://schemas.microsoft.com/office/drawing/2014/main" id="{B576B19D-C478-406D-AA7A-9830A68E35C3}"/>
              </a:ext>
            </a:extLst>
          </p:cNvPr>
          <p:cNvPicPr>
            <a:picLocks noGrp="1" noChangeAspect="1"/>
          </p:cNvPicPr>
          <p:nvPr>
            <p:ph sz="half" idx="2"/>
          </p:nvPr>
        </p:nvPicPr>
        <p:blipFill>
          <a:blip r:embed="rId3"/>
          <a:stretch>
            <a:fillRect/>
          </a:stretch>
        </p:blipFill>
        <p:spPr>
          <a:xfrm>
            <a:off x="7602744" y="1310185"/>
            <a:ext cx="4395788" cy="4348493"/>
          </a:xfrm>
          <a:prstGeom prst="rect">
            <a:avLst/>
          </a:prstGeom>
        </p:spPr>
      </p:pic>
    </p:spTree>
    <p:extLst>
      <p:ext uri="{BB962C8B-B14F-4D97-AF65-F5344CB8AC3E}">
        <p14:creationId xmlns:p14="http://schemas.microsoft.com/office/powerpoint/2010/main" val="233527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EAC23D0-54E7-487E-9CE0-31AB4677306C}"/>
              </a:ext>
            </a:extLst>
          </p:cNvPr>
          <p:cNvGrpSpPr/>
          <p:nvPr/>
        </p:nvGrpSpPr>
        <p:grpSpPr>
          <a:xfrm>
            <a:off x="600501" y="5163720"/>
            <a:ext cx="7378602" cy="1974242"/>
            <a:chOff x="1085294" y="4546562"/>
            <a:chExt cx="6036849" cy="2727877"/>
          </a:xfrm>
        </p:grpSpPr>
        <p:pic>
          <p:nvPicPr>
            <p:cNvPr id="22" name="Picture 21">
              <a:extLst>
                <a:ext uri="{FF2B5EF4-FFF2-40B4-BE49-F238E27FC236}">
                  <a16:creationId xmlns:a16="http://schemas.microsoft.com/office/drawing/2014/main" id="{B1B89CF3-C020-41B2-B642-61D4588E7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7566">
              <a:off x="5636358" y="5051403"/>
              <a:ext cx="1485785" cy="1485785"/>
            </a:xfrm>
            <a:prstGeom prst="rect">
              <a:avLst/>
            </a:prstGeom>
          </p:spPr>
        </p:pic>
        <p:pic>
          <p:nvPicPr>
            <p:cNvPr id="24" name="Picture 23">
              <a:extLst>
                <a:ext uri="{FF2B5EF4-FFF2-40B4-BE49-F238E27FC236}">
                  <a16:creationId xmlns:a16="http://schemas.microsoft.com/office/drawing/2014/main" id="{97FED458-51F9-4ADB-BACD-A1FFE44AC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660831">
              <a:off x="5555264" y="5261405"/>
              <a:ext cx="991044" cy="950818"/>
            </a:xfrm>
            <a:prstGeom prst="rect">
              <a:avLst/>
            </a:prstGeom>
          </p:spPr>
        </p:pic>
        <p:pic>
          <p:nvPicPr>
            <p:cNvPr id="19" name="Picture 18">
              <a:extLst>
                <a:ext uri="{FF2B5EF4-FFF2-40B4-BE49-F238E27FC236}">
                  <a16:creationId xmlns:a16="http://schemas.microsoft.com/office/drawing/2014/main" id="{B016783B-273B-43D4-96C1-EA0793025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281982">
              <a:off x="806724" y="5455854"/>
              <a:ext cx="2727877" cy="909293"/>
            </a:xfrm>
            <a:prstGeom prst="rect">
              <a:avLst/>
            </a:prstGeom>
          </p:spPr>
        </p:pic>
        <p:pic>
          <p:nvPicPr>
            <p:cNvPr id="15" name="Picture 14">
              <a:extLst>
                <a:ext uri="{FF2B5EF4-FFF2-40B4-BE49-F238E27FC236}">
                  <a16:creationId xmlns:a16="http://schemas.microsoft.com/office/drawing/2014/main" id="{0F61B95A-6DA0-4645-A7EF-FE96260F6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162883">
              <a:off x="1085294" y="5408916"/>
              <a:ext cx="2266894" cy="1030406"/>
            </a:xfrm>
            <a:prstGeom prst="rect">
              <a:avLst/>
            </a:prstGeom>
          </p:spPr>
        </p:pic>
        <p:pic>
          <p:nvPicPr>
            <p:cNvPr id="17" name="Picture 16">
              <a:extLst>
                <a:ext uri="{FF2B5EF4-FFF2-40B4-BE49-F238E27FC236}">
                  <a16:creationId xmlns:a16="http://schemas.microsoft.com/office/drawing/2014/main" id="{113CF280-AFA0-4DEF-943E-F2B0DD7924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44557">
              <a:off x="3153034" y="5395742"/>
              <a:ext cx="2193377" cy="953642"/>
            </a:xfrm>
            <a:prstGeom prst="rect">
              <a:avLst/>
            </a:prstGeom>
          </p:spPr>
        </p:pic>
        <p:pic>
          <p:nvPicPr>
            <p:cNvPr id="20" name="Picture 19">
              <a:extLst>
                <a:ext uri="{FF2B5EF4-FFF2-40B4-BE49-F238E27FC236}">
                  <a16:creationId xmlns:a16="http://schemas.microsoft.com/office/drawing/2014/main" id="{C6745AD3-250C-42A8-B079-991F8B8454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403" y="5910501"/>
              <a:ext cx="1714739" cy="571580"/>
            </a:xfrm>
            <a:prstGeom prst="rect">
              <a:avLst/>
            </a:prstGeom>
          </p:spPr>
        </p:pic>
      </p:grpSp>
      <p:sp>
        <p:nvSpPr>
          <p:cNvPr id="2" name="Title 1">
            <a:extLst>
              <a:ext uri="{FF2B5EF4-FFF2-40B4-BE49-F238E27FC236}">
                <a16:creationId xmlns:a16="http://schemas.microsoft.com/office/drawing/2014/main" id="{2231CE19-CE38-44B2-8897-B5CFFB19F1C5}"/>
              </a:ext>
            </a:extLst>
          </p:cNvPr>
          <p:cNvSpPr>
            <a:spLocks noGrp="1"/>
          </p:cNvSpPr>
          <p:nvPr>
            <p:ph type="title"/>
          </p:nvPr>
        </p:nvSpPr>
        <p:spPr>
          <a:xfrm>
            <a:off x="3746773" y="202233"/>
            <a:ext cx="4649220" cy="734637"/>
          </a:xfrm>
        </p:spPr>
        <p:txBody>
          <a:bodyPr/>
          <a:lstStyle/>
          <a:p>
            <a:r>
              <a:rPr lang="ro-RO" dirty="0">
                <a:latin typeface="Arial Rounded MT Bold" panose="020F0704030504030204" pitchFamily="34" charset="0"/>
              </a:rPr>
              <a:t>Algoritmul folosit</a:t>
            </a:r>
            <a:endParaRPr lang="en-GB" dirty="0"/>
          </a:p>
        </p:txBody>
      </p:sp>
      <p:sp>
        <p:nvSpPr>
          <p:cNvPr id="3" name="Content Placeholder 2">
            <a:extLst>
              <a:ext uri="{FF2B5EF4-FFF2-40B4-BE49-F238E27FC236}">
                <a16:creationId xmlns:a16="http://schemas.microsoft.com/office/drawing/2014/main" id="{A908B483-CA3D-4F97-B75B-40C2930C7D2A}"/>
              </a:ext>
            </a:extLst>
          </p:cNvPr>
          <p:cNvSpPr>
            <a:spLocks noGrp="1"/>
          </p:cNvSpPr>
          <p:nvPr>
            <p:ph sz="half" idx="1"/>
          </p:nvPr>
        </p:nvSpPr>
        <p:spPr>
          <a:xfrm>
            <a:off x="1103312" y="1166639"/>
            <a:ext cx="7221822" cy="4582162"/>
          </a:xfrm>
        </p:spPr>
        <p:txBody>
          <a:bodyPr>
            <a:normAutofit lnSpcReduction="10000"/>
          </a:bodyPr>
          <a:lstStyle/>
          <a:p>
            <a:r>
              <a:rPr lang="ro-RO" dirty="0"/>
              <a:t>Principalele clase ale jocului sunt</a:t>
            </a:r>
            <a:r>
              <a:rPr lang="en-US" dirty="0"/>
              <a:t> </a:t>
            </a:r>
            <a:r>
              <a:rPr lang="en-US" dirty="0" err="1"/>
              <a:t>cele</a:t>
            </a:r>
            <a:r>
              <a:rPr lang="en-US" dirty="0"/>
              <a:t> ale </a:t>
            </a:r>
            <a:r>
              <a:rPr lang="en-US" dirty="0" err="1"/>
              <a:t>Magazinului</a:t>
            </a:r>
            <a:r>
              <a:rPr lang="en-US" dirty="0"/>
              <a:t>, </a:t>
            </a:r>
            <a:r>
              <a:rPr lang="en-US" dirty="0" err="1"/>
              <a:t>nivelului</a:t>
            </a:r>
            <a:r>
              <a:rPr lang="en-US" dirty="0"/>
              <a:t>, </a:t>
            </a:r>
            <a:r>
              <a:rPr lang="en-US" dirty="0" err="1"/>
              <a:t>navelor</a:t>
            </a:r>
            <a:r>
              <a:rPr lang="en-US" dirty="0"/>
              <a:t>, </a:t>
            </a:r>
            <a:r>
              <a:rPr lang="ro-RO" dirty="0"/>
              <a:t>si boatProperties.</a:t>
            </a:r>
          </a:p>
          <a:p>
            <a:r>
              <a:rPr lang="ro-RO" dirty="0"/>
              <a:t>Am decis ca pentru stocarea informațiilor in legatură cu progresul să folosim clasa boatProperties, unde salvăm toate informațiile necesare la nave, timpul de tragere al tunurilor si altele. Majoritatea claselor </a:t>
            </a:r>
            <a:r>
              <a:rPr lang="en-US" dirty="0"/>
              <a:t>sunt </a:t>
            </a:r>
            <a:r>
              <a:rPr lang="en-US" dirty="0" err="1"/>
              <a:t>dependente</a:t>
            </a:r>
            <a:r>
              <a:rPr lang="en-US" dirty="0"/>
              <a:t> de </a:t>
            </a:r>
            <a:r>
              <a:rPr lang="en-US" dirty="0" err="1"/>
              <a:t>ea</a:t>
            </a:r>
            <a:r>
              <a:rPr lang="en-US" dirty="0"/>
              <a:t>, </a:t>
            </a:r>
            <a:r>
              <a:rPr lang="en-US" dirty="0" err="1"/>
              <a:t>asa</a:t>
            </a:r>
            <a:r>
              <a:rPr lang="en-US" dirty="0"/>
              <a:t> c</a:t>
            </a:r>
            <a:r>
              <a:rPr lang="ro-RO" dirty="0"/>
              <a:t>ă</a:t>
            </a:r>
            <a:r>
              <a:rPr lang="en-US" dirty="0"/>
              <a:t> </a:t>
            </a:r>
            <a:r>
              <a:rPr lang="en-US" dirty="0" err="1"/>
              <a:t>pentru</a:t>
            </a:r>
            <a:r>
              <a:rPr lang="en-US" dirty="0"/>
              <a:t> a nu </a:t>
            </a:r>
            <a:r>
              <a:rPr lang="en-US" dirty="0" err="1"/>
              <a:t>modifica</a:t>
            </a:r>
            <a:r>
              <a:rPr lang="en-US" dirty="0"/>
              <a:t> </a:t>
            </a:r>
            <a:r>
              <a:rPr lang="en-US" dirty="0" err="1"/>
              <a:t>variabilele</a:t>
            </a:r>
            <a:r>
              <a:rPr lang="en-US" dirty="0"/>
              <a:t>, s-au </a:t>
            </a:r>
            <a:r>
              <a:rPr lang="en-US" dirty="0" err="1"/>
              <a:t>utilizat</a:t>
            </a:r>
            <a:r>
              <a:rPr lang="en-US" dirty="0"/>
              <a:t> </a:t>
            </a:r>
            <a:r>
              <a:rPr lang="en-US" dirty="0" err="1"/>
              <a:t>referin</a:t>
            </a:r>
            <a:r>
              <a:rPr lang="ro-RO" dirty="0"/>
              <a:t>ț</a:t>
            </a:r>
            <a:r>
              <a:rPr lang="en-US" dirty="0"/>
              <a:t>e ale </a:t>
            </a:r>
            <a:r>
              <a:rPr lang="en-US" dirty="0" err="1"/>
              <a:t>acestora</a:t>
            </a:r>
            <a:r>
              <a:rPr lang="en-US" dirty="0"/>
              <a:t> </a:t>
            </a:r>
            <a:r>
              <a:rPr lang="en-US" dirty="0" err="1"/>
              <a:t>ce</a:t>
            </a:r>
            <a:r>
              <a:rPr lang="en-US" dirty="0"/>
              <a:t> pot fi </a:t>
            </a:r>
            <a:r>
              <a:rPr lang="en-US" dirty="0" err="1"/>
              <a:t>usor</a:t>
            </a:r>
            <a:r>
              <a:rPr lang="en-US" dirty="0"/>
              <a:t> manipulate</a:t>
            </a:r>
            <a:r>
              <a:rPr lang="ro-RO" dirty="0"/>
              <a:t>. Încapsularea a fost extrem de benefică in a accesa variabilele, fără a le modifica direct.</a:t>
            </a:r>
            <a:endParaRPr lang="en-US" dirty="0"/>
          </a:p>
          <a:p>
            <a:r>
              <a:rPr lang="ro-RO" dirty="0"/>
              <a:t>Prin metoda otherCollisions(), nava ta reacționează cu diferite clase, iar metoda fire() e responsabilă pentru a folosi tunurile. Aici, am utilizat o referință a numărului de tunuri din boatProperties pentru a putea identifica câte tunuri pot fi folosite. Daca nu există tunuri suficiente pentru a trage, metoda nu va fi executată.</a:t>
            </a:r>
            <a:endParaRPr lang="en-GB" dirty="0"/>
          </a:p>
        </p:txBody>
      </p:sp>
      <p:pic>
        <p:nvPicPr>
          <p:cNvPr id="7" name="Content Placeholder 6">
            <a:extLst>
              <a:ext uri="{FF2B5EF4-FFF2-40B4-BE49-F238E27FC236}">
                <a16:creationId xmlns:a16="http://schemas.microsoft.com/office/drawing/2014/main" id="{33F22C91-77B7-4BB2-BCEC-C8D9E52FB194}"/>
              </a:ext>
            </a:extLst>
          </p:cNvPr>
          <p:cNvPicPr>
            <a:picLocks noGrp="1" noChangeAspect="1"/>
          </p:cNvPicPr>
          <p:nvPr>
            <p:ph sz="half" idx="2"/>
          </p:nvPr>
        </p:nvPicPr>
        <p:blipFill>
          <a:blip r:embed="rId7"/>
          <a:stretch>
            <a:fillRect/>
          </a:stretch>
        </p:blipFill>
        <p:spPr>
          <a:xfrm>
            <a:off x="8325134" y="1457201"/>
            <a:ext cx="3866866" cy="2509934"/>
          </a:xfrm>
          <a:prstGeom prst="rect">
            <a:avLst/>
          </a:prstGeom>
        </p:spPr>
      </p:pic>
    </p:spTree>
    <p:extLst>
      <p:ext uri="{BB962C8B-B14F-4D97-AF65-F5344CB8AC3E}">
        <p14:creationId xmlns:p14="http://schemas.microsoft.com/office/powerpoint/2010/main" val="117927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3EA4-32BE-44C5-8FD1-651B1CA7F65C}"/>
              </a:ext>
            </a:extLst>
          </p:cNvPr>
          <p:cNvSpPr>
            <a:spLocks noGrp="1"/>
          </p:cNvSpPr>
          <p:nvPr>
            <p:ph type="title"/>
          </p:nvPr>
        </p:nvSpPr>
        <p:spPr>
          <a:xfrm>
            <a:off x="2602429" y="210257"/>
            <a:ext cx="6987141" cy="912256"/>
          </a:xfrm>
        </p:spPr>
        <p:txBody>
          <a:bodyPr/>
          <a:lstStyle/>
          <a:p>
            <a:pPr algn="ctr"/>
            <a:r>
              <a:rPr lang="ro-RO" dirty="0">
                <a:latin typeface="Arial Rounded MT Bold" panose="020F0704030504030204" pitchFamily="34" charset="0"/>
              </a:rPr>
              <a:t>Algoritmul folosit</a:t>
            </a:r>
            <a:endParaRPr lang="en-GB" dirty="0"/>
          </a:p>
        </p:txBody>
      </p:sp>
      <p:sp>
        <p:nvSpPr>
          <p:cNvPr id="3" name="Content Placeholder 2">
            <a:extLst>
              <a:ext uri="{FF2B5EF4-FFF2-40B4-BE49-F238E27FC236}">
                <a16:creationId xmlns:a16="http://schemas.microsoft.com/office/drawing/2014/main" id="{B3FBE00C-D1CD-4ADF-9569-4163984E176C}"/>
              </a:ext>
            </a:extLst>
          </p:cNvPr>
          <p:cNvSpPr>
            <a:spLocks noGrp="1"/>
          </p:cNvSpPr>
          <p:nvPr>
            <p:ph idx="1"/>
          </p:nvPr>
        </p:nvSpPr>
        <p:spPr>
          <a:xfrm>
            <a:off x="646111" y="1152983"/>
            <a:ext cx="7150102" cy="5619393"/>
          </a:xfrm>
        </p:spPr>
        <p:txBody>
          <a:bodyPr/>
          <a:lstStyle/>
          <a:p>
            <a:r>
              <a:rPr lang="en-US" dirty="0" err="1"/>
              <a:t>Pentru</a:t>
            </a:r>
            <a:r>
              <a:rPr lang="en-US" dirty="0"/>
              <a:t> </a:t>
            </a:r>
            <a:r>
              <a:rPr lang="en-US" dirty="0" err="1"/>
              <a:t>clasa</a:t>
            </a:r>
            <a:r>
              <a:rPr lang="en-US" dirty="0"/>
              <a:t> </a:t>
            </a:r>
            <a:r>
              <a:rPr lang="en-US" dirty="0" err="1"/>
              <a:t>magazin</a:t>
            </a:r>
            <a:r>
              <a:rPr lang="en-US" dirty="0"/>
              <a:t>, am </a:t>
            </a:r>
            <a:r>
              <a:rPr lang="en-US" dirty="0" err="1"/>
              <a:t>utilizat</a:t>
            </a:r>
            <a:r>
              <a:rPr lang="en-US" dirty="0"/>
              <a:t> o </a:t>
            </a:r>
            <a:r>
              <a:rPr lang="en-US" dirty="0" err="1"/>
              <a:t>noua</a:t>
            </a:r>
            <a:r>
              <a:rPr lang="en-US" dirty="0"/>
              <a:t> </a:t>
            </a:r>
            <a:r>
              <a:rPr lang="en-US" dirty="0" err="1"/>
              <a:t>metod</a:t>
            </a:r>
            <a:r>
              <a:rPr lang="ro-RO" dirty="0"/>
              <a:t>ă</a:t>
            </a:r>
            <a:r>
              <a:rPr lang="en-US" dirty="0"/>
              <a:t> de </a:t>
            </a:r>
            <a:r>
              <a:rPr lang="en-US" dirty="0" err="1"/>
              <a:t>construire</a:t>
            </a:r>
            <a:r>
              <a:rPr lang="en-US" dirty="0"/>
              <a:t> a </a:t>
            </a:r>
            <a:r>
              <a:rPr lang="en-US" dirty="0" err="1"/>
              <a:t>navei</a:t>
            </a:r>
            <a:r>
              <a:rPr lang="en-US" dirty="0"/>
              <a:t> a</a:t>
            </a:r>
            <a:r>
              <a:rPr lang="ro-RO" dirty="0"/>
              <a:t>ș</a:t>
            </a:r>
            <a:r>
              <a:rPr lang="en-US" dirty="0"/>
              <a:t>a cum </a:t>
            </a:r>
            <a:r>
              <a:rPr lang="en-US" dirty="0" err="1"/>
              <a:t>juc</a:t>
            </a:r>
            <a:r>
              <a:rPr lang="ro-RO" dirty="0"/>
              <a:t>ă</a:t>
            </a:r>
            <a:r>
              <a:rPr lang="en-US" dirty="0" err="1"/>
              <a:t>torul</a:t>
            </a:r>
            <a:r>
              <a:rPr lang="en-US" dirty="0"/>
              <a:t> o </a:t>
            </a:r>
            <a:r>
              <a:rPr lang="en-US" dirty="0" err="1"/>
              <a:t>prefera</a:t>
            </a:r>
            <a:r>
              <a:rPr lang="en-US" dirty="0"/>
              <a:t>: </a:t>
            </a:r>
            <a:r>
              <a:rPr lang="en-US" dirty="0" err="1"/>
              <a:t>construc</a:t>
            </a:r>
            <a:r>
              <a:rPr lang="ro-RO" dirty="0"/>
              <a:t>ț</a:t>
            </a:r>
            <a:r>
              <a:rPr lang="en-US" dirty="0" err="1"/>
              <a:t>ia</a:t>
            </a:r>
            <a:r>
              <a:rPr lang="en-US" dirty="0"/>
              <a:t> modular</a:t>
            </a:r>
            <a:r>
              <a:rPr lang="ro-RO" dirty="0"/>
              <a:t>ă</a:t>
            </a:r>
            <a:r>
              <a:rPr lang="en-US" dirty="0"/>
              <a:t>. Nava </a:t>
            </a:r>
            <a:r>
              <a:rPr lang="en-US" dirty="0" err="1"/>
              <a:t>este</a:t>
            </a:r>
            <a:r>
              <a:rPr lang="en-US" dirty="0"/>
              <a:t> </a:t>
            </a:r>
            <a:r>
              <a:rPr lang="en-US" dirty="0" err="1"/>
              <a:t>alcatuit</a:t>
            </a:r>
            <a:r>
              <a:rPr lang="ro-RO" dirty="0"/>
              <a:t>ă</a:t>
            </a:r>
            <a:r>
              <a:rPr lang="en-US" dirty="0"/>
              <a:t> din 5 </a:t>
            </a:r>
            <a:r>
              <a:rPr lang="en-US" dirty="0" err="1"/>
              <a:t>componente</a:t>
            </a:r>
            <a:r>
              <a:rPr lang="en-US" dirty="0"/>
              <a:t>: </a:t>
            </a:r>
            <a:r>
              <a:rPr lang="en-US" dirty="0" err="1"/>
              <a:t>punte</a:t>
            </a:r>
            <a:r>
              <a:rPr lang="en-US" dirty="0"/>
              <a:t>, </a:t>
            </a:r>
            <a:r>
              <a:rPr lang="en-US" dirty="0" err="1"/>
              <a:t>catarg</a:t>
            </a:r>
            <a:r>
              <a:rPr lang="en-US" dirty="0"/>
              <a:t>, </a:t>
            </a:r>
            <a:r>
              <a:rPr lang="en-US" dirty="0" err="1"/>
              <a:t>tunuri</a:t>
            </a:r>
            <a:r>
              <a:rPr lang="en-US" dirty="0"/>
              <a:t>, </a:t>
            </a:r>
            <a:r>
              <a:rPr lang="en-US" dirty="0" err="1"/>
              <a:t>carma</a:t>
            </a:r>
            <a:r>
              <a:rPr lang="en-US" dirty="0"/>
              <a:t> </a:t>
            </a:r>
            <a:r>
              <a:rPr lang="en-US" dirty="0" err="1"/>
              <a:t>si</a:t>
            </a:r>
            <a:r>
              <a:rPr lang="en-US" dirty="0"/>
              <a:t> </a:t>
            </a:r>
            <a:r>
              <a:rPr lang="en-US" dirty="0" err="1"/>
              <a:t>echipaj</a:t>
            </a:r>
            <a:r>
              <a:rPr lang="en-US" dirty="0"/>
              <a:t>. </a:t>
            </a:r>
            <a:r>
              <a:rPr lang="en-US" dirty="0" err="1"/>
              <a:t>Fiecare</a:t>
            </a:r>
            <a:r>
              <a:rPr lang="en-US" dirty="0"/>
              <a:t> component</a:t>
            </a:r>
            <a:r>
              <a:rPr lang="ro-RO" dirty="0"/>
              <a:t>ă</a:t>
            </a:r>
            <a:r>
              <a:rPr lang="en-US" dirty="0"/>
              <a:t> are </a:t>
            </a:r>
            <a:r>
              <a:rPr lang="en-US" dirty="0" err="1"/>
              <a:t>partea</a:t>
            </a:r>
            <a:r>
              <a:rPr lang="en-US" dirty="0"/>
              <a:t> </a:t>
            </a:r>
            <a:r>
              <a:rPr lang="en-US" dirty="0" err="1"/>
              <a:t>sa</a:t>
            </a:r>
            <a:r>
              <a:rPr lang="en-US" dirty="0"/>
              <a:t> benefic</a:t>
            </a:r>
            <a:r>
              <a:rPr lang="ro-RO" dirty="0"/>
              <a:t>ă</a:t>
            </a:r>
            <a:r>
              <a:rPr lang="en-US" dirty="0"/>
              <a:t>, </a:t>
            </a:r>
            <a:r>
              <a:rPr lang="en-US" dirty="0" err="1"/>
              <a:t>spre</a:t>
            </a:r>
            <a:r>
              <a:rPr lang="en-US" dirty="0"/>
              <a:t> </a:t>
            </a:r>
            <a:r>
              <a:rPr lang="en-US" dirty="0" err="1"/>
              <a:t>exemplu</a:t>
            </a:r>
            <a:r>
              <a:rPr lang="en-US" dirty="0"/>
              <a:t>, </a:t>
            </a:r>
            <a:r>
              <a:rPr lang="en-US" dirty="0" err="1"/>
              <a:t>catargul</a:t>
            </a:r>
            <a:r>
              <a:rPr lang="en-US" dirty="0"/>
              <a:t> </a:t>
            </a:r>
            <a:r>
              <a:rPr lang="en-US" dirty="0" err="1"/>
              <a:t>cre</a:t>
            </a:r>
            <a:r>
              <a:rPr lang="ro-RO" dirty="0"/>
              <a:t>ș</a:t>
            </a:r>
            <a:r>
              <a:rPr lang="en-US" dirty="0" err="1"/>
              <a:t>te</a:t>
            </a:r>
            <a:r>
              <a:rPr lang="en-US" dirty="0"/>
              <a:t> </a:t>
            </a:r>
            <a:r>
              <a:rPr lang="en-US" dirty="0" err="1"/>
              <a:t>viteza</a:t>
            </a:r>
            <a:r>
              <a:rPr lang="en-US" dirty="0"/>
              <a:t> </a:t>
            </a:r>
            <a:r>
              <a:rPr lang="en-US" dirty="0" err="1"/>
              <a:t>navei</a:t>
            </a:r>
            <a:r>
              <a:rPr lang="en-US" dirty="0"/>
              <a:t> </a:t>
            </a:r>
            <a:r>
              <a:rPr lang="en-US" dirty="0" err="1"/>
              <a:t>si</a:t>
            </a:r>
            <a:r>
              <a:rPr lang="en-US" dirty="0"/>
              <a:t> </a:t>
            </a:r>
            <a:r>
              <a:rPr lang="en-US" dirty="0" err="1"/>
              <a:t>tunurile</a:t>
            </a:r>
            <a:r>
              <a:rPr lang="en-US" dirty="0"/>
              <a:t> </a:t>
            </a:r>
            <a:r>
              <a:rPr lang="en-US" dirty="0" err="1"/>
              <a:t>cresc</a:t>
            </a:r>
            <a:r>
              <a:rPr lang="en-US" dirty="0"/>
              <a:t> </a:t>
            </a:r>
            <a:r>
              <a:rPr lang="en-US" dirty="0" err="1"/>
              <a:t>pagubele</a:t>
            </a:r>
            <a:r>
              <a:rPr lang="en-US" dirty="0"/>
              <a:t> </a:t>
            </a:r>
            <a:r>
              <a:rPr lang="en-US" dirty="0" err="1"/>
              <a:t>produse</a:t>
            </a:r>
            <a:r>
              <a:rPr lang="en-US" dirty="0"/>
              <a:t> de </a:t>
            </a:r>
            <a:r>
              <a:rPr lang="en-US" dirty="0" err="1"/>
              <a:t>tunurile</a:t>
            </a:r>
            <a:r>
              <a:rPr lang="en-US" dirty="0"/>
              <a:t> tale. </a:t>
            </a:r>
          </a:p>
          <a:p>
            <a:r>
              <a:rPr lang="ro-RO" dirty="0"/>
              <a:t>Componentele se cumpără cu aur</a:t>
            </a:r>
            <a:r>
              <a:rPr lang="en-US" dirty="0"/>
              <a:t>ul</a:t>
            </a:r>
            <a:r>
              <a:rPr lang="ro-RO" dirty="0"/>
              <a:t> câștigat de pe navele inamice, iar diamantele sunt folosite pentru a răsplati echipajul tău. Pentru orice componentă, se ține cont de nivelul sau pentru ca la întoarcerea in clasa ShopBackground, programul să actualizeze informațiile si să schimbe componentele navei. Odata ce e cuparată, componenta poate fi setată, iar o interfață ce informează jucătorul dacă obiectul este deja cumparat sau dacă este prea scump va fi afișată.</a:t>
            </a:r>
            <a:endParaRPr lang="en-GB" dirty="0"/>
          </a:p>
          <a:p>
            <a:endParaRPr lang="en-GB" dirty="0"/>
          </a:p>
        </p:txBody>
      </p:sp>
      <p:grpSp>
        <p:nvGrpSpPr>
          <p:cNvPr id="4" name="Group 3">
            <a:extLst>
              <a:ext uri="{FF2B5EF4-FFF2-40B4-BE49-F238E27FC236}">
                <a16:creationId xmlns:a16="http://schemas.microsoft.com/office/drawing/2014/main" id="{A582C86B-211C-427D-913A-554AB836C4D2}"/>
              </a:ext>
            </a:extLst>
          </p:cNvPr>
          <p:cNvGrpSpPr/>
          <p:nvPr/>
        </p:nvGrpSpPr>
        <p:grpSpPr>
          <a:xfrm>
            <a:off x="7796212" y="1152983"/>
            <a:ext cx="4395788" cy="5619393"/>
            <a:chOff x="7796212" y="1158613"/>
            <a:chExt cx="4395788" cy="5619393"/>
          </a:xfrm>
        </p:grpSpPr>
        <p:pic>
          <p:nvPicPr>
            <p:cNvPr id="5" name="Content Placeholder 15">
              <a:extLst>
                <a:ext uri="{FF2B5EF4-FFF2-40B4-BE49-F238E27FC236}">
                  <a16:creationId xmlns:a16="http://schemas.microsoft.com/office/drawing/2014/main" id="{DA9CCEE7-D7A7-4EA3-B651-ADBFB070B59B}"/>
                </a:ext>
              </a:extLst>
            </p:cNvPr>
            <p:cNvPicPr>
              <a:picLocks noChangeAspect="1"/>
            </p:cNvPicPr>
            <p:nvPr/>
          </p:nvPicPr>
          <p:blipFill>
            <a:blip r:embed="rId2"/>
            <a:stretch>
              <a:fillRect/>
            </a:stretch>
          </p:blipFill>
          <p:spPr>
            <a:xfrm>
              <a:off x="7796212" y="1158613"/>
              <a:ext cx="4395788" cy="1873131"/>
            </a:xfrm>
            <a:prstGeom prst="rect">
              <a:avLst/>
            </a:prstGeom>
          </p:spPr>
        </p:pic>
        <p:pic>
          <p:nvPicPr>
            <p:cNvPr id="6" name="Picture 5">
              <a:extLst>
                <a:ext uri="{FF2B5EF4-FFF2-40B4-BE49-F238E27FC236}">
                  <a16:creationId xmlns:a16="http://schemas.microsoft.com/office/drawing/2014/main" id="{B4293EE1-A7FE-43B8-A72D-5D5697543B44}"/>
                </a:ext>
              </a:extLst>
            </p:cNvPr>
            <p:cNvPicPr>
              <a:picLocks noChangeAspect="1"/>
            </p:cNvPicPr>
            <p:nvPr/>
          </p:nvPicPr>
          <p:blipFill>
            <a:blip r:embed="rId3"/>
            <a:stretch>
              <a:fillRect/>
            </a:stretch>
          </p:blipFill>
          <p:spPr>
            <a:xfrm>
              <a:off x="7796212" y="4904875"/>
              <a:ext cx="4395788" cy="1873131"/>
            </a:xfrm>
            <a:prstGeom prst="rect">
              <a:avLst/>
            </a:prstGeom>
          </p:spPr>
        </p:pic>
        <p:pic>
          <p:nvPicPr>
            <p:cNvPr id="7" name="Picture 6">
              <a:extLst>
                <a:ext uri="{FF2B5EF4-FFF2-40B4-BE49-F238E27FC236}">
                  <a16:creationId xmlns:a16="http://schemas.microsoft.com/office/drawing/2014/main" id="{54FC6755-6CD6-465A-A95F-458A7C764511}"/>
                </a:ext>
              </a:extLst>
            </p:cNvPr>
            <p:cNvPicPr>
              <a:picLocks noChangeAspect="1"/>
            </p:cNvPicPr>
            <p:nvPr/>
          </p:nvPicPr>
          <p:blipFill>
            <a:blip r:embed="rId4"/>
            <a:stretch>
              <a:fillRect/>
            </a:stretch>
          </p:blipFill>
          <p:spPr>
            <a:xfrm>
              <a:off x="7796212" y="3031744"/>
              <a:ext cx="4395788" cy="1873131"/>
            </a:xfrm>
            <a:prstGeom prst="rect">
              <a:avLst/>
            </a:prstGeom>
          </p:spPr>
        </p:pic>
      </p:grpSp>
    </p:spTree>
    <p:extLst>
      <p:ext uri="{BB962C8B-B14F-4D97-AF65-F5344CB8AC3E}">
        <p14:creationId xmlns:p14="http://schemas.microsoft.com/office/powerpoint/2010/main" val="97853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3EA4-32BE-44C5-8FD1-651B1CA7F65C}"/>
              </a:ext>
            </a:extLst>
          </p:cNvPr>
          <p:cNvSpPr>
            <a:spLocks noGrp="1"/>
          </p:cNvSpPr>
          <p:nvPr>
            <p:ph type="title"/>
          </p:nvPr>
        </p:nvSpPr>
        <p:spPr>
          <a:xfrm>
            <a:off x="2602429" y="210257"/>
            <a:ext cx="6987141" cy="912256"/>
          </a:xfrm>
        </p:spPr>
        <p:txBody>
          <a:bodyPr/>
          <a:lstStyle/>
          <a:p>
            <a:pPr algn="ctr"/>
            <a:r>
              <a:rPr lang="ro-RO" dirty="0">
                <a:latin typeface="Arial Rounded MT Bold" panose="020F0704030504030204" pitchFamily="34" charset="0"/>
              </a:rPr>
              <a:t>Algoritmul folosit</a:t>
            </a:r>
            <a:endParaRPr lang="en-GB" dirty="0"/>
          </a:p>
        </p:txBody>
      </p:sp>
      <p:sp>
        <p:nvSpPr>
          <p:cNvPr id="3" name="Content Placeholder 2">
            <a:extLst>
              <a:ext uri="{FF2B5EF4-FFF2-40B4-BE49-F238E27FC236}">
                <a16:creationId xmlns:a16="http://schemas.microsoft.com/office/drawing/2014/main" id="{B3FBE00C-D1CD-4ADF-9569-4163984E176C}"/>
              </a:ext>
            </a:extLst>
          </p:cNvPr>
          <p:cNvSpPr>
            <a:spLocks noGrp="1"/>
          </p:cNvSpPr>
          <p:nvPr>
            <p:ph idx="1"/>
          </p:nvPr>
        </p:nvSpPr>
        <p:spPr>
          <a:xfrm>
            <a:off x="646111" y="1152983"/>
            <a:ext cx="7150102" cy="5619393"/>
          </a:xfrm>
        </p:spPr>
        <p:txBody>
          <a:bodyPr/>
          <a:lstStyle/>
          <a:p>
            <a:r>
              <a:rPr lang="ro-RO" dirty="0"/>
              <a:t>Clasa navei regale spaniole are aceeași mecanică a navelor spaniole cand vine vorba de direcție de deplasare si de tragere, însă se distringe prin faptul că poate vâna jucatorul atunci când se află destul de aproape de ea. Dacă jucătorul se află la o distanță mică de ironclad, ironclad-ul va izbi cu forță nava jucatorului, luându-i 10hp. Uneori, nava regală poate să-și activeze scuturile</a:t>
            </a:r>
            <a:r>
              <a:rPr lang="en-US" dirty="0"/>
              <a:t>, f</a:t>
            </a:r>
            <a:r>
              <a:rPr lang="ro-RO" dirty="0"/>
              <a:t>ă</a:t>
            </a:r>
            <a:r>
              <a:rPr lang="en-US" dirty="0"/>
              <a:t>c</a:t>
            </a:r>
            <a:r>
              <a:rPr lang="ro-RO" dirty="0"/>
              <a:t>â</a:t>
            </a:r>
            <a:r>
              <a:rPr lang="en-US" dirty="0" err="1"/>
              <a:t>nd</a:t>
            </a:r>
            <a:r>
              <a:rPr lang="en-US" dirty="0"/>
              <a:t> </a:t>
            </a:r>
            <a:r>
              <a:rPr lang="en-US" dirty="0" err="1"/>
              <a:t>orice</a:t>
            </a:r>
            <a:r>
              <a:rPr lang="en-US" dirty="0"/>
              <a:t> </a:t>
            </a:r>
            <a:r>
              <a:rPr lang="en-US" dirty="0" err="1"/>
              <a:t>ghiulea</a:t>
            </a:r>
            <a:r>
              <a:rPr lang="en-US" dirty="0"/>
              <a:t> </a:t>
            </a:r>
            <a:r>
              <a:rPr lang="en-US" dirty="0" err="1"/>
              <a:t>lansat</a:t>
            </a:r>
            <a:r>
              <a:rPr lang="ro-RO" dirty="0"/>
              <a:t>ă</a:t>
            </a:r>
            <a:r>
              <a:rPr lang="en-US" dirty="0"/>
              <a:t> de tine </a:t>
            </a:r>
            <a:r>
              <a:rPr lang="en-US" dirty="0" err="1"/>
              <a:t>complet</a:t>
            </a:r>
            <a:r>
              <a:rPr lang="en-US" dirty="0"/>
              <a:t> </a:t>
            </a:r>
            <a:r>
              <a:rPr lang="en-US" dirty="0" err="1"/>
              <a:t>inuti</a:t>
            </a:r>
            <a:r>
              <a:rPr lang="ro-RO" dirty="0"/>
              <a:t>lă</a:t>
            </a:r>
            <a:r>
              <a:rPr lang="en-US" dirty="0"/>
              <a:t>. </a:t>
            </a:r>
            <a:r>
              <a:rPr lang="en-US" dirty="0" err="1"/>
              <a:t>Folosind</a:t>
            </a:r>
            <a:r>
              <a:rPr lang="en-US" dirty="0"/>
              <a:t> un </a:t>
            </a:r>
            <a:r>
              <a:rPr lang="en-US" dirty="0" err="1"/>
              <a:t>algoritm</a:t>
            </a:r>
            <a:r>
              <a:rPr lang="en-US" dirty="0"/>
              <a:t> </a:t>
            </a:r>
            <a:r>
              <a:rPr lang="en-US" dirty="0" err="1"/>
              <a:t>bazat</a:t>
            </a:r>
            <a:r>
              <a:rPr lang="en-US" dirty="0"/>
              <a:t> pe </a:t>
            </a:r>
            <a:r>
              <a:rPr lang="ro-RO" dirty="0"/>
              <a:t>ș</a:t>
            </a:r>
            <a:r>
              <a:rPr lang="en-US" dirty="0" err="1"/>
              <a:t>anse</a:t>
            </a:r>
            <a:r>
              <a:rPr lang="en-US" dirty="0"/>
              <a:t>, </a:t>
            </a:r>
            <a:r>
              <a:rPr lang="en-US" dirty="0" err="1"/>
              <a:t>ironcladul</a:t>
            </a:r>
            <a:r>
              <a:rPr lang="en-US" dirty="0"/>
              <a:t> </a:t>
            </a:r>
            <a:r>
              <a:rPr lang="en-US" dirty="0" err="1"/>
              <a:t>poate</a:t>
            </a:r>
            <a:r>
              <a:rPr lang="en-US" dirty="0"/>
              <a:t> </a:t>
            </a:r>
            <a:r>
              <a:rPr lang="en-US" dirty="0" err="1"/>
              <a:t>crea</a:t>
            </a:r>
            <a:r>
              <a:rPr lang="en-US" dirty="0"/>
              <a:t> </a:t>
            </a:r>
            <a:r>
              <a:rPr lang="en-US" dirty="0" err="1"/>
              <a:t>noi</a:t>
            </a:r>
            <a:r>
              <a:rPr lang="en-US" dirty="0"/>
              <a:t> nave-minion, cu </a:t>
            </a:r>
            <a:r>
              <a:rPr lang="en-US" dirty="0" err="1"/>
              <a:t>rol</a:t>
            </a:r>
            <a:r>
              <a:rPr lang="en-US" dirty="0"/>
              <a:t> de </a:t>
            </a:r>
            <a:r>
              <a:rPr lang="en-US" dirty="0" err="1"/>
              <a:t>protec</a:t>
            </a:r>
            <a:r>
              <a:rPr lang="ro-RO" dirty="0"/>
              <a:t>ț</a:t>
            </a:r>
            <a:r>
              <a:rPr lang="en-US" dirty="0" err="1"/>
              <a:t>ie</a:t>
            </a:r>
            <a:r>
              <a:rPr lang="en-US" dirty="0"/>
              <a:t>. </a:t>
            </a:r>
          </a:p>
          <a:p>
            <a:r>
              <a:rPr lang="en-US" dirty="0" err="1"/>
              <a:t>Majoritatea</a:t>
            </a:r>
            <a:r>
              <a:rPr lang="en-US" dirty="0"/>
              <a:t> </a:t>
            </a:r>
            <a:r>
              <a:rPr lang="en-US" dirty="0" err="1"/>
              <a:t>algoritmului</a:t>
            </a:r>
            <a:r>
              <a:rPr lang="en-US" dirty="0"/>
              <a:t> </a:t>
            </a:r>
            <a:r>
              <a:rPr lang="en-US" dirty="0" err="1"/>
              <a:t>navei</a:t>
            </a:r>
            <a:r>
              <a:rPr lang="en-US" dirty="0"/>
              <a:t> </a:t>
            </a:r>
            <a:r>
              <a:rPr lang="en-US" dirty="0" err="1"/>
              <a:t>este</a:t>
            </a:r>
            <a:r>
              <a:rPr lang="en-US" dirty="0"/>
              <a:t> </a:t>
            </a:r>
            <a:r>
              <a:rPr lang="en-US" dirty="0" err="1"/>
              <a:t>bazat</a:t>
            </a:r>
            <a:r>
              <a:rPr lang="en-US" dirty="0"/>
              <a:t> pe </a:t>
            </a:r>
            <a:r>
              <a:rPr lang="en-US" dirty="0" err="1"/>
              <a:t>structuri</a:t>
            </a:r>
            <a:r>
              <a:rPr lang="en-US" dirty="0"/>
              <a:t> </a:t>
            </a:r>
            <a:r>
              <a:rPr lang="en-US" dirty="0" err="1"/>
              <a:t>decizionale</a:t>
            </a:r>
            <a:r>
              <a:rPr lang="en-US" dirty="0"/>
              <a:t> </a:t>
            </a:r>
            <a:r>
              <a:rPr lang="en-US" dirty="0" err="1"/>
              <a:t>si</a:t>
            </a:r>
            <a:r>
              <a:rPr lang="en-US" dirty="0"/>
              <a:t> </a:t>
            </a:r>
            <a:r>
              <a:rPr lang="en-US" dirty="0" err="1"/>
              <a:t>manipularea</a:t>
            </a:r>
            <a:r>
              <a:rPr lang="en-US" dirty="0"/>
              <a:t> </a:t>
            </a:r>
            <a:r>
              <a:rPr lang="en-US" dirty="0" err="1"/>
              <a:t>variabilelor</a:t>
            </a:r>
            <a:r>
              <a:rPr lang="en-US" dirty="0"/>
              <a:t>. </a:t>
            </a:r>
            <a:r>
              <a:rPr lang="en-US" dirty="0" err="1"/>
              <a:t>Verificarea</a:t>
            </a:r>
            <a:r>
              <a:rPr lang="en-US" dirty="0"/>
              <a:t> </a:t>
            </a:r>
            <a:r>
              <a:rPr lang="en-US" dirty="0" err="1"/>
              <a:t>cazurilor</a:t>
            </a:r>
            <a:r>
              <a:rPr lang="en-US" dirty="0"/>
              <a:t> de </a:t>
            </a:r>
            <a:r>
              <a:rPr lang="en-US" dirty="0" err="1"/>
              <a:t>ciocnire</a:t>
            </a:r>
            <a:r>
              <a:rPr lang="en-US" dirty="0"/>
              <a:t> se </a:t>
            </a:r>
            <a:r>
              <a:rPr lang="en-US" dirty="0" err="1"/>
              <a:t>realizeaz</a:t>
            </a:r>
            <a:r>
              <a:rPr lang="ro-RO" dirty="0"/>
              <a:t>ă</a:t>
            </a:r>
            <a:r>
              <a:rPr lang="en-US" dirty="0"/>
              <a:t> </a:t>
            </a:r>
            <a:r>
              <a:rPr lang="en-US" dirty="0" err="1"/>
              <a:t>folosindu</a:t>
            </a:r>
            <a:r>
              <a:rPr lang="en-US" dirty="0"/>
              <a:t>-se </a:t>
            </a:r>
            <a:r>
              <a:rPr lang="en-US" dirty="0" err="1"/>
              <a:t>pozi</a:t>
            </a:r>
            <a:r>
              <a:rPr lang="ro-RO" dirty="0"/>
              <a:t>ț</a:t>
            </a:r>
            <a:r>
              <a:rPr lang="en-US" dirty="0" err="1"/>
              <a:t>iile</a:t>
            </a:r>
            <a:r>
              <a:rPr lang="en-US" dirty="0"/>
              <a:t> </a:t>
            </a:r>
            <a:r>
              <a:rPr lang="en-US" dirty="0" err="1"/>
              <a:t>juc</a:t>
            </a:r>
            <a:r>
              <a:rPr lang="ro-RO" dirty="0"/>
              <a:t>ă</a:t>
            </a:r>
            <a:r>
              <a:rPr lang="en-US" dirty="0" err="1"/>
              <a:t>torului</a:t>
            </a:r>
            <a:r>
              <a:rPr lang="en-US" dirty="0"/>
              <a:t> </a:t>
            </a:r>
            <a:r>
              <a:rPr lang="en-US" dirty="0" err="1"/>
              <a:t>si</a:t>
            </a:r>
            <a:r>
              <a:rPr lang="en-US" dirty="0"/>
              <a:t> ale </a:t>
            </a:r>
            <a:r>
              <a:rPr lang="en-US" dirty="0" err="1"/>
              <a:t>navei</a:t>
            </a:r>
            <a:r>
              <a:rPr lang="en-US" dirty="0"/>
              <a:t> in </a:t>
            </a:r>
            <a:r>
              <a:rPr lang="en-US" dirty="0" err="1"/>
              <a:t>momentul</a:t>
            </a:r>
            <a:r>
              <a:rPr lang="en-US" dirty="0"/>
              <a:t> </a:t>
            </a:r>
            <a:r>
              <a:rPr lang="en-US" dirty="0" err="1"/>
              <a:t>ciocnirii</a:t>
            </a:r>
            <a:r>
              <a:rPr lang="en-US" dirty="0"/>
              <a:t>. </a:t>
            </a:r>
            <a:r>
              <a:rPr lang="en-US" dirty="0" err="1"/>
              <a:t>Juc</a:t>
            </a:r>
            <a:r>
              <a:rPr lang="ro-RO" dirty="0"/>
              <a:t>ă</a:t>
            </a:r>
            <a:r>
              <a:rPr lang="en-US" dirty="0" err="1"/>
              <a:t>torul</a:t>
            </a:r>
            <a:r>
              <a:rPr lang="en-US" dirty="0"/>
              <a:t> </a:t>
            </a:r>
            <a:r>
              <a:rPr lang="en-US" dirty="0" err="1"/>
              <a:t>va</a:t>
            </a:r>
            <a:r>
              <a:rPr lang="en-US" dirty="0"/>
              <a:t> fi </a:t>
            </a:r>
            <a:r>
              <a:rPr lang="ro-RO" dirty="0"/>
              <a:t>î</a:t>
            </a:r>
            <a:r>
              <a:rPr lang="en-US" dirty="0" err="1"/>
              <a:t>mpins</a:t>
            </a:r>
            <a:r>
              <a:rPr lang="en-US" dirty="0"/>
              <a:t> pe </a:t>
            </a:r>
            <a:r>
              <a:rPr lang="en-US" dirty="0" err="1"/>
              <a:t>direc</a:t>
            </a:r>
            <a:r>
              <a:rPr lang="ro-RO" dirty="0"/>
              <a:t>ț</a:t>
            </a:r>
            <a:r>
              <a:rPr lang="en-US" dirty="0" err="1"/>
              <a:t>ia</a:t>
            </a:r>
            <a:r>
              <a:rPr lang="en-US" dirty="0"/>
              <a:t> opus</a:t>
            </a:r>
            <a:r>
              <a:rPr lang="ro-RO" dirty="0"/>
              <a:t>ă</a:t>
            </a:r>
            <a:r>
              <a:rPr lang="en-US" dirty="0"/>
              <a:t> </a:t>
            </a:r>
            <a:r>
              <a:rPr lang="en-US" dirty="0" err="1"/>
              <a:t>cio</a:t>
            </a:r>
            <a:r>
              <a:rPr lang="ro-RO" dirty="0"/>
              <a:t>c</a:t>
            </a:r>
            <a:r>
              <a:rPr lang="en-US" dirty="0" err="1"/>
              <a:t>nirii</a:t>
            </a:r>
            <a:r>
              <a:rPr lang="en-US" dirty="0"/>
              <a:t>. </a:t>
            </a:r>
          </a:p>
          <a:p>
            <a:endParaRPr lang="en-US" dirty="0"/>
          </a:p>
          <a:p>
            <a:endParaRPr lang="en-GB" dirty="0"/>
          </a:p>
          <a:p>
            <a:endParaRPr lang="en-GB" dirty="0"/>
          </a:p>
        </p:txBody>
      </p:sp>
      <p:pic>
        <p:nvPicPr>
          <p:cNvPr id="10" name="Picture 9">
            <a:extLst>
              <a:ext uri="{FF2B5EF4-FFF2-40B4-BE49-F238E27FC236}">
                <a16:creationId xmlns:a16="http://schemas.microsoft.com/office/drawing/2014/main" id="{4BB2B520-5214-486B-956A-87504852F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720298">
            <a:off x="9774278" y="1610523"/>
            <a:ext cx="2165960" cy="902483"/>
          </a:xfrm>
          <a:prstGeom prst="rect">
            <a:avLst/>
          </a:prstGeom>
        </p:spPr>
      </p:pic>
      <p:pic>
        <p:nvPicPr>
          <p:cNvPr id="14" name="Picture 13">
            <a:extLst>
              <a:ext uri="{FF2B5EF4-FFF2-40B4-BE49-F238E27FC236}">
                <a16:creationId xmlns:a16="http://schemas.microsoft.com/office/drawing/2014/main" id="{EE08B1E0-DD5B-49B2-86C3-8810BE16F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222873">
            <a:off x="9425889" y="5230356"/>
            <a:ext cx="2288742" cy="953642"/>
          </a:xfrm>
          <a:prstGeom prst="rect">
            <a:avLst/>
          </a:prstGeom>
        </p:spPr>
      </p:pic>
      <p:pic>
        <p:nvPicPr>
          <p:cNvPr id="20" name="Picture 19">
            <a:extLst>
              <a:ext uri="{FF2B5EF4-FFF2-40B4-BE49-F238E27FC236}">
                <a16:creationId xmlns:a16="http://schemas.microsoft.com/office/drawing/2014/main" id="{7DF235F6-0298-449D-96BE-7AE43AB07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483601">
            <a:off x="7562716" y="2417379"/>
            <a:ext cx="1656027" cy="576465"/>
          </a:xfrm>
          <a:prstGeom prst="rect">
            <a:avLst/>
          </a:prstGeom>
        </p:spPr>
      </p:pic>
      <p:pic>
        <p:nvPicPr>
          <p:cNvPr id="22" name="Picture 21">
            <a:extLst>
              <a:ext uri="{FF2B5EF4-FFF2-40B4-BE49-F238E27FC236}">
                <a16:creationId xmlns:a16="http://schemas.microsoft.com/office/drawing/2014/main" id="{DDAD23E2-1773-402C-B3A1-454FA6BC7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444571">
            <a:off x="7560574" y="4100028"/>
            <a:ext cx="1505160" cy="523948"/>
          </a:xfrm>
          <a:prstGeom prst="rect">
            <a:avLst/>
          </a:prstGeom>
        </p:spPr>
      </p:pic>
      <p:pic>
        <p:nvPicPr>
          <p:cNvPr id="12" name="Picture 11">
            <a:extLst>
              <a:ext uri="{FF2B5EF4-FFF2-40B4-BE49-F238E27FC236}">
                <a16:creationId xmlns:a16="http://schemas.microsoft.com/office/drawing/2014/main" id="{08E61DC4-4CBA-4228-A8B0-3DA062AFE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548902">
            <a:off x="8720527" y="3589088"/>
            <a:ext cx="2371256" cy="912021"/>
          </a:xfrm>
          <a:prstGeom prst="rect">
            <a:avLst/>
          </a:prstGeom>
        </p:spPr>
      </p:pic>
      <p:pic>
        <p:nvPicPr>
          <p:cNvPr id="24" name="Picture 23">
            <a:extLst>
              <a:ext uri="{FF2B5EF4-FFF2-40B4-BE49-F238E27FC236}">
                <a16:creationId xmlns:a16="http://schemas.microsoft.com/office/drawing/2014/main" id="{BF7A4A11-A7A2-4A3F-A2E0-4C10A1927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674947">
            <a:off x="8095556" y="5738312"/>
            <a:ext cx="1505160" cy="523948"/>
          </a:xfrm>
          <a:prstGeom prst="rect">
            <a:avLst/>
          </a:prstGeom>
        </p:spPr>
      </p:pic>
      <p:pic>
        <p:nvPicPr>
          <p:cNvPr id="1026" name="Picture 2" descr="Imagini pentru green stars">
            <a:extLst>
              <a:ext uri="{FF2B5EF4-FFF2-40B4-BE49-F238E27FC236}">
                <a16:creationId xmlns:a16="http://schemas.microsoft.com/office/drawing/2014/main" id="{5FCC2D7A-8F37-40F2-B8E2-E4A381BE1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876" y="5017969"/>
            <a:ext cx="931972" cy="80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69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3EA4-32BE-44C5-8FD1-651B1CA7F65C}"/>
              </a:ext>
            </a:extLst>
          </p:cNvPr>
          <p:cNvSpPr>
            <a:spLocks noGrp="1"/>
          </p:cNvSpPr>
          <p:nvPr>
            <p:ph type="title"/>
          </p:nvPr>
        </p:nvSpPr>
        <p:spPr>
          <a:xfrm>
            <a:off x="2602429" y="210257"/>
            <a:ext cx="6987141" cy="912256"/>
          </a:xfrm>
        </p:spPr>
        <p:txBody>
          <a:bodyPr/>
          <a:lstStyle/>
          <a:p>
            <a:pPr algn="ctr"/>
            <a:r>
              <a:rPr lang="ro-RO" dirty="0">
                <a:latin typeface="Arial Rounded MT Bold" panose="020F0704030504030204" pitchFamily="34" charset="0"/>
              </a:rPr>
              <a:t>Algoritmul folosit</a:t>
            </a:r>
            <a:endParaRPr lang="en-GB" dirty="0"/>
          </a:p>
        </p:txBody>
      </p:sp>
      <p:sp>
        <p:nvSpPr>
          <p:cNvPr id="3" name="Content Placeholder 2">
            <a:extLst>
              <a:ext uri="{FF2B5EF4-FFF2-40B4-BE49-F238E27FC236}">
                <a16:creationId xmlns:a16="http://schemas.microsoft.com/office/drawing/2014/main" id="{B3FBE00C-D1CD-4ADF-9569-4163984E176C}"/>
              </a:ext>
            </a:extLst>
          </p:cNvPr>
          <p:cNvSpPr>
            <a:spLocks noGrp="1"/>
          </p:cNvSpPr>
          <p:nvPr>
            <p:ph idx="1"/>
          </p:nvPr>
        </p:nvSpPr>
        <p:spPr>
          <a:xfrm>
            <a:off x="646111" y="1152983"/>
            <a:ext cx="7150102" cy="5619393"/>
          </a:xfrm>
        </p:spPr>
        <p:txBody>
          <a:bodyPr>
            <a:normAutofit/>
          </a:bodyPr>
          <a:lstStyle/>
          <a:p>
            <a:r>
              <a:rPr lang="ro-RO" dirty="0"/>
              <a:t>Decorațiunile</a:t>
            </a:r>
            <a:r>
              <a:rPr lang="en-US" dirty="0"/>
              <a:t> care nu </a:t>
            </a:r>
            <a:r>
              <a:rPr lang="en-US" dirty="0" err="1"/>
              <a:t>interactioneaz</a:t>
            </a:r>
            <a:r>
              <a:rPr lang="ro-RO" dirty="0"/>
              <a:t>ă</a:t>
            </a:r>
            <a:r>
              <a:rPr lang="en-US" dirty="0"/>
              <a:t> cu </a:t>
            </a:r>
            <a:r>
              <a:rPr lang="en-US" dirty="0" err="1"/>
              <a:t>juc</a:t>
            </a:r>
            <a:r>
              <a:rPr lang="ro-RO" dirty="0"/>
              <a:t>ă</a:t>
            </a:r>
            <a:r>
              <a:rPr lang="en-US" dirty="0" err="1"/>
              <a:t>torul</a:t>
            </a:r>
            <a:r>
              <a:rPr lang="en-US" dirty="0"/>
              <a:t> </a:t>
            </a:r>
            <a:r>
              <a:rPr lang="ro-RO" dirty="0"/>
              <a:t>sunt de 3 tipuri</a:t>
            </a:r>
            <a:r>
              <a:rPr lang="en-US" dirty="0"/>
              <a:t>: </a:t>
            </a:r>
            <a:r>
              <a:rPr lang="en-US" dirty="0" err="1"/>
              <a:t>pesc</a:t>
            </a:r>
            <a:r>
              <a:rPr lang="ro-RO" dirty="0"/>
              <a:t>ă</a:t>
            </a:r>
            <a:r>
              <a:rPr lang="en-US" dirty="0" err="1"/>
              <a:t>ru</a:t>
            </a:r>
            <a:r>
              <a:rPr lang="ro-RO" dirty="0"/>
              <a:t>ș</a:t>
            </a:r>
            <a:r>
              <a:rPr lang="en-US" dirty="0" err="1"/>
              <a:t>i</a:t>
            </a:r>
            <a:r>
              <a:rPr lang="en-US" dirty="0"/>
              <a:t>, </a:t>
            </a:r>
            <a:r>
              <a:rPr lang="en-US" dirty="0" err="1"/>
              <a:t>valuri</a:t>
            </a:r>
            <a:r>
              <a:rPr lang="en-US" dirty="0"/>
              <a:t> </a:t>
            </a:r>
            <a:r>
              <a:rPr lang="en-US" dirty="0" err="1"/>
              <a:t>si</a:t>
            </a:r>
            <a:r>
              <a:rPr lang="en-US" dirty="0"/>
              <a:t> </a:t>
            </a:r>
            <a:r>
              <a:rPr lang="en-US" dirty="0" err="1"/>
              <a:t>delfini</a:t>
            </a:r>
            <a:r>
              <a:rPr lang="en-US" dirty="0"/>
              <a:t>. </a:t>
            </a:r>
            <a:r>
              <a:rPr lang="en-US" dirty="0" err="1"/>
              <a:t>Pesc</a:t>
            </a:r>
            <a:r>
              <a:rPr lang="ro-RO" dirty="0"/>
              <a:t>ă</a:t>
            </a:r>
            <a:r>
              <a:rPr lang="en-US" dirty="0" err="1"/>
              <a:t>ru</a:t>
            </a:r>
            <a:r>
              <a:rPr lang="ro-RO" dirty="0"/>
              <a:t>ș</a:t>
            </a:r>
            <a:r>
              <a:rPr lang="en-US" dirty="0"/>
              <a:t>ii </a:t>
            </a:r>
            <a:r>
              <a:rPr lang="en-US" dirty="0" err="1"/>
              <a:t>zboar</a:t>
            </a:r>
            <a:r>
              <a:rPr lang="ro-RO" dirty="0"/>
              <a:t>ă</a:t>
            </a:r>
            <a:r>
              <a:rPr lang="en-US" dirty="0"/>
              <a:t> in </a:t>
            </a:r>
            <a:r>
              <a:rPr lang="en-US" dirty="0" err="1"/>
              <a:t>anumite</a:t>
            </a:r>
            <a:r>
              <a:rPr lang="en-US" dirty="0"/>
              <a:t> </a:t>
            </a:r>
            <a:r>
              <a:rPr lang="en-US" dirty="0" err="1"/>
              <a:t>direc</a:t>
            </a:r>
            <a:r>
              <a:rPr lang="ro-RO" dirty="0"/>
              <a:t>ț</a:t>
            </a:r>
            <a:r>
              <a:rPr lang="en-US" dirty="0"/>
              <a:t>ii </a:t>
            </a:r>
            <a:r>
              <a:rPr lang="en-US" dirty="0" err="1"/>
              <a:t>si</a:t>
            </a:r>
            <a:r>
              <a:rPr lang="en-US" dirty="0"/>
              <a:t> se </a:t>
            </a:r>
            <a:r>
              <a:rPr lang="ro-RO" dirty="0"/>
              <a:t>î</a:t>
            </a:r>
            <a:r>
              <a:rPr lang="en-US" dirty="0" err="1"/>
              <a:t>ntorc</a:t>
            </a:r>
            <a:r>
              <a:rPr lang="en-US" dirty="0"/>
              <a:t> la col</a:t>
            </a:r>
            <a:r>
              <a:rPr lang="ro-RO" dirty="0"/>
              <a:t>ț</a:t>
            </a:r>
            <a:r>
              <a:rPr lang="en-US" dirty="0" err="1"/>
              <a:t>uri</a:t>
            </a:r>
            <a:r>
              <a:rPr lang="en-US" dirty="0"/>
              <a:t>. </a:t>
            </a:r>
            <a:r>
              <a:rPr lang="en-US" dirty="0" err="1"/>
              <a:t>Delfinii</a:t>
            </a:r>
            <a:r>
              <a:rPr lang="en-US" dirty="0"/>
              <a:t> </a:t>
            </a:r>
            <a:r>
              <a:rPr lang="en-US" dirty="0" err="1"/>
              <a:t>efectueaz</a:t>
            </a:r>
            <a:r>
              <a:rPr lang="ro-RO" dirty="0"/>
              <a:t>ă</a:t>
            </a:r>
            <a:r>
              <a:rPr lang="en-US" dirty="0"/>
              <a:t> o anima</a:t>
            </a:r>
            <a:r>
              <a:rPr lang="ro-RO" dirty="0"/>
              <a:t>ț</a:t>
            </a:r>
            <a:r>
              <a:rPr lang="en-US" dirty="0" err="1"/>
              <a:t>ie</a:t>
            </a:r>
            <a:r>
              <a:rPr lang="en-US" dirty="0"/>
              <a:t> </a:t>
            </a:r>
            <a:r>
              <a:rPr lang="en-US" dirty="0" err="1"/>
              <a:t>atunci</a:t>
            </a:r>
            <a:r>
              <a:rPr lang="en-US" dirty="0"/>
              <a:t> c</a:t>
            </a:r>
            <a:r>
              <a:rPr lang="ro-RO" dirty="0"/>
              <a:t>â</a:t>
            </a:r>
            <a:r>
              <a:rPr lang="en-US" dirty="0" err="1"/>
              <a:t>nd</a:t>
            </a:r>
            <a:r>
              <a:rPr lang="en-US" dirty="0"/>
              <a:t> </a:t>
            </a:r>
            <a:r>
              <a:rPr lang="en-US" dirty="0" err="1"/>
              <a:t>timerul</a:t>
            </a:r>
            <a:r>
              <a:rPr lang="en-US" dirty="0"/>
              <a:t> din constructor </a:t>
            </a:r>
            <a:r>
              <a:rPr lang="en-US" dirty="0" err="1"/>
              <a:t>atinge</a:t>
            </a:r>
            <a:r>
              <a:rPr lang="en-US" dirty="0"/>
              <a:t> </a:t>
            </a:r>
            <a:r>
              <a:rPr lang="en-US" dirty="0" err="1"/>
              <a:t>valoare</a:t>
            </a:r>
            <a:r>
              <a:rPr lang="ro-RO" dirty="0"/>
              <a:t>a</a:t>
            </a:r>
            <a:r>
              <a:rPr lang="en-US" dirty="0"/>
              <a:t> 0, ca </a:t>
            </a:r>
            <a:r>
              <a:rPr lang="en-US" dirty="0" err="1"/>
              <a:t>mai</a:t>
            </a:r>
            <a:r>
              <a:rPr lang="en-US" dirty="0"/>
              <a:t> </a:t>
            </a:r>
            <a:r>
              <a:rPr lang="en-US" dirty="0" err="1"/>
              <a:t>apoi</a:t>
            </a:r>
            <a:r>
              <a:rPr lang="en-US" dirty="0"/>
              <a:t> s</a:t>
            </a:r>
            <a:r>
              <a:rPr lang="ro-RO" dirty="0"/>
              <a:t>ă</a:t>
            </a:r>
            <a:r>
              <a:rPr lang="en-US" dirty="0"/>
              <a:t> fie </a:t>
            </a:r>
            <a:r>
              <a:rPr lang="en-US" dirty="0" err="1"/>
              <a:t>resetat</a:t>
            </a:r>
            <a:r>
              <a:rPr lang="en-US" dirty="0"/>
              <a:t>. </a:t>
            </a:r>
            <a:r>
              <a:rPr lang="en-US" dirty="0" err="1"/>
              <a:t>Valurile</a:t>
            </a:r>
            <a:r>
              <a:rPr lang="en-US" dirty="0"/>
              <a:t> au </a:t>
            </a:r>
            <a:r>
              <a:rPr lang="en-US" dirty="0" err="1"/>
              <a:t>rol</a:t>
            </a:r>
            <a:r>
              <a:rPr lang="en-US" dirty="0"/>
              <a:t> de </a:t>
            </a:r>
            <a:r>
              <a:rPr lang="en-US" dirty="0" err="1"/>
              <a:t>dinamizare</a:t>
            </a:r>
            <a:r>
              <a:rPr lang="en-US" dirty="0"/>
              <a:t> a m</a:t>
            </a:r>
            <a:r>
              <a:rPr lang="ro-RO" dirty="0"/>
              <a:t>ă</a:t>
            </a:r>
            <a:r>
              <a:rPr lang="en-US" dirty="0" err="1"/>
              <a:t>rii</a:t>
            </a:r>
            <a:r>
              <a:rPr lang="en-US" dirty="0"/>
              <a:t>. </a:t>
            </a:r>
            <a:endParaRPr lang="ro-RO" dirty="0"/>
          </a:p>
          <a:p>
            <a:r>
              <a:rPr lang="ro-RO" dirty="0"/>
              <a:t>Task Bar-ul are rolul de a afișa informații pentru jucător, si anume viața navei, numărul de tunuri disponibile si totale, echipajul rămas si numărul de bani colectați. Fiecare informație este reținută într-un câmp de mesaj, care este mai apoi actualizat cu orice eveniment petrecut, cum ar fi colectarea unui cufăr sau luptele pe punte.</a:t>
            </a:r>
          </a:p>
          <a:p>
            <a:r>
              <a:rPr lang="ro-RO" dirty="0"/>
              <a:t>Viața si echipajul vor fi resetate la sfârșitul nivelului, iar daca nava jucătorului rămâne fără oameni sau fără viață, jocul se va încheia, jucătorul pierzând tot, mai puțin 100 de galbeni. </a:t>
            </a:r>
            <a:endParaRPr lang="en-GB" dirty="0"/>
          </a:p>
          <a:p>
            <a:endParaRPr lang="en-GB" dirty="0"/>
          </a:p>
        </p:txBody>
      </p:sp>
      <p:pic>
        <p:nvPicPr>
          <p:cNvPr id="5" name="Picture 4">
            <a:extLst>
              <a:ext uri="{FF2B5EF4-FFF2-40B4-BE49-F238E27FC236}">
                <a16:creationId xmlns:a16="http://schemas.microsoft.com/office/drawing/2014/main" id="{B2A48A1E-F7D0-4CE6-A2F4-690F0DC9E693}"/>
              </a:ext>
            </a:extLst>
          </p:cNvPr>
          <p:cNvPicPr>
            <a:picLocks noChangeAspect="1"/>
          </p:cNvPicPr>
          <p:nvPr/>
        </p:nvPicPr>
        <p:blipFill>
          <a:blip r:embed="rId2"/>
          <a:stretch>
            <a:fillRect/>
          </a:stretch>
        </p:blipFill>
        <p:spPr>
          <a:xfrm>
            <a:off x="7777957" y="1961321"/>
            <a:ext cx="4241765" cy="632097"/>
          </a:xfrm>
          <a:prstGeom prst="rect">
            <a:avLst/>
          </a:prstGeom>
        </p:spPr>
      </p:pic>
      <p:pic>
        <p:nvPicPr>
          <p:cNvPr id="7" name="Picture 6">
            <a:extLst>
              <a:ext uri="{FF2B5EF4-FFF2-40B4-BE49-F238E27FC236}">
                <a16:creationId xmlns:a16="http://schemas.microsoft.com/office/drawing/2014/main" id="{8DE2F605-6FBD-42C5-A5BD-62851B46F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8839" y="3283226"/>
            <a:ext cx="1720497" cy="1720497"/>
          </a:xfrm>
          <a:prstGeom prst="rect">
            <a:avLst/>
          </a:prstGeom>
        </p:spPr>
      </p:pic>
      <p:pic>
        <p:nvPicPr>
          <p:cNvPr id="9" name="Picture 8">
            <a:extLst>
              <a:ext uri="{FF2B5EF4-FFF2-40B4-BE49-F238E27FC236}">
                <a16:creationId xmlns:a16="http://schemas.microsoft.com/office/drawing/2014/main" id="{15EDF02E-1778-4AAC-92DE-80FADA21A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324056">
            <a:off x="8741234" y="3095812"/>
            <a:ext cx="489316" cy="489316"/>
          </a:xfrm>
          <a:prstGeom prst="rect">
            <a:avLst/>
          </a:prstGeom>
        </p:spPr>
      </p:pic>
      <p:pic>
        <p:nvPicPr>
          <p:cNvPr id="13" name="Picture 12">
            <a:extLst>
              <a:ext uri="{FF2B5EF4-FFF2-40B4-BE49-F238E27FC236}">
                <a16:creationId xmlns:a16="http://schemas.microsoft.com/office/drawing/2014/main" id="{A0446C9C-1CE7-4CCE-918C-25A046C85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218" y="5193127"/>
            <a:ext cx="3482996" cy="1454616"/>
          </a:xfrm>
          <a:prstGeom prst="rect">
            <a:avLst/>
          </a:prstGeom>
        </p:spPr>
      </p:pic>
      <p:pic>
        <p:nvPicPr>
          <p:cNvPr id="16" name="Picture 15">
            <a:extLst>
              <a:ext uri="{FF2B5EF4-FFF2-40B4-BE49-F238E27FC236}">
                <a16:creationId xmlns:a16="http://schemas.microsoft.com/office/drawing/2014/main" id="{A0EDC62D-4F06-45D6-8B11-C47E4A2743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5915" y="2685679"/>
            <a:ext cx="3780597" cy="1578904"/>
          </a:xfrm>
          <a:prstGeom prst="rect">
            <a:avLst/>
          </a:prstGeom>
        </p:spPr>
      </p:pic>
      <p:pic>
        <p:nvPicPr>
          <p:cNvPr id="18" name="Picture 17">
            <a:extLst>
              <a:ext uri="{FF2B5EF4-FFF2-40B4-BE49-F238E27FC236}">
                <a16:creationId xmlns:a16="http://schemas.microsoft.com/office/drawing/2014/main" id="{E408DF28-C11E-49C1-8BA7-C70453D568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181" y="3491205"/>
            <a:ext cx="924054" cy="304843"/>
          </a:xfrm>
          <a:prstGeom prst="rect">
            <a:avLst/>
          </a:prstGeom>
        </p:spPr>
      </p:pic>
      <p:pic>
        <p:nvPicPr>
          <p:cNvPr id="29" name="Picture 28">
            <a:extLst>
              <a:ext uri="{FF2B5EF4-FFF2-40B4-BE49-F238E27FC236}">
                <a16:creationId xmlns:a16="http://schemas.microsoft.com/office/drawing/2014/main" id="{DDE7F04A-CBDA-48E1-81B0-DB10339C3F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817323">
            <a:off x="7763476" y="4089803"/>
            <a:ext cx="2092401" cy="728367"/>
          </a:xfrm>
          <a:prstGeom prst="rect">
            <a:avLst/>
          </a:prstGeom>
        </p:spPr>
      </p:pic>
      <p:pic>
        <p:nvPicPr>
          <p:cNvPr id="32" name="Picture 31">
            <a:extLst>
              <a:ext uri="{FF2B5EF4-FFF2-40B4-BE49-F238E27FC236}">
                <a16:creationId xmlns:a16="http://schemas.microsoft.com/office/drawing/2014/main" id="{AFECA96D-E410-4ED2-90CA-FAED37DF5C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26427" y="2941400"/>
            <a:ext cx="924054" cy="304843"/>
          </a:xfrm>
          <a:prstGeom prst="rect">
            <a:avLst/>
          </a:prstGeom>
        </p:spPr>
      </p:pic>
      <p:pic>
        <p:nvPicPr>
          <p:cNvPr id="33" name="Picture 32">
            <a:extLst>
              <a:ext uri="{FF2B5EF4-FFF2-40B4-BE49-F238E27FC236}">
                <a16:creationId xmlns:a16="http://schemas.microsoft.com/office/drawing/2014/main" id="{C67C75D4-60DF-425A-9C51-785D1DC29E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4004" y="5231845"/>
            <a:ext cx="924054" cy="304843"/>
          </a:xfrm>
          <a:prstGeom prst="rect">
            <a:avLst/>
          </a:prstGeom>
        </p:spPr>
      </p:pic>
      <p:pic>
        <p:nvPicPr>
          <p:cNvPr id="34" name="Picture 33">
            <a:extLst>
              <a:ext uri="{FF2B5EF4-FFF2-40B4-BE49-F238E27FC236}">
                <a16:creationId xmlns:a16="http://schemas.microsoft.com/office/drawing/2014/main" id="{7A896F6A-C537-41AA-B2F5-4DC7053620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5332" y="6095959"/>
            <a:ext cx="924054" cy="304843"/>
          </a:xfrm>
          <a:prstGeom prst="rect">
            <a:avLst/>
          </a:prstGeom>
        </p:spPr>
      </p:pic>
    </p:spTree>
    <p:extLst>
      <p:ext uri="{BB962C8B-B14F-4D97-AF65-F5344CB8AC3E}">
        <p14:creationId xmlns:p14="http://schemas.microsoft.com/office/powerpoint/2010/main" val="360995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1584-4F87-468A-A5EB-BF6EA7DFAF8F}"/>
              </a:ext>
            </a:extLst>
          </p:cNvPr>
          <p:cNvSpPr>
            <a:spLocks noGrp="1"/>
          </p:cNvSpPr>
          <p:nvPr>
            <p:ph type="title"/>
          </p:nvPr>
        </p:nvSpPr>
        <p:spPr>
          <a:xfrm>
            <a:off x="3843130" y="479222"/>
            <a:ext cx="4505739" cy="660465"/>
          </a:xfrm>
        </p:spPr>
        <p:txBody>
          <a:bodyPr/>
          <a:lstStyle/>
          <a:p>
            <a:r>
              <a:rPr lang="ro-RO" b="1" i="1" dirty="0"/>
              <a:t>Observații finale</a:t>
            </a:r>
            <a:endParaRPr lang="en-GB" dirty="0"/>
          </a:p>
        </p:txBody>
      </p:sp>
      <p:sp>
        <p:nvSpPr>
          <p:cNvPr id="3" name="Content Placeholder 2">
            <a:extLst>
              <a:ext uri="{FF2B5EF4-FFF2-40B4-BE49-F238E27FC236}">
                <a16:creationId xmlns:a16="http://schemas.microsoft.com/office/drawing/2014/main" id="{84BED05C-7682-426D-B3CF-9E0A09A13DFE}"/>
              </a:ext>
            </a:extLst>
          </p:cNvPr>
          <p:cNvSpPr>
            <a:spLocks noGrp="1"/>
          </p:cNvSpPr>
          <p:nvPr>
            <p:ph idx="1"/>
          </p:nvPr>
        </p:nvSpPr>
        <p:spPr>
          <a:xfrm>
            <a:off x="1103312" y="1484244"/>
            <a:ext cx="8946541" cy="4764156"/>
          </a:xfrm>
        </p:spPr>
        <p:txBody>
          <a:bodyPr>
            <a:normAutofit/>
          </a:bodyPr>
          <a:lstStyle/>
          <a:p>
            <a:r>
              <a:rPr lang="ro-RO" dirty="0"/>
              <a:t>Aplicația este completă si nu are nevoie de modificări majore.</a:t>
            </a:r>
          </a:p>
          <a:p>
            <a:r>
              <a:rPr lang="ro-RO" dirty="0"/>
              <a:t>Principiile oop precum încapsularea, moștenirea claselor si absractizarea ne-au ajutat extrem de mult, facilitând procesul de construire al claselor. </a:t>
            </a:r>
          </a:p>
          <a:p>
            <a:r>
              <a:rPr lang="ro-RO" dirty="0"/>
              <a:t>Reciclarea câtorva clase a fost un pas de optimizare. Daca ar fi fost nevoie de 8 clase pentru 8 niveluri diferite, ar fi fost destul de dificil să reținem unde am făcut schimbări. Așa că am utilizat o singură clasă cu aceleași proprietăți, dar cu 2 constructori, unul default si altul cu parametru pentru fiecare nivel. Cazuri precum SWorld au neccesitat căutări pe Internet și documentație intensă, însă rezultatul a fost promițător.</a:t>
            </a:r>
          </a:p>
          <a:p>
            <a:r>
              <a:rPr lang="ro-RO" dirty="0"/>
              <a:t>Crearea acestui joc a reprezentat o aventură pentru echipa noastră și un bun semn de colaborare și organizare între noi. Ne-am ajutat unul pe altul, de la texturi la mecanica jocului.</a:t>
            </a:r>
          </a:p>
          <a:p>
            <a:endParaRPr lang="ro-RO" dirty="0"/>
          </a:p>
          <a:p>
            <a:endParaRPr lang="en-GB" dirty="0"/>
          </a:p>
        </p:txBody>
      </p:sp>
    </p:spTree>
    <p:extLst>
      <p:ext uri="{BB962C8B-B14F-4D97-AF65-F5344CB8AC3E}">
        <p14:creationId xmlns:p14="http://schemas.microsoft.com/office/powerpoint/2010/main" val="2129071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273</TotalTime>
  <Words>1161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Rounded MT Bold</vt:lpstr>
      <vt:lpstr>Century Gothic</vt:lpstr>
      <vt:lpstr>Courier New</vt:lpstr>
      <vt:lpstr>Times New Roman</vt:lpstr>
      <vt:lpstr>Wingdings 3</vt:lpstr>
      <vt:lpstr>Ion</vt:lpstr>
      <vt:lpstr>The Sailor</vt:lpstr>
      <vt:lpstr>Scenariul – ideea de proiect</vt:lpstr>
      <vt:lpstr>Scenariul – execuția</vt:lpstr>
      <vt:lpstr>Algoritmul folosit</vt:lpstr>
      <vt:lpstr>Algoritmul folosit</vt:lpstr>
      <vt:lpstr>Algoritmul folosit</vt:lpstr>
      <vt:lpstr>Algoritmul folosit</vt:lpstr>
      <vt:lpstr>Observații finale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Sailor</dc:title>
  <dc:creator>Pieleanu Andrei</dc:creator>
  <cp:lastModifiedBy>Pieleanu Andrei</cp:lastModifiedBy>
  <cp:revision>34</cp:revision>
  <dcterms:created xsi:type="dcterms:W3CDTF">2020-02-28T10:26:22Z</dcterms:created>
  <dcterms:modified xsi:type="dcterms:W3CDTF">2021-11-07T11:08:04Z</dcterms:modified>
</cp:coreProperties>
</file>