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24f13c3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24f13c3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24f13c3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24f13c3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824f13c3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824f13c3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824f13c3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824f13c3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824f13c3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824f13c3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824f13c3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824f13c3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824f13c3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824f13c3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78551" y="732675"/>
            <a:ext cx="7986900" cy="1565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Autonomous Underwater Vehicle Simulation </a:t>
            </a:r>
            <a:endParaRPr/>
          </a:p>
        </p:txBody>
      </p:sp>
      <p:sp>
        <p:nvSpPr>
          <p:cNvPr id="55" name="Google Shape;55;p13"/>
          <p:cNvSpPr txBox="1"/>
          <p:nvPr>
            <p:ph idx="1" type="subTitle"/>
          </p:nvPr>
        </p:nvSpPr>
        <p:spPr>
          <a:xfrm>
            <a:off x="311700" y="2571750"/>
            <a:ext cx="8520600" cy="132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Motion Models and Path Planning in 3D environment in OMNeT++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ru" sz="2200">
                <a:solidFill>
                  <a:schemeClr val="dk1"/>
                </a:solidFill>
              </a:rPr>
              <a:t>Submitted by:</a:t>
            </a:r>
            <a:br>
              <a:rPr lang="ru"/>
            </a:br>
            <a:r>
              <a:rPr b="1" lang="ru">
                <a:solidFill>
                  <a:schemeClr val="dk1"/>
                </a:solidFill>
                <a:highlight>
                  <a:srgbClr val="FFFFFF"/>
                </a:highlight>
              </a:rPr>
              <a:t>Lanka Veera Vishnu Pavan</a:t>
            </a:r>
            <a:r>
              <a:rPr lang="ru">
                <a:solidFill>
                  <a:schemeClr val="dk1"/>
                </a:solidFill>
                <a:highlight>
                  <a:srgbClr val="FFFFFF"/>
                </a:highlight>
              </a:rPr>
              <a:t> - Matriculation no. : 22020060</a:t>
            </a:r>
            <a:r>
              <a:rPr lang="ru">
                <a:solidFill>
                  <a:schemeClr val="dk1"/>
                </a:solidFill>
                <a:highlight>
                  <a:srgbClr val="FFFFFF"/>
                </a:highlight>
              </a:rPr>
              <a:t>2</a:t>
            </a:r>
            <a:br>
              <a:rPr lang="ru">
                <a:solidFill>
                  <a:schemeClr val="dk1"/>
                </a:solidFill>
                <a:highlight>
                  <a:srgbClr val="FFFFFF"/>
                </a:highlight>
              </a:rPr>
            </a:br>
            <a:r>
              <a:rPr b="1" lang="ru">
                <a:solidFill>
                  <a:schemeClr val="dk1"/>
                </a:solidFill>
                <a:highlight>
                  <a:srgbClr val="FFFFFF"/>
                </a:highlight>
              </a:rPr>
              <a:t>Purits Andrei </a:t>
            </a:r>
            <a:r>
              <a:rPr lang="ru">
                <a:solidFill>
                  <a:schemeClr val="dk1"/>
                </a:solidFill>
                <a:highlight>
                  <a:srgbClr val="FFFFFF"/>
                </a:highlight>
              </a:rPr>
              <a:t>- Matriculation no. :</a:t>
            </a:r>
            <a:r>
              <a:rPr lang="ru">
                <a:solidFill>
                  <a:schemeClr val="dk1"/>
                </a:solidFill>
                <a:highlight>
                  <a:srgbClr val="FFFFFF"/>
                </a:highlight>
              </a:rPr>
              <a:t> 221202242</a:t>
            </a:r>
            <a:endParaRPr>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2200">
                <a:solidFill>
                  <a:schemeClr val="dk1"/>
                </a:solidFill>
                <a:highlight>
                  <a:srgbClr val="FFFFFF"/>
                </a:highlight>
              </a:rPr>
              <a:t>Reviewer</a:t>
            </a:r>
            <a:br>
              <a:rPr lang="ru">
                <a:solidFill>
                  <a:schemeClr val="dk1"/>
                </a:solidFill>
                <a:highlight>
                  <a:srgbClr val="FFFFFF"/>
                </a:highlight>
              </a:rPr>
            </a:br>
            <a:r>
              <a:rPr b="1" lang="ru">
                <a:solidFill>
                  <a:schemeClr val="dk1"/>
                </a:solidFill>
                <a:highlight>
                  <a:srgbClr val="FFFFFF"/>
                </a:highlight>
              </a:rPr>
              <a:t>Dr. -Ing. habil. Peter Danielis</a:t>
            </a:r>
            <a:r>
              <a:rPr lang="ru">
                <a:solidFill>
                  <a:schemeClr val="dk1"/>
                </a:solidFill>
                <a:highlight>
                  <a:srgbClr val="FFFFFF"/>
                </a:highlight>
              </a:rPr>
              <a:t> </a:t>
            </a:r>
            <a:br>
              <a:rPr lang="ru">
                <a:solidFill>
                  <a:schemeClr val="dk1"/>
                </a:solidFill>
                <a:highlight>
                  <a:srgbClr val="FFFFFF"/>
                </a:highlight>
              </a:rPr>
            </a:br>
            <a:r>
              <a:rPr lang="ru">
                <a:solidFill>
                  <a:schemeClr val="dk1"/>
                </a:solidFill>
                <a:highlight>
                  <a:srgbClr val="FFFFFF"/>
                </a:highlight>
              </a:rPr>
              <a:t>Universität Rostock</a:t>
            </a:r>
            <a:br>
              <a:rPr lang="ru">
                <a:solidFill>
                  <a:schemeClr val="dk1"/>
                </a:solidFill>
                <a:highlight>
                  <a:srgbClr val="FFFFFF"/>
                </a:highlight>
              </a:rPr>
            </a:br>
            <a:r>
              <a:rPr lang="ru">
                <a:solidFill>
                  <a:schemeClr val="dk1"/>
                </a:solidFill>
                <a:highlight>
                  <a:srgbClr val="FFFFFF"/>
                </a:highlight>
              </a:rPr>
              <a:t>18059 Rostock, Germany </a:t>
            </a:r>
            <a:endParaRPr>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ru"/>
              <a:t>Goal of project</a:t>
            </a:r>
            <a:endParaRPr/>
          </a:p>
        </p:txBody>
      </p:sp>
      <p:sp>
        <p:nvSpPr>
          <p:cNvPr id="67" name="Google Shape;67;p15"/>
          <p:cNvSpPr txBox="1"/>
          <p:nvPr>
            <p:ph idx="1" type="body"/>
          </p:nvPr>
        </p:nvSpPr>
        <p:spPr>
          <a:xfrm>
            <a:off x="311700" y="1152475"/>
            <a:ext cx="766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aim of the project is to perform the best Mobility motion this </a:t>
            </a:r>
            <a:br>
              <a:rPr lang="ru"/>
            </a:br>
            <a:r>
              <a:rPr lang="ru"/>
              <a:t>the most suitable Path planning in 3D environment in OMNeT++. </a:t>
            </a:r>
            <a:br>
              <a:rPr lang="ru"/>
            </a:br>
            <a:r>
              <a:rPr lang="ru"/>
              <a:t>It could be separated into 4 problems:</a:t>
            </a:r>
            <a:endParaRPr/>
          </a:p>
          <a:p>
            <a:pPr indent="0" lvl="0" marL="0" rtl="0" algn="l">
              <a:spcBef>
                <a:spcPts val="1200"/>
              </a:spcBef>
              <a:spcAft>
                <a:spcPts val="1200"/>
              </a:spcAft>
              <a:buNone/>
            </a:pPr>
            <a:br>
              <a:rPr lang="ru"/>
            </a:br>
            <a:r>
              <a:rPr lang="ru"/>
              <a:t>1. to choose the best mobility model</a:t>
            </a:r>
            <a:br>
              <a:rPr lang="ru"/>
            </a:br>
            <a:r>
              <a:rPr lang="ru"/>
              <a:t>2. to choose the best Path planning algorithm and calculate the route</a:t>
            </a:r>
            <a:br>
              <a:rPr lang="ru"/>
            </a:br>
            <a:r>
              <a:rPr lang="ru"/>
              <a:t>3. to implement it in OMNeT++</a:t>
            </a:r>
            <a:br>
              <a:rPr lang="ru"/>
            </a:br>
            <a:r>
              <a:rPr lang="ru"/>
              <a:t>4. to add environment with obstacles</a:t>
            </a:r>
            <a:endParaRPr/>
          </a:p>
        </p:txBody>
      </p:sp>
      <p:pic>
        <p:nvPicPr>
          <p:cNvPr id="68" name="Google Shape;68;p15"/>
          <p:cNvPicPr preferRelativeResize="0"/>
          <p:nvPr/>
        </p:nvPicPr>
        <p:blipFill>
          <a:blip r:embed="rId3">
            <a:alphaModFix/>
          </a:blip>
          <a:stretch>
            <a:fillRect/>
          </a:stretch>
        </p:blipFill>
        <p:spPr>
          <a:xfrm>
            <a:off x="7977091" y="0"/>
            <a:ext cx="116691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rPr lang="ru"/>
              <a:t>Mobility models. Bonn motion.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Clr>
                <a:schemeClr val="dk1"/>
              </a:buClr>
              <a:buSzPct val="39285"/>
              <a:buFont typeface="Arial"/>
              <a:buNone/>
            </a:pPr>
            <a:r>
              <a:rPr lang="ru"/>
              <a:t>   3D Models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121200" y="1071575"/>
            <a:ext cx="208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400">
                <a:solidFill>
                  <a:schemeClr val="dk1"/>
                </a:solidFill>
                <a:highlight>
                  <a:srgbClr val="FFFFFF"/>
                </a:highlight>
              </a:rPr>
              <a:t>The seen of simulation looks like sky blue which is representing water. the form of the node should seem like a submarine or AUV, but it’s sort of a drone. The drone represents an AUV. the realm outside of the acoustic zone is constrained.</a:t>
            </a:r>
            <a:endParaRPr sz="1400">
              <a:solidFill>
                <a:schemeClr val="dk1"/>
              </a:solidFill>
              <a:highlight>
                <a:srgbClr val="FFFFFF"/>
              </a:highlight>
            </a:endParaRPr>
          </a:p>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400000" y="1071575"/>
            <a:ext cx="6534401" cy="33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Clr>
                <a:schemeClr val="dk1"/>
              </a:buClr>
              <a:buSzPct val="39285"/>
              <a:buFont typeface="Arial"/>
              <a:buNone/>
            </a:pPr>
            <a:r>
              <a:rPr lang="ru"/>
              <a:t>     Multiple AUVs</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6177550" y="1152475"/>
            <a:ext cx="297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400">
                <a:solidFill>
                  <a:schemeClr val="dk1"/>
                </a:solidFill>
                <a:highlight>
                  <a:srgbClr val="FFFFFF"/>
                </a:highlight>
              </a:rPr>
              <a:t>The figure shows that multiple AUVs take alternative paths.</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sz="1400">
                <a:solidFill>
                  <a:schemeClr val="dk1"/>
                </a:solidFill>
                <a:highlight>
                  <a:srgbClr val="FFFFFF"/>
                </a:highlight>
              </a:rPr>
              <a:t>one amongst them is following Dijkstra Algorithm for a higher path. Others are using the subsequent best paths, which started from different starting location.</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sz="1400">
                <a:solidFill>
                  <a:schemeClr val="dk1"/>
                </a:solidFill>
                <a:highlight>
                  <a:srgbClr val="FFFFFF"/>
                </a:highlight>
              </a:rPr>
              <a:t>The yellow color path represents the AUV following the Dijkstra Algorithm. The blue color represents the choice paths. From the figure, one can observe that goal position which is representing as yellow sphere.</a:t>
            </a:r>
            <a:endParaRPr sz="1400">
              <a:solidFill>
                <a:schemeClr val="dk1"/>
              </a:solidFill>
              <a:highlight>
                <a:srgbClr val="FFFFFF"/>
              </a:highlight>
            </a:endParaRPr>
          </a:p>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0" y="1152475"/>
            <a:ext cx="6177539" cy="3172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Results</a:t>
            </a:r>
            <a:endParaRPr/>
          </a:p>
        </p:txBody>
      </p:sp>
      <p:sp>
        <p:nvSpPr>
          <p:cNvPr id="94" name="Google Shape;94;p19"/>
          <p:cNvSpPr txBox="1"/>
          <p:nvPr>
            <p:ph idx="1" type="body"/>
          </p:nvPr>
        </p:nvSpPr>
        <p:spPr>
          <a:xfrm>
            <a:off x="0" y="1140575"/>
            <a:ext cx="4379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ru" sz="1700">
                <a:solidFill>
                  <a:schemeClr val="dk1"/>
                </a:solidFill>
                <a:highlight>
                  <a:srgbClr val="FFFFFF"/>
                </a:highlight>
              </a:rPr>
              <a:t>Mobility model</a:t>
            </a:r>
            <a:endParaRPr b="1"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highlight>
                  <a:srgbClr val="FFFFFF"/>
                </a:highlight>
              </a:rPr>
              <a:t>We have chosen BonnMotionMobility in our project, cause this Motion Mobility can be used both in 2D and 3D cases and it has path preplanning option that was very useful in this project.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sz="1700">
                <a:solidFill>
                  <a:schemeClr val="dk1"/>
                </a:solidFill>
                <a:highlight>
                  <a:srgbClr val="FFFFFF"/>
                </a:highlight>
              </a:rPr>
              <a:t>Dijkstra Algorithm</a:t>
            </a:r>
            <a:endParaRPr b="1"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ru" sz="1400">
                <a:solidFill>
                  <a:schemeClr val="dk1"/>
                </a:solidFill>
                <a:highlight>
                  <a:srgbClr val="FFFFFF"/>
                </a:highlight>
              </a:rPr>
              <a:t>One of the most challenges with wireless AUVs is proscribed energy. Keeping energy consumption a vital target. We’ve calculated the shortest path to achieve the goal position. which the results are very accurate. </a:t>
            </a:r>
            <a:endParaRPr/>
          </a:p>
        </p:txBody>
      </p:sp>
      <p:sp>
        <p:nvSpPr>
          <p:cNvPr id="95" name="Google Shape;95;p19"/>
          <p:cNvSpPr txBox="1"/>
          <p:nvPr>
            <p:ph idx="1" type="body"/>
          </p:nvPr>
        </p:nvSpPr>
        <p:spPr>
          <a:xfrm>
            <a:off x="4572000" y="1140575"/>
            <a:ext cx="5177100" cy="3914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ru" sz="1700">
                <a:solidFill>
                  <a:schemeClr val="dk1"/>
                </a:solidFill>
                <a:highlight>
                  <a:srgbClr val="FFFFFF"/>
                </a:highlight>
              </a:rPr>
              <a:t>Implementation</a:t>
            </a:r>
            <a:endParaRPr b="1" sz="17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rPr lang="ru" sz="1400">
                <a:solidFill>
                  <a:schemeClr val="dk1"/>
                </a:solidFill>
                <a:highlight>
                  <a:srgbClr val="FFFFFF"/>
                </a:highlight>
              </a:rPr>
              <a:t>The implementation of our code was </a:t>
            </a:r>
            <a:r>
              <a:rPr lang="ru" sz="1400">
                <a:solidFill>
                  <a:schemeClr val="dk1"/>
                </a:solidFill>
                <a:highlight>
                  <a:srgbClr val="FFFFFF"/>
                </a:highlight>
              </a:rPr>
              <a:t>successful</a:t>
            </a:r>
            <a:r>
              <a:rPr lang="ru" sz="1400">
                <a:solidFill>
                  <a:schemeClr val="dk1"/>
                </a:solidFill>
                <a:highlight>
                  <a:srgbClr val="FFFFFF"/>
                </a:highlight>
              </a:rPr>
              <a:t> </a:t>
            </a:r>
            <a:br>
              <a:rPr lang="ru" sz="1400">
                <a:solidFill>
                  <a:schemeClr val="dk1"/>
                </a:solidFill>
                <a:highlight>
                  <a:srgbClr val="FFFFFF"/>
                </a:highlight>
              </a:rPr>
            </a:br>
            <a:r>
              <a:rPr lang="ru" sz="1400">
                <a:solidFill>
                  <a:schemeClr val="dk1"/>
                </a:solidFill>
                <a:highlight>
                  <a:srgbClr val="FFFFFF"/>
                </a:highlight>
              </a:rPr>
              <a:t>and it works fine on OMNeT++ version 5.7.</a:t>
            </a:r>
            <a:endParaRPr sz="14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t/>
            </a:r>
            <a:endParaRPr sz="1700">
              <a:solidFill>
                <a:schemeClr val="dk1"/>
              </a:solidFill>
              <a:highlight>
                <a:srgbClr val="FFFFFF"/>
              </a:highlight>
            </a:endParaRPr>
          </a:p>
          <a:p>
            <a:pPr indent="0" lvl="0" marL="0" rtl="0" algn="l">
              <a:lnSpc>
                <a:spcPct val="100000"/>
              </a:lnSpc>
              <a:spcBef>
                <a:spcPts val="0"/>
              </a:spcBef>
              <a:spcAft>
                <a:spcPts val="0"/>
              </a:spcAft>
              <a:buNone/>
            </a:pPr>
            <a:r>
              <a:rPr b="1" lang="ru" sz="1700">
                <a:solidFill>
                  <a:schemeClr val="dk1"/>
                </a:solidFill>
                <a:highlight>
                  <a:srgbClr val="FFFFFF"/>
                </a:highlight>
              </a:rPr>
              <a:t>Environment and obstacles</a:t>
            </a:r>
            <a:endParaRPr b="1" sz="17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rPr lang="ru" sz="1400">
                <a:solidFill>
                  <a:schemeClr val="dk1"/>
                </a:solidFill>
                <a:highlight>
                  <a:srgbClr val="FFFFFF"/>
                </a:highlight>
              </a:rPr>
              <a:t>We created simulation environment in the shape of a </a:t>
            </a:r>
            <a:br>
              <a:rPr lang="ru" sz="1400">
                <a:solidFill>
                  <a:schemeClr val="dk1"/>
                </a:solidFill>
                <a:highlight>
                  <a:srgbClr val="FFFFFF"/>
                </a:highlight>
              </a:rPr>
            </a:br>
            <a:r>
              <a:rPr lang="ru" sz="1400">
                <a:solidFill>
                  <a:schemeClr val="dk1"/>
                </a:solidFill>
                <a:highlight>
                  <a:srgbClr val="FFFFFF"/>
                </a:highlight>
              </a:rPr>
              <a:t>cube with size of 2000m. Also we added obstacles </a:t>
            </a:r>
            <a:br>
              <a:rPr lang="ru" sz="1400">
                <a:solidFill>
                  <a:schemeClr val="dk1"/>
                </a:solidFill>
                <a:highlight>
                  <a:srgbClr val="FFFFFF"/>
                </a:highlight>
              </a:rPr>
            </a:br>
            <a:r>
              <a:rPr lang="ru" sz="1400">
                <a:solidFill>
                  <a:schemeClr val="dk1"/>
                </a:solidFill>
                <a:highlight>
                  <a:srgbClr val="FFFFFF"/>
                </a:highlight>
              </a:rPr>
              <a:t>and calculated the shorted path through them</a:t>
            </a:r>
            <a:r>
              <a:rPr lang="ru" sz="1400">
                <a:solidFill>
                  <a:schemeClr val="dk1"/>
                </a:solidFill>
                <a:highlight>
                  <a:srgbClr val="FFFFFF"/>
                </a:highlight>
              </a:rPr>
              <a:t>.</a:t>
            </a:r>
            <a:endParaRPr sz="14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t/>
            </a:r>
            <a:endParaRPr sz="1700">
              <a:solidFill>
                <a:schemeClr val="dk1"/>
              </a:solidFill>
              <a:highlight>
                <a:srgbClr val="FFFFFF"/>
              </a:highlight>
            </a:endParaRPr>
          </a:p>
          <a:p>
            <a:pPr indent="0" lvl="0" marL="0" rtl="0" algn="l">
              <a:lnSpc>
                <a:spcPct val="100000"/>
              </a:lnSpc>
              <a:spcBef>
                <a:spcPts val="0"/>
              </a:spcBef>
              <a:spcAft>
                <a:spcPts val="0"/>
              </a:spcAft>
              <a:buNone/>
            </a:pPr>
            <a:r>
              <a:rPr b="1" lang="ru" sz="1700">
                <a:solidFill>
                  <a:schemeClr val="dk1"/>
                </a:solidFill>
                <a:highlight>
                  <a:srgbClr val="FFFFFF"/>
                </a:highlight>
              </a:rPr>
              <a:t>Global path planning</a:t>
            </a:r>
            <a:endParaRPr b="1" sz="1700">
              <a:solidFill>
                <a:schemeClr val="dk1"/>
              </a:solidFill>
              <a:highlight>
                <a:srgbClr val="FFFFFF"/>
              </a:highlight>
            </a:endParaRPr>
          </a:p>
          <a:p>
            <a:pPr indent="0" lvl="0" marL="0" rtl="0" algn="l">
              <a:lnSpc>
                <a:spcPct val="100000"/>
              </a:lnSpc>
              <a:spcBef>
                <a:spcPts val="0"/>
              </a:spcBef>
              <a:spcAft>
                <a:spcPts val="0"/>
              </a:spcAft>
              <a:buNone/>
            </a:pPr>
            <a:r>
              <a:t/>
            </a:r>
            <a:endParaRPr sz="1100">
              <a:solidFill>
                <a:schemeClr val="dk1"/>
              </a:solidFill>
              <a:highlight>
                <a:srgbClr val="FFFFFF"/>
              </a:highlight>
            </a:endParaRPr>
          </a:p>
          <a:p>
            <a:pPr indent="0" lvl="0" marL="0" rtl="0" algn="l">
              <a:lnSpc>
                <a:spcPct val="100000"/>
              </a:lnSpc>
              <a:spcBef>
                <a:spcPts val="0"/>
              </a:spcBef>
              <a:spcAft>
                <a:spcPts val="0"/>
              </a:spcAft>
              <a:buNone/>
            </a:pPr>
            <a:r>
              <a:rPr lang="ru" sz="1400">
                <a:solidFill>
                  <a:schemeClr val="dk1"/>
                </a:solidFill>
                <a:highlight>
                  <a:srgbClr val="FFFFFF"/>
                </a:highlight>
              </a:rPr>
              <a:t>In different varieties of path planning, we focused </a:t>
            </a:r>
            <a:br>
              <a:rPr lang="ru" sz="1400">
                <a:solidFill>
                  <a:schemeClr val="dk1"/>
                </a:solidFill>
                <a:highlight>
                  <a:srgbClr val="FFFFFF"/>
                </a:highlight>
              </a:rPr>
            </a:br>
            <a:r>
              <a:rPr lang="ru" sz="1400">
                <a:solidFill>
                  <a:schemeClr val="dk1"/>
                </a:solidFill>
                <a:highlight>
                  <a:srgbClr val="FFFFFF"/>
                </a:highlight>
              </a:rPr>
              <a:t>on Global path planning with static obstacles. </a:t>
            </a:r>
            <a:endParaRPr sz="1100">
              <a:solidFill>
                <a:schemeClr val="dk1"/>
              </a:solidFill>
              <a:highlight>
                <a:srgbClr val="FFFFFF"/>
              </a:highlight>
            </a:endParaRPr>
          </a:p>
          <a:p>
            <a:pPr indent="0" lvl="0" marL="0" rtl="0" algn="l">
              <a:lnSpc>
                <a:spcPct val="100000"/>
              </a:lnSpc>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Results</a:t>
            </a:r>
            <a:endParaRPr/>
          </a:p>
        </p:txBody>
      </p:sp>
      <p:pic>
        <p:nvPicPr>
          <p:cNvPr id="101" name="Google Shape;101;p20"/>
          <p:cNvPicPr preferRelativeResize="0"/>
          <p:nvPr/>
        </p:nvPicPr>
        <p:blipFill>
          <a:blip r:embed="rId3">
            <a:alphaModFix/>
          </a:blip>
          <a:stretch>
            <a:fillRect/>
          </a:stretch>
        </p:blipFill>
        <p:spPr>
          <a:xfrm>
            <a:off x="3419188" y="1017725"/>
            <a:ext cx="5234564" cy="3820975"/>
          </a:xfrm>
          <a:prstGeom prst="rect">
            <a:avLst/>
          </a:prstGeom>
          <a:noFill/>
          <a:ln>
            <a:noFill/>
          </a:ln>
        </p:spPr>
      </p:pic>
      <p:sp>
        <p:nvSpPr>
          <p:cNvPr id="102" name="Google Shape;102;p20"/>
          <p:cNvSpPr txBox="1"/>
          <p:nvPr/>
        </p:nvSpPr>
        <p:spPr>
          <a:xfrm>
            <a:off x="428650" y="1238250"/>
            <a:ext cx="265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At the very end we have got 3 drones, which started at different positions and get to the end point, avoiding obstacles, in the shortest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