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4"/>
  </p:notesMasterIdLst>
  <p:sldIdLst>
    <p:sldId id="275" r:id="rId2"/>
    <p:sldId id="284" r:id="rId3"/>
    <p:sldId id="256" r:id="rId4"/>
    <p:sldId id="257" r:id="rId5"/>
    <p:sldId id="258" r:id="rId6"/>
    <p:sldId id="261" r:id="rId7"/>
    <p:sldId id="276" r:id="rId8"/>
    <p:sldId id="259" r:id="rId9"/>
    <p:sldId id="277" r:id="rId10"/>
    <p:sldId id="273" r:id="rId11"/>
    <p:sldId id="279" r:id="rId12"/>
    <p:sldId id="266" r:id="rId13"/>
    <p:sldId id="280" r:id="rId14"/>
    <p:sldId id="267" r:id="rId15"/>
    <p:sldId id="281" r:id="rId16"/>
    <p:sldId id="286" r:id="rId17"/>
    <p:sldId id="262" r:id="rId18"/>
    <p:sldId id="263" r:id="rId19"/>
    <p:sldId id="282" r:id="rId20"/>
    <p:sldId id="264"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2F892-E694-4E22-8C15-900F41635185}" type="datetimeFigureOut">
              <a:rPr lang="fr-FR" smtClean="0"/>
              <a:t>18/10/2023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E03B37-855D-451D-BAA6-85B4DCF14D68}" type="slidenum">
              <a:rPr lang="fr-FR" smtClean="0"/>
              <a:t>‹#›</a:t>
            </a:fld>
            <a:endParaRPr lang="fr-FR"/>
          </a:p>
        </p:txBody>
      </p:sp>
    </p:spTree>
    <p:extLst>
      <p:ext uri="{BB962C8B-B14F-4D97-AF65-F5344CB8AC3E}">
        <p14:creationId xmlns:p14="http://schemas.microsoft.com/office/powerpoint/2010/main" val="148546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A735677-51CF-4C4A-A1DF-B3BDF2C7861C}" type="datetime1">
              <a:rPr lang="en-GB" smtClean="0"/>
              <a:t>18/10/2023</a:t>
            </a:fld>
            <a:endParaRPr lang="en-GB"/>
          </a:p>
        </p:txBody>
      </p:sp>
      <p:sp>
        <p:nvSpPr>
          <p:cNvPr id="5" name="Footer Placeholder 4"/>
          <p:cNvSpPr>
            <a:spLocks noGrp="1"/>
          </p:cNvSpPr>
          <p:nvPr>
            <p:ph type="ftr" sz="quarter" idx="11"/>
          </p:nvPr>
        </p:nvSpPr>
        <p:spPr>
          <a:xfrm>
            <a:off x="1127124" y="329307"/>
            <a:ext cx="5943668" cy="309201"/>
          </a:xfrm>
        </p:spPr>
        <p:txBody>
          <a:bodyPr/>
          <a:lstStyle/>
          <a:p>
            <a:endParaRPr lang="en-GB"/>
          </a:p>
        </p:txBody>
      </p:sp>
      <p:sp>
        <p:nvSpPr>
          <p:cNvPr id="6" name="Slide Number Placeholder 5"/>
          <p:cNvSpPr>
            <a:spLocks noGrp="1"/>
          </p:cNvSpPr>
          <p:nvPr>
            <p:ph type="sldNum" sz="quarter" idx="12"/>
          </p:nvPr>
        </p:nvSpPr>
        <p:spPr>
          <a:xfrm>
            <a:off x="9924392" y="134930"/>
            <a:ext cx="811019" cy="503578"/>
          </a:xfrm>
        </p:spPr>
        <p:txBody>
          <a:bodyPr/>
          <a:lstStyle/>
          <a:p>
            <a:fld id="{D3DA6BDA-2DFC-43CE-BFF3-FF93293F4DFE}"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3664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D7AF6A3-E2C3-4FA2-8CAF-8BADA4E44900}" type="datetime1">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DA6BDA-2DFC-43CE-BFF3-FF93293F4DFE}" type="slidenum">
              <a:rPr lang="en-GB" smtClean="0"/>
              <a:t>‹#›</a:t>
            </a:fld>
            <a:endParaRPr lang="en-GB"/>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8911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4F5A77-1884-4C50-9498-331B9737207E}" type="datetime1">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DA6BDA-2DFC-43CE-BFF3-FF93293F4DFE}" type="slidenum">
              <a:rPr lang="en-GB" smtClean="0"/>
              <a:t>‹#›</a:t>
            </a:fld>
            <a:endParaRPr lang="en-GB"/>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10351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sz="1200"/>
            </a:lvl1pPr>
          </a:lstStyle>
          <a:p>
            <a:fld id="{DADAE406-8BB0-4FE5-A513-0DD70CA76471}" type="datetime1">
              <a:rPr lang="en-GB" smtClean="0"/>
              <a:t>18/10/2023</a:t>
            </a:fld>
            <a:endParaRPr lang="en-GB"/>
          </a:p>
        </p:txBody>
      </p:sp>
      <p:sp>
        <p:nvSpPr>
          <p:cNvPr id="5" name="Footer Placeholder 4"/>
          <p:cNvSpPr>
            <a:spLocks noGrp="1"/>
          </p:cNvSpPr>
          <p:nvPr>
            <p:ph type="ftr" sz="quarter" idx="11"/>
          </p:nvPr>
        </p:nvSpPr>
        <p:spPr/>
        <p:txBody>
          <a:bodyPr/>
          <a:lstStyle>
            <a:lvl1pPr>
              <a:defRPr sz="1200"/>
            </a:lvl1pPr>
          </a:lstStyle>
          <a:p>
            <a:endParaRPr lang="en-GB"/>
          </a:p>
        </p:txBody>
      </p:sp>
      <p:sp>
        <p:nvSpPr>
          <p:cNvPr id="6" name="Slide Number Placeholder 5"/>
          <p:cNvSpPr>
            <a:spLocks noGrp="1"/>
          </p:cNvSpPr>
          <p:nvPr>
            <p:ph type="sldNum" sz="quarter" idx="12"/>
          </p:nvPr>
        </p:nvSpPr>
        <p:spPr/>
        <p:txBody>
          <a:bodyPr/>
          <a:lstStyle/>
          <a:p>
            <a:fld id="{D3DA6BDA-2DFC-43CE-BFF3-FF93293F4DFE}" type="slidenum">
              <a:rPr lang="en-GB" smtClean="0"/>
              <a:t>‹#›</a:t>
            </a:fld>
            <a:endParaRPr lang="en-GB"/>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3731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7C69100-5E6F-4005-8F91-0085E8019949}" type="datetime1">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3DA6BDA-2DFC-43CE-BFF3-FF93293F4DFE}"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2893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BB5821B-CDBA-4DC3-9FF2-B97A5762B8D5}" type="datetime1">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DA6BDA-2DFC-43CE-BFF3-FF93293F4DFE}"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9239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9166" y="2974448"/>
            <a:ext cx="4645152" cy="24938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094337" y="2971669"/>
            <a:ext cx="4645152" cy="248719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F984807-B950-4C84-855D-B3E15BA5BB10}" type="datetime1">
              <a:rPr lang="en-GB" smtClean="0"/>
              <a:t>18/10/2023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3DA6BDA-2DFC-43CE-BFF3-FF93293F4DFE}" type="slidenum">
              <a:rPr lang="en-GB" smtClean="0"/>
              <a:t>‹#›</a:t>
            </a:fld>
            <a:endParaRPr lang="en-GB"/>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3281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0B7B8D1-71C2-4489-A128-97184E2F0A5D}" type="datetime1">
              <a:rPr lang="en-GB" smtClean="0"/>
              <a:t>18/10/2023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3DA6BDA-2DFC-43CE-BFF3-FF93293F4DFE}" type="slidenum">
              <a:rPr lang="en-GB" smtClean="0"/>
              <a:t>‹#›</a:t>
            </a:fld>
            <a:endParaRPr lang="en-GB"/>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39126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A890B-9544-4352-BCC4-FED3E0B51487}" type="datetime1">
              <a:rPr lang="en-GB" smtClean="0"/>
              <a:t>18/10/2023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3DA6BDA-2DFC-43CE-BFF3-FF93293F4DFE}" type="slidenum">
              <a:rPr lang="en-GB" smtClean="0"/>
              <a:t>‹#›</a:t>
            </a:fld>
            <a:endParaRPr lang="en-GB"/>
          </a:p>
        </p:txBody>
      </p:sp>
    </p:spTree>
    <p:extLst>
      <p:ext uri="{BB962C8B-B14F-4D97-AF65-F5344CB8AC3E}">
        <p14:creationId xmlns:p14="http://schemas.microsoft.com/office/powerpoint/2010/main" val="2499366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EB559CA-0321-4E98-902F-D65F804485F9}" type="datetime1">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3DA6BDA-2DFC-43CE-BFF3-FF93293F4DFE}" type="slidenum">
              <a:rPr lang="en-GB" smtClean="0"/>
              <a:t>‹#›</a:t>
            </a:fld>
            <a:endParaRPr lang="en-GB"/>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0551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8293B49-A1A1-48DC-B610-7E5C86D43E6A}" type="datetime1">
              <a:rPr lang="en-GB" smtClean="0"/>
              <a:t>18/10/2023</a:t>
            </a:fld>
            <a:endParaRPr lang="en-GB"/>
          </a:p>
        </p:txBody>
      </p:sp>
      <p:sp>
        <p:nvSpPr>
          <p:cNvPr id="6" name="Footer Placeholder 5"/>
          <p:cNvSpPr>
            <a:spLocks noGrp="1"/>
          </p:cNvSpPr>
          <p:nvPr>
            <p:ph type="ftr" sz="quarter" idx="11"/>
          </p:nvPr>
        </p:nvSpPr>
        <p:spPr>
          <a:xfrm>
            <a:off x="1125300" y="318640"/>
            <a:ext cx="4877818" cy="320931"/>
          </a:xfrm>
        </p:spPr>
        <p:txBody>
          <a:bodyPr/>
          <a:lstStyle/>
          <a:p>
            <a:endParaRPr lang="en-GB"/>
          </a:p>
        </p:txBody>
      </p:sp>
      <p:sp>
        <p:nvSpPr>
          <p:cNvPr id="7" name="Slide Number Placeholder 6"/>
          <p:cNvSpPr>
            <a:spLocks noGrp="1"/>
          </p:cNvSpPr>
          <p:nvPr>
            <p:ph type="sldNum" sz="quarter" idx="12"/>
          </p:nvPr>
        </p:nvSpPr>
        <p:spPr>
          <a:xfrm>
            <a:off x="6176794" y="137408"/>
            <a:ext cx="811019" cy="503578"/>
          </a:xfrm>
        </p:spPr>
        <p:txBody>
          <a:bodyPr/>
          <a:lstStyle/>
          <a:p>
            <a:fld id="{D3DA6BDA-2DFC-43CE-BFF3-FF93293F4DFE}" type="slidenum">
              <a:rPr lang="en-GB" smtClean="0"/>
              <a:t>‹#›</a:t>
            </a:fld>
            <a:endParaRPr lang="en-GB"/>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466870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145911E-60BD-4F3C-B553-16CF356F7A1D}" type="datetime1">
              <a:rPr lang="en-GB" smtClean="0"/>
              <a:t>18/10/2023</a:t>
            </a:fld>
            <a:endParaRPr lang="en-GB"/>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3DA6BDA-2DFC-43CE-BFF3-FF93293F4DFE}" type="slidenum">
              <a:rPr lang="en-GB" smtClean="0"/>
              <a:t>‹#›</a:t>
            </a:fld>
            <a:endParaRPr lang="en-GB"/>
          </a:p>
        </p:txBody>
      </p:sp>
    </p:spTree>
    <p:extLst>
      <p:ext uri="{BB962C8B-B14F-4D97-AF65-F5344CB8AC3E}">
        <p14:creationId xmlns:p14="http://schemas.microsoft.com/office/powerpoint/2010/main" val="2599325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B6A167-A15E-4A21-80FB-D8DF54C55183}"/>
              </a:ext>
            </a:extLst>
          </p:cNvPr>
          <p:cNvSpPr>
            <a:spLocks noGrp="1"/>
          </p:cNvSpPr>
          <p:nvPr>
            <p:ph type="ctrTitle"/>
          </p:nvPr>
        </p:nvSpPr>
        <p:spPr>
          <a:xfrm>
            <a:off x="1128403" y="945913"/>
            <a:ext cx="8637073" cy="1324676"/>
          </a:xfrm>
        </p:spPr>
        <p:txBody>
          <a:bodyPr/>
          <a:lstStyle/>
          <a:p>
            <a:pPr algn="ctr"/>
            <a:r>
              <a:rPr lang="en-GB" dirty="0"/>
              <a:t>Blockchain</a:t>
            </a:r>
            <a:endParaRPr lang="fr-FR" dirty="0"/>
          </a:p>
        </p:txBody>
      </p:sp>
      <p:sp>
        <p:nvSpPr>
          <p:cNvPr id="3" name="Sous-titre 2">
            <a:extLst>
              <a:ext uri="{FF2B5EF4-FFF2-40B4-BE49-F238E27FC236}">
                <a16:creationId xmlns:a16="http://schemas.microsoft.com/office/drawing/2014/main" id="{3A15EA26-38B0-423C-8DC8-E586FDEFD421}"/>
              </a:ext>
            </a:extLst>
          </p:cNvPr>
          <p:cNvSpPr>
            <a:spLocks noGrp="1"/>
          </p:cNvSpPr>
          <p:nvPr>
            <p:ph type="subTitle" idx="1"/>
          </p:nvPr>
        </p:nvSpPr>
        <p:spPr>
          <a:xfrm>
            <a:off x="3193510" y="4587412"/>
            <a:ext cx="8637072" cy="1071095"/>
          </a:xfrm>
        </p:spPr>
        <p:txBody>
          <a:bodyPr/>
          <a:lstStyle/>
          <a:p>
            <a:r>
              <a:rPr lang="fr-FR" dirty="0"/>
              <a:t>Andrei ROTARU  </a:t>
            </a:r>
          </a:p>
        </p:txBody>
      </p:sp>
      <p:pic>
        <p:nvPicPr>
          <p:cNvPr id="5" name="Picture 4" descr="An orange and black owl logo&#10;&#10;Description automatically generated">
            <a:extLst>
              <a:ext uri="{FF2B5EF4-FFF2-40B4-BE49-F238E27FC236}">
                <a16:creationId xmlns:a16="http://schemas.microsoft.com/office/drawing/2014/main" id="{DF6FBD55-83EB-2430-C7CC-98BBA004F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050" y="2501191"/>
            <a:ext cx="1777778" cy="1752381"/>
          </a:xfrm>
          <a:prstGeom prst="rect">
            <a:avLst/>
          </a:prstGeom>
        </p:spPr>
      </p:pic>
    </p:spTree>
    <p:extLst>
      <p:ext uri="{BB962C8B-B14F-4D97-AF65-F5344CB8AC3E}">
        <p14:creationId xmlns:p14="http://schemas.microsoft.com/office/powerpoint/2010/main" val="1097920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C5F6-A670-5714-D17A-648128ACD866}"/>
              </a:ext>
            </a:extLst>
          </p:cNvPr>
          <p:cNvSpPr>
            <a:spLocks noGrp="1"/>
          </p:cNvSpPr>
          <p:nvPr>
            <p:ph type="title"/>
          </p:nvPr>
        </p:nvSpPr>
        <p:spPr>
          <a:xfrm>
            <a:off x="1130270" y="953325"/>
            <a:ext cx="9603275" cy="741912"/>
          </a:xfrm>
        </p:spPr>
        <p:txBody>
          <a:bodyPr>
            <a:normAutofit fontScale="90000"/>
          </a:bodyPr>
          <a:lstStyle/>
          <a:p>
            <a:r>
              <a:rPr lang="en-GB" sz="4900" dirty="0"/>
              <a:t>Pseudo block/in queue block</a:t>
            </a:r>
          </a:p>
        </p:txBody>
      </p:sp>
      <p:pic>
        <p:nvPicPr>
          <p:cNvPr id="9" name="Content Placeholder 8">
            <a:extLst>
              <a:ext uri="{FF2B5EF4-FFF2-40B4-BE49-F238E27FC236}">
                <a16:creationId xmlns:a16="http://schemas.microsoft.com/office/drawing/2014/main" id="{845CEF86-ACAE-9549-EA11-1454EB8BB12E}"/>
              </a:ext>
            </a:extLst>
          </p:cNvPr>
          <p:cNvPicPr>
            <a:picLocks noGrp="1" noChangeAspect="1"/>
          </p:cNvPicPr>
          <p:nvPr>
            <p:ph idx="1"/>
          </p:nvPr>
        </p:nvPicPr>
        <p:blipFill>
          <a:blip r:embed="rId2"/>
          <a:stretch>
            <a:fillRect/>
          </a:stretch>
        </p:blipFill>
        <p:spPr>
          <a:xfrm>
            <a:off x="1129813" y="1794987"/>
            <a:ext cx="9771068" cy="4307862"/>
          </a:xfrm>
        </p:spPr>
      </p:pic>
    </p:spTree>
    <p:extLst>
      <p:ext uri="{BB962C8B-B14F-4D97-AF65-F5344CB8AC3E}">
        <p14:creationId xmlns:p14="http://schemas.microsoft.com/office/powerpoint/2010/main" val="213921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176-E6E9-0FA1-2EA7-068A5435B221}"/>
              </a:ext>
            </a:extLst>
          </p:cNvPr>
          <p:cNvSpPr>
            <a:spLocks noGrp="1"/>
          </p:cNvSpPr>
          <p:nvPr>
            <p:ph type="title"/>
          </p:nvPr>
        </p:nvSpPr>
        <p:spPr/>
        <p:txBody>
          <a:bodyPr/>
          <a:lstStyle/>
          <a:p>
            <a:r>
              <a:rPr lang="en-GB" dirty="0"/>
              <a:t>State chain transaction</a:t>
            </a:r>
          </a:p>
        </p:txBody>
      </p:sp>
      <p:sp>
        <p:nvSpPr>
          <p:cNvPr id="3" name="Content Placeholder 2">
            <a:extLst>
              <a:ext uri="{FF2B5EF4-FFF2-40B4-BE49-F238E27FC236}">
                <a16:creationId xmlns:a16="http://schemas.microsoft.com/office/drawing/2014/main" id="{C942F381-818C-A86E-D400-7492A53FD6F8}"/>
              </a:ext>
            </a:extLst>
          </p:cNvPr>
          <p:cNvSpPr>
            <a:spLocks noGrp="1"/>
          </p:cNvSpPr>
          <p:nvPr>
            <p:ph idx="1"/>
          </p:nvPr>
        </p:nvSpPr>
        <p:spPr>
          <a:xfrm>
            <a:off x="1130269" y="1477941"/>
            <a:ext cx="9603275" cy="4532670"/>
          </a:xfrm>
        </p:spPr>
        <p:txBody>
          <a:bodyPr>
            <a:normAutofit fontScale="77500" lnSpcReduction="20000"/>
          </a:bodyPr>
          <a:lstStyle/>
          <a:p>
            <a:r>
              <a:rPr lang="en-GB" dirty="0"/>
              <a:t>A state chain transaction is a type of pseudo transaction that carries additional block details. Its primary purpose is to facilitate the movement of funds from one account to another within the system. These state chain transactions are added to a block and become visible in the explorer, providing transparency and visibility to all participants.</a:t>
            </a:r>
          </a:p>
          <a:p>
            <a:endParaRPr lang="en-GB" dirty="0"/>
          </a:p>
          <a:p>
            <a:r>
              <a:rPr lang="en-GB" dirty="0"/>
              <a:t>It's important to note that state chain transactions are non-mutable entities, meaning their contents cannot be altered once they are included in the block. The only aspect that can be changed is the number of confirmations, which refers to the number of blocks added on top of the block containing the transaction. However, this change in the number of confirmations does not affect the hashing of the state chain transaction or compromise its integrity.</a:t>
            </a:r>
          </a:p>
          <a:p>
            <a:endParaRPr lang="en-GB" dirty="0"/>
          </a:p>
          <a:p>
            <a:r>
              <a:rPr lang="en-GB" dirty="0"/>
              <a:t>This immutability ensures the security and reliability of the state chain transactions, as any alteration would be easily detectable, and the system maintains a tamper-resistant record of all fund transfers. The availability of these transactions in the explorer enhances transparency and provides a comprehensive view of the movement of funds within the system.</a:t>
            </a:r>
          </a:p>
        </p:txBody>
      </p:sp>
    </p:spTree>
    <p:extLst>
      <p:ext uri="{BB962C8B-B14F-4D97-AF65-F5344CB8AC3E}">
        <p14:creationId xmlns:p14="http://schemas.microsoft.com/office/powerpoint/2010/main" val="4104655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5AAE-B240-6E89-993E-6EFCCC52FEA2}"/>
              </a:ext>
            </a:extLst>
          </p:cNvPr>
          <p:cNvSpPr>
            <a:spLocks noGrp="1"/>
          </p:cNvSpPr>
          <p:nvPr>
            <p:ph type="title"/>
          </p:nvPr>
        </p:nvSpPr>
        <p:spPr/>
        <p:txBody>
          <a:bodyPr/>
          <a:lstStyle/>
          <a:p>
            <a:r>
              <a:rPr lang="en-GB" dirty="0"/>
              <a:t>Transaction model</a:t>
            </a:r>
          </a:p>
        </p:txBody>
      </p:sp>
      <p:pic>
        <p:nvPicPr>
          <p:cNvPr id="5" name="Content Placeholder 4">
            <a:extLst>
              <a:ext uri="{FF2B5EF4-FFF2-40B4-BE49-F238E27FC236}">
                <a16:creationId xmlns:a16="http://schemas.microsoft.com/office/drawing/2014/main" id="{2FF3EEE7-FF25-F6B3-0436-6A08D1370D68}"/>
              </a:ext>
            </a:extLst>
          </p:cNvPr>
          <p:cNvPicPr>
            <a:picLocks noGrp="1" noChangeAspect="1"/>
          </p:cNvPicPr>
          <p:nvPr>
            <p:ph idx="1"/>
          </p:nvPr>
        </p:nvPicPr>
        <p:blipFill>
          <a:blip r:embed="rId2"/>
          <a:stretch>
            <a:fillRect/>
          </a:stretch>
        </p:blipFill>
        <p:spPr>
          <a:xfrm>
            <a:off x="1130270" y="1830040"/>
            <a:ext cx="10060140" cy="3892666"/>
          </a:xfrm>
        </p:spPr>
      </p:pic>
    </p:spTree>
    <p:extLst>
      <p:ext uri="{BB962C8B-B14F-4D97-AF65-F5344CB8AC3E}">
        <p14:creationId xmlns:p14="http://schemas.microsoft.com/office/powerpoint/2010/main" val="18348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7C85-26C8-689D-5D75-E714FAF1B558}"/>
              </a:ext>
            </a:extLst>
          </p:cNvPr>
          <p:cNvSpPr>
            <a:spLocks noGrp="1"/>
          </p:cNvSpPr>
          <p:nvPr>
            <p:ph type="title"/>
          </p:nvPr>
        </p:nvSpPr>
        <p:spPr/>
        <p:txBody>
          <a:bodyPr/>
          <a:lstStyle/>
          <a:p>
            <a:r>
              <a:rPr lang="en-GB" dirty="0"/>
              <a:t>Block model</a:t>
            </a:r>
          </a:p>
        </p:txBody>
      </p:sp>
      <p:sp>
        <p:nvSpPr>
          <p:cNvPr id="3" name="Content Placeholder 2">
            <a:extLst>
              <a:ext uri="{FF2B5EF4-FFF2-40B4-BE49-F238E27FC236}">
                <a16:creationId xmlns:a16="http://schemas.microsoft.com/office/drawing/2014/main" id="{A3CE80BE-1996-CF14-33C6-73964F824D38}"/>
              </a:ext>
            </a:extLst>
          </p:cNvPr>
          <p:cNvSpPr>
            <a:spLocks noGrp="1"/>
          </p:cNvSpPr>
          <p:nvPr>
            <p:ph idx="1"/>
          </p:nvPr>
        </p:nvSpPr>
        <p:spPr>
          <a:xfrm>
            <a:off x="1130270" y="1484672"/>
            <a:ext cx="9603275" cy="4611328"/>
          </a:xfrm>
        </p:spPr>
        <p:txBody>
          <a:bodyPr>
            <a:normAutofit fontScale="77500" lnSpcReduction="20000"/>
          </a:bodyPr>
          <a:lstStyle/>
          <a:p>
            <a:r>
              <a:rPr lang="en-GB" dirty="0"/>
              <a:t>Block models share similarities with pseudo blocks, with the primary distinction lying in the transaction list. In block models, instead of storing both pseudo and state chain transaction hashes, only state chain transaction hashes are kept. These block models are made available in the explorer, allowing participants to inspect the content and details of each block.</a:t>
            </a:r>
          </a:p>
          <a:p>
            <a:endParaRPr lang="en-GB" dirty="0"/>
          </a:p>
          <a:p>
            <a:r>
              <a:rPr lang="en-GB" dirty="0"/>
              <a:t>Similar to state chain transactions, block models are also non-mutable entities. Once a block is created and added to the blockchain, its contents cannot be altered. The only aspect that can be updated is the number of confirmations, which refers to the number of subsequent blocks that are added on top of the specific block. However, this change in the number of confirmations does not impact the overall functionality of the system.</a:t>
            </a:r>
          </a:p>
          <a:p>
            <a:endParaRPr lang="en-GB" dirty="0"/>
          </a:p>
          <a:p>
            <a:r>
              <a:rPr lang="en-GB" dirty="0"/>
              <a:t>The immutable nature of block models ensures the integrity and security of the blockchain. It guarantees that the transaction history remains tamper-resistant, and any attempts to modify past blocks would be easily detectable. This immutability is crucial for maintaining a transparent, trustworthy, and reliable ledger of all state chain transactions, providing a strong foundation for the system's functionality and trustworthiness.</a:t>
            </a:r>
          </a:p>
        </p:txBody>
      </p:sp>
    </p:spTree>
    <p:extLst>
      <p:ext uri="{BB962C8B-B14F-4D97-AF65-F5344CB8AC3E}">
        <p14:creationId xmlns:p14="http://schemas.microsoft.com/office/powerpoint/2010/main" val="6236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CC5C-9A8F-43F2-9F4B-4FDB538320FF}"/>
              </a:ext>
            </a:extLst>
          </p:cNvPr>
          <p:cNvSpPr>
            <a:spLocks noGrp="1"/>
          </p:cNvSpPr>
          <p:nvPr>
            <p:ph type="title"/>
          </p:nvPr>
        </p:nvSpPr>
        <p:spPr/>
        <p:txBody>
          <a:bodyPr/>
          <a:lstStyle/>
          <a:p>
            <a:r>
              <a:rPr lang="en-GB" dirty="0"/>
              <a:t>Block model</a:t>
            </a:r>
          </a:p>
        </p:txBody>
      </p:sp>
      <p:pic>
        <p:nvPicPr>
          <p:cNvPr id="5" name="Content Placeholder 4">
            <a:extLst>
              <a:ext uri="{FF2B5EF4-FFF2-40B4-BE49-F238E27FC236}">
                <a16:creationId xmlns:a16="http://schemas.microsoft.com/office/drawing/2014/main" id="{FA2E45A1-95E3-4807-3B64-C557E271ABC8}"/>
              </a:ext>
            </a:extLst>
          </p:cNvPr>
          <p:cNvPicPr>
            <a:picLocks noGrp="1" noChangeAspect="1"/>
          </p:cNvPicPr>
          <p:nvPr>
            <p:ph idx="1"/>
          </p:nvPr>
        </p:nvPicPr>
        <p:blipFill>
          <a:blip r:embed="rId2"/>
          <a:stretch>
            <a:fillRect/>
          </a:stretch>
        </p:blipFill>
        <p:spPr>
          <a:xfrm>
            <a:off x="838200" y="1690688"/>
            <a:ext cx="8482065" cy="4351338"/>
          </a:xfrm>
        </p:spPr>
      </p:pic>
    </p:spTree>
    <p:extLst>
      <p:ext uri="{BB962C8B-B14F-4D97-AF65-F5344CB8AC3E}">
        <p14:creationId xmlns:p14="http://schemas.microsoft.com/office/powerpoint/2010/main" val="209731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7E9F-2F0D-EB9C-41E1-C0AE9E604146}"/>
              </a:ext>
            </a:extLst>
          </p:cNvPr>
          <p:cNvSpPr>
            <a:spLocks noGrp="1"/>
          </p:cNvSpPr>
          <p:nvPr>
            <p:ph type="title"/>
          </p:nvPr>
        </p:nvSpPr>
        <p:spPr>
          <a:xfrm>
            <a:off x="1130269" y="938981"/>
            <a:ext cx="9603275" cy="1049235"/>
          </a:xfrm>
        </p:spPr>
        <p:txBody>
          <a:bodyPr/>
          <a:lstStyle/>
          <a:p>
            <a:r>
              <a:rPr lang="en-GB" dirty="0"/>
              <a:t>Account Changes</a:t>
            </a:r>
          </a:p>
        </p:txBody>
      </p:sp>
      <p:sp>
        <p:nvSpPr>
          <p:cNvPr id="3" name="Content Placeholder 2">
            <a:extLst>
              <a:ext uri="{FF2B5EF4-FFF2-40B4-BE49-F238E27FC236}">
                <a16:creationId xmlns:a16="http://schemas.microsoft.com/office/drawing/2014/main" id="{ADF6D7FE-4C3D-8933-65D4-D87283946D6E}"/>
              </a:ext>
            </a:extLst>
          </p:cNvPr>
          <p:cNvSpPr>
            <a:spLocks noGrp="1"/>
          </p:cNvSpPr>
          <p:nvPr>
            <p:ph idx="1"/>
          </p:nvPr>
        </p:nvSpPr>
        <p:spPr>
          <a:xfrm>
            <a:off x="1130269" y="1771906"/>
            <a:ext cx="9603275" cy="4699819"/>
          </a:xfrm>
        </p:spPr>
        <p:txBody>
          <a:bodyPr>
            <a:noAutofit/>
          </a:bodyPr>
          <a:lstStyle/>
          <a:p>
            <a:r>
              <a:rPr lang="en-GB" sz="1600" dirty="0"/>
              <a:t>In the system, account details are accessible for each node, and data is transparent, meaning it can be accessed and viewed through the explorer. This transparency allows participants to verify the state of accounts and track transactions on the blockchain.</a:t>
            </a:r>
          </a:p>
          <a:p>
            <a:endParaRPr lang="en-GB" sz="1600" dirty="0"/>
          </a:p>
          <a:p>
            <a:r>
              <a:rPr lang="en-GB" sz="1600" dirty="0"/>
              <a:t>When a pseudo transaction is initiated, it does not immediately affect the real balance of the involved accounts. Instead, it influences only the inbound and outbound amounts associated with the transaction. These inbound and outbound balances represent the pending changes that will be applied once the pseudo transaction is fully validated and appended to a block.</a:t>
            </a:r>
          </a:p>
          <a:p>
            <a:endParaRPr lang="en-GB" sz="1600" dirty="0"/>
          </a:p>
        </p:txBody>
      </p:sp>
    </p:spTree>
    <p:extLst>
      <p:ext uri="{BB962C8B-B14F-4D97-AF65-F5344CB8AC3E}">
        <p14:creationId xmlns:p14="http://schemas.microsoft.com/office/powerpoint/2010/main" val="1684312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7E9F-2F0D-EB9C-41E1-C0AE9E604146}"/>
              </a:ext>
            </a:extLst>
          </p:cNvPr>
          <p:cNvSpPr>
            <a:spLocks noGrp="1"/>
          </p:cNvSpPr>
          <p:nvPr>
            <p:ph type="title"/>
          </p:nvPr>
        </p:nvSpPr>
        <p:spPr>
          <a:xfrm>
            <a:off x="1130269" y="938981"/>
            <a:ext cx="9603275" cy="1049235"/>
          </a:xfrm>
        </p:spPr>
        <p:txBody>
          <a:bodyPr/>
          <a:lstStyle/>
          <a:p>
            <a:r>
              <a:rPr lang="en-GB" dirty="0"/>
              <a:t>Account Changes</a:t>
            </a:r>
          </a:p>
        </p:txBody>
      </p:sp>
      <p:sp>
        <p:nvSpPr>
          <p:cNvPr id="3" name="Content Placeholder 2">
            <a:extLst>
              <a:ext uri="{FF2B5EF4-FFF2-40B4-BE49-F238E27FC236}">
                <a16:creationId xmlns:a16="http://schemas.microsoft.com/office/drawing/2014/main" id="{ADF6D7FE-4C3D-8933-65D4-D87283946D6E}"/>
              </a:ext>
            </a:extLst>
          </p:cNvPr>
          <p:cNvSpPr>
            <a:spLocks noGrp="1"/>
          </p:cNvSpPr>
          <p:nvPr>
            <p:ph idx="1"/>
          </p:nvPr>
        </p:nvSpPr>
        <p:spPr>
          <a:xfrm>
            <a:off x="1130269" y="1771906"/>
            <a:ext cx="9603275" cy="4699819"/>
          </a:xfrm>
        </p:spPr>
        <p:txBody>
          <a:bodyPr>
            <a:noAutofit/>
          </a:bodyPr>
          <a:lstStyle/>
          <a:p>
            <a:r>
              <a:rPr lang="en-GB" sz="1600" dirty="0"/>
              <a:t>After the pseudo transaction is validated and included in a block, the system proceeds to execute the transaction. At this point, the inbound and outbound balances are updated to reflect the actual changes in the accounts' real balances. These updates ensure that the transaction is executed correctly, and the changes are reflected accurately in the blockchain's state.</a:t>
            </a:r>
          </a:p>
          <a:p>
            <a:endParaRPr lang="en-GB" sz="1600" dirty="0"/>
          </a:p>
          <a:p>
            <a:r>
              <a:rPr lang="en-GB" sz="1600" dirty="0"/>
              <a:t>By adopting this two-step process, the system ensures that all transactions are verified and confirmed before impacting the actual account balances. This approach maintains the consistency and integrity of the blockchain, providing a reliable and transparent record of all account transactions. Participants can confidently rely on the explorer to access and verify the current state of accounts and the execution of transactions.</a:t>
            </a:r>
          </a:p>
          <a:p>
            <a:endParaRPr lang="en-GB" sz="1600" dirty="0"/>
          </a:p>
        </p:txBody>
      </p:sp>
    </p:spTree>
    <p:extLst>
      <p:ext uri="{BB962C8B-B14F-4D97-AF65-F5344CB8AC3E}">
        <p14:creationId xmlns:p14="http://schemas.microsoft.com/office/powerpoint/2010/main" val="47428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D2F9-8531-B649-2A0C-F817941BE177}"/>
              </a:ext>
            </a:extLst>
          </p:cNvPr>
          <p:cNvSpPr>
            <a:spLocks noGrp="1"/>
          </p:cNvSpPr>
          <p:nvPr>
            <p:ph type="title"/>
          </p:nvPr>
        </p:nvSpPr>
        <p:spPr/>
        <p:txBody>
          <a:bodyPr/>
          <a:lstStyle/>
          <a:p>
            <a:r>
              <a:rPr lang="en-GB" dirty="0"/>
              <a:t>Account changes</a:t>
            </a:r>
          </a:p>
        </p:txBody>
      </p:sp>
      <p:pic>
        <p:nvPicPr>
          <p:cNvPr id="5" name="Content Placeholder 4">
            <a:extLst>
              <a:ext uri="{FF2B5EF4-FFF2-40B4-BE49-F238E27FC236}">
                <a16:creationId xmlns:a16="http://schemas.microsoft.com/office/drawing/2014/main" id="{1D6DF11D-446A-0A1A-56E8-AAD49D86DC66}"/>
              </a:ext>
            </a:extLst>
          </p:cNvPr>
          <p:cNvPicPr>
            <a:picLocks noGrp="1" noChangeAspect="1"/>
          </p:cNvPicPr>
          <p:nvPr>
            <p:ph idx="1"/>
          </p:nvPr>
        </p:nvPicPr>
        <p:blipFill>
          <a:blip r:embed="rId2"/>
          <a:stretch>
            <a:fillRect/>
          </a:stretch>
        </p:blipFill>
        <p:spPr>
          <a:xfrm>
            <a:off x="620514" y="1690688"/>
            <a:ext cx="5942554" cy="4351338"/>
          </a:xfrm>
        </p:spPr>
      </p:pic>
      <p:pic>
        <p:nvPicPr>
          <p:cNvPr id="7" name="Picture 6">
            <a:extLst>
              <a:ext uri="{FF2B5EF4-FFF2-40B4-BE49-F238E27FC236}">
                <a16:creationId xmlns:a16="http://schemas.microsoft.com/office/drawing/2014/main" id="{F95412BC-BC1E-C51B-DFE1-9BBB2A7E3B31}"/>
              </a:ext>
            </a:extLst>
          </p:cNvPr>
          <p:cNvPicPr>
            <a:picLocks noChangeAspect="1"/>
          </p:cNvPicPr>
          <p:nvPr/>
        </p:nvPicPr>
        <p:blipFill>
          <a:blip r:embed="rId3"/>
          <a:stretch>
            <a:fillRect/>
          </a:stretch>
        </p:blipFill>
        <p:spPr>
          <a:xfrm>
            <a:off x="6646195" y="1690688"/>
            <a:ext cx="5209832" cy="4351338"/>
          </a:xfrm>
          <a:prstGeom prst="rect">
            <a:avLst/>
          </a:prstGeom>
        </p:spPr>
      </p:pic>
    </p:spTree>
    <p:extLst>
      <p:ext uri="{BB962C8B-B14F-4D97-AF65-F5344CB8AC3E}">
        <p14:creationId xmlns:p14="http://schemas.microsoft.com/office/powerpoint/2010/main" val="749039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BD23-9C30-899F-9142-C570C88A973C}"/>
              </a:ext>
            </a:extLst>
          </p:cNvPr>
          <p:cNvSpPr>
            <a:spLocks noGrp="1"/>
          </p:cNvSpPr>
          <p:nvPr>
            <p:ph type="title"/>
          </p:nvPr>
        </p:nvSpPr>
        <p:spPr>
          <a:xfrm>
            <a:off x="1119996" y="871132"/>
            <a:ext cx="9603275" cy="526153"/>
          </a:xfrm>
        </p:spPr>
        <p:txBody>
          <a:bodyPr>
            <a:normAutofit fontScale="90000"/>
          </a:bodyPr>
          <a:lstStyle/>
          <a:p>
            <a:r>
              <a:rPr lang="en-GB" dirty="0"/>
              <a:t>Mining process</a:t>
            </a:r>
          </a:p>
        </p:txBody>
      </p:sp>
      <p:sp>
        <p:nvSpPr>
          <p:cNvPr id="3" name="Content Placeholder 2">
            <a:extLst>
              <a:ext uri="{FF2B5EF4-FFF2-40B4-BE49-F238E27FC236}">
                <a16:creationId xmlns:a16="http://schemas.microsoft.com/office/drawing/2014/main" id="{9E51471B-80EC-28FD-0E4C-F59CB8CAA882}"/>
              </a:ext>
            </a:extLst>
          </p:cNvPr>
          <p:cNvSpPr>
            <a:spLocks noGrp="1"/>
          </p:cNvSpPr>
          <p:nvPr>
            <p:ph idx="1"/>
          </p:nvPr>
        </p:nvSpPr>
        <p:spPr>
          <a:xfrm>
            <a:off x="1119996" y="1600345"/>
            <a:ext cx="10171304" cy="4530902"/>
          </a:xfrm>
        </p:spPr>
        <p:txBody>
          <a:bodyPr>
            <a:normAutofit/>
          </a:bodyPr>
          <a:lstStyle/>
          <a:p>
            <a:pPr algn="just"/>
            <a:endParaRPr lang="en-GB" sz="1900" dirty="0"/>
          </a:p>
          <a:p>
            <a:pPr algn="just"/>
            <a:endParaRPr lang="en-GB" sz="1900" dirty="0"/>
          </a:p>
        </p:txBody>
      </p:sp>
      <p:pic>
        <p:nvPicPr>
          <p:cNvPr id="5" name="Picture 4" descr="A diagram of a blockchain process&#10;&#10;Description automatically generated">
            <a:extLst>
              <a:ext uri="{FF2B5EF4-FFF2-40B4-BE49-F238E27FC236}">
                <a16:creationId xmlns:a16="http://schemas.microsoft.com/office/drawing/2014/main" id="{7F8BF4C3-CB14-2F63-DBED-CF7CC2AB8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387" y="871132"/>
            <a:ext cx="4685686" cy="5133775"/>
          </a:xfrm>
          <a:prstGeom prst="rect">
            <a:avLst/>
          </a:prstGeom>
        </p:spPr>
      </p:pic>
    </p:spTree>
    <p:extLst>
      <p:ext uri="{BB962C8B-B14F-4D97-AF65-F5344CB8AC3E}">
        <p14:creationId xmlns:p14="http://schemas.microsoft.com/office/powerpoint/2010/main" val="855832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BD23-9C30-899F-9142-C570C88A973C}"/>
              </a:ext>
            </a:extLst>
          </p:cNvPr>
          <p:cNvSpPr>
            <a:spLocks noGrp="1"/>
          </p:cNvSpPr>
          <p:nvPr>
            <p:ph type="title"/>
          </p:nvPr>
        </p:nvSpPr>
        <p:spPr>
          <a:xfrm>
            <a:off x="1130270" y="953325"/>
            <a:ext cx="9603275" cy="598074"/>
          </a:xfrm>
        </p:spPr>
        <p:txBody>
          <a:bodyPr/>
          <a:lstStyle/>
          <a:p>
            <a:r>
              <a:rPr lang="en-GB" dirty="0"/>
              <a:t>Mining process</a:t>
            </a:r>
          </a:p>
        </p:txBody>
      </p:sp>
      <p:pic>
        <p:nvPicPr>
          <p:cNvPr id="5" name="Content Placeholder 4" descr="A diagram of a blockchain mining process&#10;&#10;Description automatically generated">
            <a:extLst>
              <a:ext uri="{FF2B5EF4-FFF2-40B4-BE49-F238E27FC236}">
                <a16:creationId xmlns:a16="http://schemas.microsoft.com/office/drawing/2014/main" id="{5269EF72-3C44-E3AA-21A5-936A9A74D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980" y="1558100"/>
            <a:ext cx="9754039" cy="4346575"/>
          </a:xfrm>
        </p:spPr>
      </p:pic>
    </p:spTree>
    <p:extLst>
      <p:ext uri="{BB962C8B-B14F-4D97-AF65-F5344CB8AC3E}">
        <p14:creationId xmlns:p14="http://schemas.microsoft.com/office/powerpoint/2010/main" val="244069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57A628-177E-4F1F-AD18-681CCD8C1080}"/>
              </a:ext>
            </a:extLst>
          </p:cNvPr>
          <p:cNvSpPr>
            <a:spLocks noGrp="1"/>
          </p:cNvSpPr>
          <p:nvPr>
            <p:ph type="title"/>
          </p:nvPr>
        </p:nvSpPr>
        <p:spPr>
          <a:xfrm>
            <a:off x="1094268" y="1115454"/>
            <a:ext cx="9605635" cy="529653"/>
          </a:xfrm>
        </p:spPr>
        <p:txBody>
          <a:bodyPr>
            <a:normAutofit fontScale="90000"/>
          </a:bodyPr>
          <a:lstStyle/>
          <a:p>
            <a:r>
              <a:rPr lang="fr-FR"/>
              <a:t>Summary</a:t>
            </a:r>
            <a:endParaRPr lang="fr-FR" dirty="0"/>
          </a:p>
        </p:txBody>
      </p:sp>
      <p:sp>
        <p:nvSpPr>
          <p:cNvPr id="3" name="Espace réservé du contenu 2">
            <a:extLst>
              <a:ext uri="{FF2B5EF4-FFF2-40B4-BE49-F238E27FC236}">
                <a16:creationId xmlns:a16="http://schemas.microsoft.com/office/drawing/2014/main" id="{5E795692-002D-43CF-8E09-13D8FDB4330F}"/>
              </a:ext>
            </a:extLst>
          </p:cNvPr>
          <p:cNvSpPr>
            <a:spLocks noGrp="1"/>
          </p:cNvSpPr>
          <p:nvPr>
            <p:ph sz="half" idx="1"/>
          </p:nvPr>
        </p:nvSpPr>
        <p:spPr>
          <a:xfrm>
            <a:off x="1094268" y="1997719"/>
            <a:ext cx="4645152" cy="3293852"/>
          </a:xfrm>
        </p:spPr>
        <p:txBody>
          <a:bodyPr/>
          <a:lstStyle/>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Terminologies</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Business Process</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Wallet creation</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Wallet security</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Pseudo transaction</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Pseudo block/in queue block</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Transaction model</a:t>
            </a:r>
          </a:p>
          <a:p>
            <a:endParaRPr lang="fr-FR" dirty="0"/>
          </a:p>
        </p:txBody>
      </p:sp>
      <p:sp>
        <p:nvSpPr>
          <p:cNvPr id="4" name="Espace réservé du contenu 3">
            <a:extLst>
              <a:ext uri="{FF2B5EF4-FFF2-40B4-BE49-F238E27FC236}">
                <a16:creationId xmlns:a16="http://schemas.microsoft.com/office/drawing/2014/main" id="{BA14D4CC-A0E7-49B0-92C4-F79F8F7520EB}"/>
              </a:ext>
            </a:extLst>
          </p:cNvPr>
          <p:cNvSpPr>
            <a:spLocks noGrp="1"/>
          </p:cNvSpPr>
          <p:nvPr>
            <p:ph sz="half" idx="2"/>
          </p:nvPr>
        </p:nvSpPr>
        <p:spPr>
          <a:xfrm>
            <a:off x="5897085" y="1997719"/>
            <a:ext cx="4645152" cy="3287094"/>
          </a:xfrm>
        </p:spPr>
        <p:txBody>
          <a:bodyPr/>
          <a:lstStyle/>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Account changes</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Mining process</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Mining Queue</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Rewards and funds</a:t>
            </a:r>
          </a:p>
          <a:p>
            <a:pPr marL="228600" marR="0" lvl="0" indent="-228600" algn="l" defTabSz="914400" rtl="0" eaLnBrk="1" fontAlgn="auto" latinLnBrk="0" hangingPunct="1">
              <a:lnSpc>
                <a:spcPct val="120000"/>
              </a:lnSpc>
              <a:spcBef>
                <a:spcPts val="1000"/>
              </a:spcBef>
              <a:spcAft>
                <a:spcPts val="0"/>
              </a:spcAft>
              <a:buClr>
                <a:srgbClr val="415588"/>
              </a:buClr>
              <a:buSzPct val="100000"/>
              <a:buFont typeface="Arial" panose="020B0604020202020204" pitchFamily="34" charset="0"/>
              <a:buChar char="•"/>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Improvements/Features</a:t>
            </a:r>
          </a:p>
        </p:txBody>
      </p:sp>
    </p:spTree>
    <p:extLst>
      <p:ext uri="{BB962C8B-B14F-4D97-AF65-F5344CB8AC3E}">
        <p14:creationId xmlns:p14="http://schemas.microsoft.com/office/powerpoint/2010/main" val="1511818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E369-8A6F-59FD-309F-81FE00D32C90}"/>
              </a:ext>
            </a:extLst>
          </p:cNvPr>
          <p:cNvSpPr>
            <a:spLocks noGrp="1"/>
          </p:cNvSpPr>
          <p:nvPr>
            <p:ph type="title"/>
          </p:nvPr>
        </p:nvSpPr>
        <p:spPr>
          <a:xfrm>
            <a:off x="1130268" y="867038"/>
            <a:ext cx="9603275" cy="643264"/>
          </a:xfrm>
        </p:spPr>
        <p:txBody>
          <a:bodyPr/>
          <a:lstStyle/>
          <a:p>
            <a:r>
              <a:rPr lang="en-GB" dirty="0"/>
              <a:t>Mining Queue</a:t>
            </a:r>
          </a:p>
        </p:txBody>
      </p:sp>
      <p:sp>
        <p:nvSpPr>
          <p:cNvPr id="3" name="Content Placeholder 2">
            <a:extLst>
              <a:ext uri="{FF2B5EF4-FFF2-40B4-BE49-F238E27FC236}">
                <a16:creationId xmlns:a16="http://schemas.microsoft.com/office/drawing/2014/main" id="{AF6EE044-5874-8E74-7C69-1587FD69B98D}"/>
              </a:ext>
            </a:extLst>
          </p:cNvPr>
          <p:cNvSpPr>
            <a:spLocks noGrp="1"/>
          </p:cNvSpPr>
          <p:nvPr>
            <p:ph idx="1"/>
          </p:nvPr>
        </p:nvSpPr>
        <p:spPr>
          <a:xfrm>
            <a:off x="1130268" y="1510302"/>
            <a:ext cx="10643916" cy="4480660"/>
          </a:xfrm>
        </p:spPr>
        <p:txBody>
          <a:bodyPr>
            <a:noAutofit/>
          </a:bodyPr>
          <a:lstStyle/>
          <a:p>
            <a:pPr algn="just"/>
            <a:r>
              <a:rPr lang="en-GB" sz="1800" dirty="0"/>
              <a:t>In the mining queue, multiple blocks can be valid for a specific index. For instance, when node A mines a block and broadcasts it, that block remains in the queue until the number of confirmations exceeds the threshold (&gt; 50% + 1). At the same time, node B may also mine the same block for the same index, resulting in both blocks being stored in the queue. However, only the first block that surpasses the confirmation threshold will be moved to the state chain, while the other blocks under the same index will be discarded.</a:t>
            </a:r>
          </a:p>
          <a:p>
            <a:pPr marL="0" indent="0" algn="just">
              <a:buNone/>
            </a:pPr>
            <a:endParaRPr lang="en-GB" sz="1600" dirty="0"/>
          </a:p>
        </p:txBody>
      </p:sp>
    </p:spTree>
    <p:extLst>
      <p:ext uri="{BB962C8B-B14F-4D97-AF65-F5344CB8AC3E}">
        <p14:creationId xmlns:p14="http://schemas.microsoft.com/office/powerpoint/2010/main" val="2084198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A968-6AF2-2EB3-6E0A-030A38F9662B}"/>
              </a:ext>
            </a:extLst>
          </p:cNvPr>
          <p:cNvSpPr>
            <a:spLocks noGrp="1"/>
          </p:cNvSpPr>
          <p:nvPr>
            <p:ph type="title"/>
          </p:nvPr>
        </p:nvSpPr>
        <p:spPr/>
        <p:txBody>
          <a:bodyPr/>
          <a:lstStyle/>
          <a:p>
            <a:r>
              <a:rPr lang="en-GB" dirty="0"/>
              <a:t>Rewards and funds</a:t>
            </a:r>
          </a:p>
        </p:txBody>
      </p:sp>
      <p:sp>
        <p:nvSpPr>
          <p:cNvPr id="3" name="Content Placeholder 2">
            <a:extLst>
              <a:ext uri="{FF2B5EF4-FFF2-40B4-BE49-F238E27FC236}">
                <a16:creationId xmlns:a16="http://schemas.microsoft.com/office/drawing/2014/main" id="{E34CDD5D-D900-70E6-1D3A-0CDC353D4E84}"/>
              </a:ext>
            </a:extLst>
          </p:cNvPr>
          <p:cNvSpPr>
            <a:spLocks noGrp="1"/>
          </p:cNvSpPr>
          <p:nvPr>
            <p:ph idx="1"/>
          </p:nvPr>
        </p:nvSpPr>
        <p:spPr>
          <a:xfrm>
            <a:off x="1130270" y="2151581"/>
            <a:ext cx="9603275" cy="2266306"/>
          </a:xfrm>
        </p:spPr>
        <p:txBody>
          <a:bodyPr>
            <a:normAutofit/>
          </a:bodyPr>
          <a:lstStyle/>
          <a:p>
            <a:pPr marL="0" indent="0" algn="just">
              <a:buNone/>
            </a:pPr>
            <a:r>
              <a:rPr lang="en-GB" sz="1800" dirty="0"/>
              <a:t>Once a block is moved to the state chain, we proceed to process every transaction within that block and allocate the funds accordingly to specific accounts. Each fund corresponds to the amount specified in the transaction, as well as the inbound and outbound amounts associated with the transaction. This meticulous process ensures that the correct amounts are allocated to the relevant accounts, accurately reflecting the financial transactions conducted within the block.</a:t>
            </a:r>
          </a:p>
        </p:txBody>
      </p:sp>
    </p:spTree>
    <p:extLst>
      <p:ext uri="{BB962C8B-B14F-4D97-AF65-F5344CB8AC3E}">
        <p14:creationId xmlns:p14="http://schemas.microsoft.com/office/powerpoint/2010/main" val="3390915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DAE8-B4EA-2932-3EBE-285B16104D1F}"/>
              </a:ext>
            </a:extLst>
          </p:cNvPr>
          <p:cNvSpPr>
            <a:spLocks noGrp="1"/>
          </p:cNvSpPr>
          <p:nvPr>
            <p:ph type="title"/>
          </p:nvPr>
        </p:nvSpPr>
        <p:spPr/>
        <p:txBody>
          <a:bodyPr/>
          <a:lstStyle/>
          <a:p>
            <a:r>
              <a:rPr lang="en-GB" dirty="0"/>
              <a:t>Improvements/Features</a:t>
            </a:r>
          </a:p>
        </p:txBody>
      </p:sp>
      <p:sp>
        <p:nvSpPr>
          <p:cNvPr id="3" name="Content Placeholder 2">
            <a:extLst>
              <a:ext uri="{FF2B5EF4-FFF2-40B4-BE49-F238E27FC236}">
                <a16:creationId xmlns:a16="http://schemas.microsoft.com/office/drawing/2014/main" id="{81001D99-5DEC-DAA9-8301-EF3D87F1E8D3}"/>
              </a:ext>
            </a:extLst>
          </p:cNvPr>
          <p:cNvSpPr>
            <a:spLocks noGrp="1"/>
          </p:cNvSpPr>
          <p:nvPr>
            <p:ph idx="1"/>
          </p:nvPr>
        </p:nvSpPr>
        <p:spPr>
          <a:xfrm>
            <a:off x="994936" y="1581318"/>
            <a:ext cx="10202127" cy="4323358"/>
          </a:xfrm>
        </p:spPr>
        <p:txBody>
          <a:bodyPr>
            <a:normAutofit/>
          </a:bodyPr>
          <a:lstStyle/>
          <a:p>
            <a:r>
              <a:rPr lang="en-GB" sz="1800" dirty="0"/>
              <a:t>Implement reward for each node that gives a success confirmation for blocks</a:t>
            </a:r>
          </a:p>
          <a:p>
            <a:r>
              <a:rPr lang="en-GB" sz="1800" dirty="0"/>
              <a:t>Implement secured token/key API for explorers</a:t>
            </a:r>
          </a:p>
          <a:p>
            <a:r>
              <a:rPr lang="en-GB" sz="1800" dirty="0"/>
              <a:t>Refactor the API logic, to be more robust for potential application of vendor websites</a:t>
            </a:r>
          </a:p>
          <a:p>
            <a:r>
              <a:rPr lang="en-GB" sz="1800" dirty="0"/>
              <a:t>Implementing quick pay via QR code and passcode</a:t>
            </a:r>
          </a:p>
          <a:p>
            <a:r>
              <a:rPr lang="en-GB" sz="1800" dirty="0"/>
              <a:t>Kubernetes deployment of multiple miner nodes</a:t>
            </a:r>
          </a:p>
          <a:p>
            <a:r>
              <a:rPr lang="en-GB" sz="1800" dirty="0"/>
              <a:t>Research integration of potential smart contracts same as ETH</a:t>
            </a:r>
          </a:p>
          <a:p>
            <a:r>
              <a:rPr lang="en-GB" sz="1800" dirty="0"/>
              <a:t>Research if Quantum cryptography can be applied</a:t>
            </a:r>
          </a:p>
        </p:txBody>
      </p:sp>
    </p:spTree>
    <p:extLst>
      <p:ext uri="{BB962C8B-B14F-4D97-AF65-F5344CB8AC3E}">
        <p14:creationId xmlns:p14="http://schemas.microsoft.com/office/powerpoint/2010/main" val="80033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A007-9A83-1906-AC99-92A78EC7CDC9}"/>
              </a:ext>
            </a:extLst>
          </p:cNvPr>
          <p:cNvSpPr>
            <a:spLocks noGrp="1"/>
          </p:cNvSpPr>
          <p:nvPr>
            <p:ph type="ctrTitle"/>
          </p:nvPr>
        </p:nvSpPr>
        <p:spPr>
          <a:xfrm>
            <a:off x="1100541" y="961615"/>
            <a:ext cx="9144000" cy="846637"/>
          </a:xfrm>
        </p:spPr>
        <p:txBody>
          <a:bodyPr>
            <a:normAutofit/>
          </a:bodyPr>
          <a:lstStyle/>
          <a:p>
            <a:r>
              <a:rPr lang="en-GB" sz="5400" dirty="0"/>
              <a:t>Blockchain</a:t>
            </a:r>
          </a:p>
        </p:txBody>
      </p:sp>
      <p:sp>
        <p:nvSpPr>
          <p:cNvPr id="3" name="Subtitle 2">
            <a:extLst>
              <a:ext uri="{FF2B5EF4-FFF2-40B4-BE49-F238E27FC236}">
                <a16:creationId xmlns:a16="http://schemas.microsoft.com/office/drawing/2014/main" id="{F4F046DE-629A-983F-2E1E-14515A2E3287}"/>
              </a:ext>
            </a:extLst>
          </p:cNvPr>
          <p:cNvSpPr>
            <a:spLocks noGrp="1"/>
          </p:cNvSpPr>
          <p:nvPr>
            <p:ph type="subTitle" idx="1"/>
          </p:nvPr>
        </p:nvSpPr>
        <p:spPr>
          <a:xfrm>
            <a:off x="1326573" y="4805484"/>
            <a:ext cx="9144000" cy="481589"/>
          </a:xfrm>
        </p:spPr>
        <p:txBody>
          <a:bodyPr>
            <a:noAutofit/>
          </a:bodyPr>
          <a:lstStyle/>
          <a:p>
            <a:r>
              <a:rPr lang="en-GB" sz="3600" dirty="0"/>
              <a:t>High level solution</a:t>
            </a:r>
          </a:p>
        </p:txBody>
      </p:sp>
      <p:pic>
        <p:nvPicPr>
          <p:cNvPr id="5" name="Picture 4" descr="A colorful cubes connected to each other&#10;&#10;Description automatically generated">
            <a:extLst>
              <a:ext uri="{FF2B5EF4-FFF2-40B4-BE49-F238E27FC236}">
                <a16:creationId xmlns:a16="http://schemas.microsoft.com/office/drawing/2014/main" id="{DA199258-EE65-6717-8061-BC27A1C18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773" y="2075292"/>
            <a:ext cx="3720062" cy="2730192"/>
          </a:xfrm>
          <a:prstGeom prst="rect">
            <a:avLst/>
          </a:prstGeom>
        </p:spPr>
      </p:pic>
    </p:spTree>
    <p:extLst>
      <p:ext uri="{BB962C8B-B14F-4D97-AF65-F5344CB8AC3E}">
        <p14:creationId xmlns:p14="http://schemas.microsoft.com/office/powerpoint/2010/main" val="4088580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A05F-C6E3-C7C0-C92E-3B20AC944A25}"/>
              </a:ext>
            </a:extLst>
          </p:cNvPr>
          <p:cNvSpPr>
            <a:spLocks noGrp="1"/>
          </p:cNvSpPr>
          <p:nvPr>
            <p:ph type="title"/>
          </p:nvPr>
        </p:nvSpPr>
        <p:spPr>
          <a:xfrm>
            <a:off x="1130270" y="953324"/>
            <a:ext cx="9603275" cy="524617"/>
          </a:xfrm>
        </p:spPr>
        <p:txBody>
          <a:bodyPr>
            <a:normAutofit fontScale="90000"/>
          </a:bodyPr>
          <a:lstStyle/>
          <a:p>
            <a:r>
              <a:rPr lang="en-GB" dirty="0"/>
              <a:t>Terminologies</a:t>
            </a:r>
          </a:p>
        </p:txBody>
      </p:sp>
      <p:graphicFrame>
        <p:nvGraphicFramePr>
          <p:cNvPr id="4" name="Table 4">
            <a:extLst>
              <a:ext uri="{FF2B5EF4-FFF2-40B4-BE49-F238E27FC236}">
                <a16:creationId xmlns:a16="http://schemas.microsoft.com/office/drawing/2014/main" id="{991621D6-5539-97BE-FB96-8EEA6A3DAA35}"/>
              </a:ext>
            </a:extLst>
          </p:cNvPr>
          <p:cNvGraphicFramePr>
            <a:graphicFrameLocks noGrp="1"/>
          </p:cNvGraphicFramePr>
          <p:nvPr>
            <p:ph idx="1"/>
            <p:extLst>
              <p:ext uri="{D42A27DB-BD31-4B8C-83A1-F6EECF244321}">
                <p14:modId xmlns:p14="http://schemas.microsoft.com/office/powerpoint/2010/main" val="1431096720"/>
              </p:ext>
            </p:extLst>
          </p:nvPr>
        </p:nvGraphicFramePr>
        <p:xfrm>
          <a:off x="1248143" y="1693698"/>
          <a:ext cx="9695713" cy="4043680"/>
        </p:xfrm>
        <a:graphic>
          <a:graphicData uri="http://schemas.openxmlformats.org/drawingml/2006/table">
            <a:tbl>
              <a:tblPr firstRow="1" bandRow="1">
                <a:tableStyleId>{00A15C55-8517-42AA-B614-E9B94910E393}</a:tableStyleId>
              </a:tblPr>
              <a:tblGrid>
                <a:gridCol w="3354261">
                  <a:extLst>
                    <a:ext uri="{9D8B030D-6E8A-4147-A177-3AD203B41FA5}">
                      <a16:colId xmlns:a16="http://schemas.microsoft.com/office/drawing/2014/main" val="2442703586"/>
                    </a:ext>
                  </a:extLst>
                </a:gridCol>
                <a:gridCol w="6341452">
                  <a:extLst>
                    <a:ext uri="{9D8B030D-6E8A-4147-A177-3AD203B41FA5}">
                      <a16:colId xmlns:a16="http://schemas.microsoft.com/office/drawing/2014/main" val="3898827399"/>
                    </a:ext>
                  </a:extLst>
                </a:gridCol>
              </a:tblGrid>
              <a:tr h="370840">
                <a:tc>
                  <a:txBody>
                    <a:bodyPr/>
                    <a:lstStyle/>
                    <a:p>
                      <a:r>
                        <a:rPr lang="en-GB" dirty="0"/>
                        <a:t>Terminology</a:t>
                      </a:r>
                    </a:p>
                  </a:txBody>
                  <a:tcPr marL="83502" marR="83502"/>
                </a:tc>
                <a:tc>
                  <a:txBody>
                    <a:bodyPr/>
                    <a:lstStyle/>
                    <a:p>
                      <a:r>
                        <a:rPr lang="en-GB" dirty="0"/>
                        <a:t>Description</a:t>
                      </a:r>
                    </a:p>
                  </a:txBody>
                  <a:tcPr marL="83502" marR="83502"/>
                </a:tc>
                <a:extLst>
                  <a:ext uri="{0D108BD9-81ED-4DB2-BD59-A6C34878D82A}">
                    <a16:rowId xmlns:a16="http://schemas.microsoft.com/office/drawing/2014/main" val="1044072452"/>
                  </a:ext>
                </a:extLst>
              </a:tr>
              <a:tr h="370840">
                <a:tc>
                  <a:txBody>
                    <a:bodyPr/>
                    <a:lstStyle/>
                    <a:p>
                      <a:r>
                        <a:rPr lang="en-GB" dirty="0"/>
                        <a:t>Node</a:t>
                      </a:r>
                    </a:p>
                  </a:txBody>
                  <a:tcPr marL="83502" marR="83502"/>
                </a:tc>
                <a:tc>
                  <a:txBody>
                    <a:bodyPr/>
                    <a:lstStyle/>
                    <a:p>
                      <a:r>
                        <a:rPr lang="en-GB" dirty="0"/>
                        <a:t>Entity that stores and operates the distributed ledger</a:t>
                      </a:r>
                    </a:p>
                  </a:txBody>
                  <a:tcPr marL="83502" marR="83502"/>
                </a:tc>
                <a:extLst>
                  <a:ext uri="{0D108BD9-81ED-4DB2-BD59-A6C34878D82A}">
                    <a16:rowId xmlns:a16="http://schemas.microsoft.com/office/drawing/2014/main" val="209004807"/>
                  </a:ext>
                </a:extLst>
              </a:tr>
              <a:tr h="370840">
                <a:tc>
                  <a:txBody>
                    <a:bodyPr/>
                    <a:lstStyle/>
                    <a:p>
                      <a:r>
                        <a:rPr lang="en-GB" dirty="0"/>
                        <a:t>Broker</a:t>
                      </a:r>
                    </a:p>
                  </a:txBody>
                  <a:tcPr marL="83502" marR="83502"/>
                </a:tc>
                <a:tc>
                  <a:txBody>
                    <a:bodyPr/>
                    <a:lstStyle/>
                    <a:p>
                      <a:r>
                        <a:rPr lang="en-GB" dirty="0"/>
                        <a:t>Main entity that server as nodes discovery and gateway between wallets and nodes</a:t>
                      </a:r>
                    </a:p>
                  </a:txBody>
                  <a:tcPr marL="83502" marR="83502"/>
                </a:tc>
                <a:extLst>
                  <a:ext uri="{0D108BD9-81ED-4DB2-BD59-A6C34878D82A}">
                    <a16:rowId xmlns:a16="http://schemas.microsoft.com/office/drawing/2014/main" val="3594575463"/>
                  </a:ext>
                </a:extLst>
              </a:tr>
              <a:tr h="370840">
                <a:tc>
                  <a:txBody>
                    <a:bodyPr/>
                    <a:lstStyle/>
                    <a:p>
                      <a:r>
                        <a:rPr lang="en-GB" dirty="0"/>
                        <a:t>Miner</a:t>
                      </a:r>
                    </a:p>
                  </a:txBody>
                  <a:tcPr marL="83502" marR="83502"/>
                </a:tc>
                <a:tc>
                  <a:txBody>
                    <a:bodyPr/>
                    <a:lstStyle/>
                    <a:p>
                      <a:r>
                        <a:rPr lang="en-GB" dirty="0"/>
                        <a:t>Node that generates new blocks</a:t>
                      </a:r>
                    </a:p>
                  </a:txBody>
                  <a:tcPr marL="83502" marR="83502"/>
                </a:tc>
                <a:extLst>
                  <a:ext uri="{0D108BD9-81ED-4DB2-BD59-A6C34878D82A}">
                    <a16:rowId xmlns:a16="http://schemas.microsoft.com/office/drawing/2014/main" val="2415268250"/>
                  </a:ext>
                </a:extLst>
              </a:tr>
              <a:tr h="370840">
                <a:tc>
                  <a:txBody>
                    <a:bodyPr/>
                    <a:lstStyle/>
                    <a:p>
                      <a:r>
                        <a:rPr lang="en-GB" dirty="0"/>
                        <a:t>Block</a:t>
                      </a:r>
                    </a:p>
                  </a:txBody>
                  <a:tcPr marL="83502" marR="83502"/>
                </a:tc>
                <a:tc>
                  <a:txBody>
                    <a:bodyPr/>
                    <a:lstStyle/>
                    <a:p>
                      <a:r>
                        <a:rPr lang="en-GB" dirty="0"/>
                        <a:t>Collection of valid and processed transactions</a:t>
                      </a:r>
                    </a:p>
                  </a:txBody>
                  <a:tcPr marL="83502" marR="83502"/>
                </a:tc>
                <a:extLst>
                  <a:ext uri="{0D108BD9-81ED-4DB2-BD59-A6C34878D82A}">
                    <a16:rowId xmlns:a16="http://schemas.microsoft.com/office/drawing/2014/main" val="903715674"/>
                  </a:ext>
                </a:extLst>
              </a:tr>
              <a:tr h="370840">
                <a:tc>
                  <a:txBody>
                    <a:bodyPr/>
                    <a:lstStyle/>
                    <a:p>
                      <a:r>
                        <a:rPr lang="en-GB" dirty="0"/>
                        <a:t>Transaction</a:t>
                      </a:r>
                    </a:p>
                  </a:txBody>
                  <a:tcPr marL="83502" marR="83502"/>
                </a:tc>
                <a:tc>
                  <a:txBody>
                    <a:bodyPr/>
                    <a:lstStyle/>
                    <a:p>
                      <a:r>
                        <a:rPr lang="en-GB" dirty="0"/>
                        <a:t>A process that transfers assets from one account to another</a:t>
                      </a:r>
                    </a:p>
                  </a:txBody>
                  <a:tcPr marL="83502" marR="83502"/>
                </a:tc>
                <a:extLst>
                  <a:ext uri="{0D108BD9-81ED-4DB2-BD59-A6C34878D82A}">
                    <a16:rowId xmlns:a16="http://schemas.microsoft.com/office/drawing/2014/main" val="1737561332"/>
                  </a:ext>
                </a:extLst>
              </a:tr>
              <a:tr h="370840">
                <a:tc>
                  <a:txBody>
                    <a:bodyPr/>
                    <a:lstStyle/>
                    <a:p>
                      <a:r>
                        <a:rPr lang="en-GB" dirty="0"/>
                        <a:t>Pseudo Transaction</a:t>
                      </a:r>
                    </a:p>
                  </a:txBody>
                  <a:tcPr marL="83502" marR="83502"/>
                </a:tc>
                <a:tc>
                  <a:txBody>
                    <a:bodyPr/>
                    <a:lstStyle/>
                    <a:p>
                      <a:r>
                        <a:rPr lang="en-GB" dirty="0"/>
                        <a:t>A wallet signed transaction that needs to be validated then processed</a:t>
                      </a:r>
                    </a:p>
                  </a:txBody>
                  <a:tcPr marL="83502" marR="83502"/>
                </a:tc>
                <a:extLst>
                  <a:ext uri="{0D108BD9-81ED-4DB2-BD59-A6C34878D82A}">
                    <a16:rowId xmlns:a16="http://schemas.microsoft.com/office/drawing/2014/main" val="1634395244"/>
                  </a:ext>
                </a:extLst>
              </a:tr>
              <a:tr h="370840">
                <a:tc>
                  <a:txBody>
                    <a:bodyPr/>
                    <a:lstStyle/>
                    <a:p>
                      <a:r>
                        <a:rPr lang="en-GB" dirty="0" err="1"/>
                        <a:t>Mempool</a:t>
                      </a:r>
                      <a:endParaRPr lang="en-GB" dirty="0"/>
                    </a:p>
                  </a:txBody>
                  <a:tcPr marL="83502" marR="83502"/>
                </a:tc>
                <a:tc>
                  <a:txBody>
                    <a:bodyPr/>
                    <a:lstStyle/>
                    <a:p>
                      <a:r>
                        <a:rPr lang="en-GB" dirty="0"/>
                        <a:t>Collection of all unprocessed but validated pseudo transaction</a:t>
                      </a:r>
                    </a:p>
                  </a:txBody>
                  <a:tcPr marL="83502" marR="83502"/>
                </a:tc>
                <a:extLst>
                  <a:ext uri="{0D108BD9-81ED-4DB2-BD59-A6C34878D82A}">
                    <a16:rowId xmlns:a16="http://schemas.microsoft.com/office/drawing/2014/main" val="968613612"/>
                  </a:ext>
                </a:extLst>
              </a:tr>
            </a:tbl>
          </a:graphicData>
        </a:graphic>
      </p:graphicFrame>
    </p:spTree>
    <p:extLst>
      <p:ext uri="{BB962C8B-B14F-4D97-AF65-F5344CB8AC3E}">
        <p14:creationId xmlns:p14="http://schemas.microsoft.com/office/powerpoint/2010/main" val="282193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F930-DB15-902E-0EF7-D58283AB1306}"/>
              </a:ext>
            </a:extLst>
          </p:cNvPr>
          <p:cNvSpPr>
            <a:spLocks noGrp="1"/>
          </p:cNvSpPr>
          <p:nvPr>
            <p:ph type="title"/>
          </p:nvPr>
        </p:nvSpPr>
        <p:spPr>
          <a:xfrm>
            <a:off x="1130157" y="854989"/>
            <a:ext cx="10489350" cy="829974"/>
          </a:xfrm>
        </p:spPr>
        <p:txBody>
          <a:bodyPr vert="horz" lIns="91440" tIns="45720" rIns="91440" bIns="45720" rtlCol="0" anchor="b">
            <a:normAutofit fontScale="90000"/>
          </a:bodyPr>
          <a:lstStyle/>
          <a:p>
            <a:r>
              <a:rPr lang="en-US" sz="5400" dirty="0"/>
              <a:t>Business Process</a:t>
            </a:r>
          </a:p>
        </p:txBody>
      </p:sp>
      <p:pic>
        <p:nvPicPr>
          <p:cNvPr id="5" name="Content Placeholder 4">
            <a:extLst>
              <a:ext uri="{FF2B5EF4-FFF2-40B4-BE49-F238E27FC236}">
                <a16:creationId xmlns:a16="http://schemas.microsoft.com/office/drawing/2014/main" id="{B8FC0BC1-B65D-2DFF-AC73-B8F5BE3D6F63}"/>
              </a:ext>
            </a:extLst>
          </p:cNvPr>
          <p:cNvPicPr>
            <a:picLocks noGrp="1" noChangeAspect="1"/>
          </p:cNvPicPr>
          <p:nvPr>
            <p:ph idx="1"/>
          </p:nvPr>
        </p:nvPicPr>
        <p:blipFill rotWithShape="1">
          <a:blip r:embed="rId2"/>
          <a:stretch/>
        </p:blipFill>
        <p:spPr>
          <a:xfrm>
            <a:off x="6565188" y="1269976"/>
            <a:ext cx="4496656" cy="4435479"/>
          </a:xfrm>
          <a:prstGeom prst="rect">
            <a:avLst/>
          </a:prstGeom>
        </p:spPr>
      </p:pic>
      <p:sp>
        <p:nvSpPr>
          <p:cNvPr id="6" name="TextBox 5">
            <a:extLst>
              <a:ext uri="{FF2B5EF4-FFF2-40B4-BE49-F238E27FC236}">
                <a16:creationId xmlns:a16="http://schemas.microsoft.com/office/drawing/2014/main" id="{40FCEF1C-F4C1-F808-33E4-C7F6C88E8FC7}"/>
              </a:ext>
            </a:extLst>
          </p:cNvPr>
          <p:cNvSpPr txBox="1"/>
          <p:nvPr/>
        </p:nvSpPr>
        <p:spPr>
          <a:xfrm>
            <a:off x="769729" y="2099950"/>
            <a:ext cx="6155888" cy="2983569"/>
          </a:xfrm>
          <a:prstGeom prst="rect">
            <a:avLst/>
          </a:prstGeom>
        </p:spPr>
        <p:txBody>
          <a:bodyPr vert="horz" lIns="91440" tIns="45720" rIns="91440" bIns="45720" rtlCol="0" anchor="t">
            <a:normAutofit/>
          </a:bodyPr>
          <a:lstStyle/>
          <a:p>
            <a:pPr>
              <a:lnSpc>
                <a:spcPct val="90000"/>
              </a:lnSpc>
              <a:spcAft>
                <a:spcPts val="600"/>
              </a:spcAft>
            </a:pPr>
            <a:r>
              <a:rPr lang="en-US" sz="3600" dirty="0"/>
              <a:t> </a:t>
            </a:r>
          </a:p>
        </p:txBody>
      </p:sp>
    </p:spTree>
    <p:extLst>
      <p:ext uri="{BB962C8B-B14F-4D97-AF65-F5344CB8AC3E}">
        <p14:creationId xmlns:p14="http://schemas.microsoft.com/office/powerpoint/2010/main" val="3803513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2C31-FE85-4C54-6145-081AAFD174B5}"/>
              </a:ext>
            </a:extLst>
          </p:cNvPr>
          <p:cNvSpPr>
            <a:spLocks noGrp="1"/>
          </p:cNvSpPr>
          <p:nvPr>
            <p:ph type="title"/>
          </p:nvPr>
        </p:nvSpPr>
        <p:spPr/>
        <p:txBody>
          <a:bodyPr>
            <a:normAutofit/>
          </a:bodyPr>
          <a:lstStyle/>
          <a:p>
            <a:r>
              <a:rPr lang="en-GB" sz="5400" dirty="0"/>
              <a:t>Wallet security</a:t>
            </a:r>
          </a:p>
        </p:txBody>
      </p:sp>
      <p:sp>
        <p:nvSpPr>
          <p:cNvPr id="3" name="Content Placeholder 2">
            <a:extLst>
              <a:ext uri="{FF2B5EF4-FFF2-40B4-BE49-F238E27FC236}">
                <a16:creationId xmlns:a16="http://schemas.microsoft.com/office/drawing/2014/main" id="{B649AB29-2FB8-94AC-A3DA-0691E0E77E80}"/>
              </a:ext>
            </a:extLst>
          </p:cNvPr>
          <p:cNvSpPr>
            <a:spLocks noGrp="1"/>
          </p:cNvSpPr>
          <p:nvPr>
            <p:ph idx="1"/>
          </p:nvPr>
        </p:nvSpPr>
        <p:spPr>
          <a:xfrm>
            <a:off x="992312" y="2423799"/>
            <a:ext cx="10515600" cy="2838540"/>
          </a:xfrm>
        </p:spPr>
        <p:txBody>
          <a:bodyPr>
            <a:normAutofit fontScale="25000" lnSpcReduction="20000"/>
          </a:bodyPr>
          <a:lstStyle/>
          <a:p>
            <a:pPr algn="just"/>
            <a:r>
              <a:rPr lang="en-GB" sz="6400" dirty="0"/>
              <a:t>Upon obtaining a 32-byte private key, the wallet creation process initiates by leveraging Elliptical Curve Cryptography (ECC) over the SECP256K1 curve. Once the wallet is generated, the holder retains the private key, which will be essential for signing any pseudo transaction securely.</a:t>
            </a:r>
          </a:p>
          <a:p>
            <a:pPr algn="just"/>
            <a:endParaRPr lang="en-GB" sz="6400" dirty="0"/>
          </a:p>
          <a:p>
            <a:pPr algn="just"/>
            <a:r>
              <a:rPr lang="en-GB" sz="6400" dirty="0"/>
              <a:t>The account address, which is a public component, is openly accessible to everyone. Additionally, the public key hash, uniquely derived through a 32-byte double SHA256 process over the public key point (x, y), is also public information. This public key hash does not affect the wallet's security and serves as an identifier for the account.</a:t>
            </a:r>
            <a:endParaRPr lang="en-GB" dirty="0"/>
          </a:p>
        </p:txBody>
      </p:sp>
    </p:spTree>
    <p:extLst>
      <p:ext uri="{BB962C8B-B14F-4D97-AF65-F5344CB8AC3E}">
        <p14:creationId xmlns:p14="http://schemas.microsoft.com/office/powerpoint/2010/main" val="386239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2C31-FE85-4C54-6145-081AAFD174B5}"/>
              </a:ext>
            </a:extLst>
          </p:cNvPr>
          <p:cNvSpPr>
            <a:spLocks noGrp="1"/>
          </p:cNvSpPr>
          <p:nvPr>
            <p:ph type="title"/>
          </p:nvPr>
        </p:nvSpPr>
        <p:spPr/>
        <p:txBody>
          <a:bodyPr>
            <a:normAutofit/>
          </a:bodyPr>
          <a:lstStyle/>
          <a:p>
            <a:r>
              <a:rPr lang="en-GB" sz="4400" dirty="0"/>
              <a:t>Wallet structure</a:t>
            </a:r>
          </a:p>
        </p:txBody>
      </p:sp>
      <p:sp>
        <p:nvSpPr>
          <p:cNvPr id="5" name="Espace réservé du contenu 4">
            <a:extLst>
              <a:ext uri="{FF2B5EF4-FFF2-40B4-BE49-F238E27FC236}">
                <a16:creationId xmlns:a16="http://schemas.microsoft.com/office/drawing/2014/main" id="{24CB6CAC-745D-4417-9CE6-3A6831C633FA}"/>
              </a:ext>
            </a:extLst>
          </p:cNvPr>
          <p:cNvSpPr>
            <a:spLocks noGrp="1"/>
          </p:cNvSpPr>
          <p:nvPr>
            <p:ph idx="1"/>
          </p:nvPr>
        </p:nvSpPr>
        <p:spPr>
          <a:xfrm>
            <a:off x="203826" y="4457714"/>
            <a:ext cx="11640507" cy="1593090"/>
          </a:xfrm>
        </p:spPr>
        <p:txBody>
          <a:bodyPr/>
          <a:lstStyle/>
          <a:p>
            <a:pPr marL="0" indent="0">
              <a:buNone/>
            </a:pPr>
            <a:endParaRPr lang="en-GB" dirty="0"/>
          </a:p>
          <a:p>
            <a:endParaRPr lang="fr-FR" dirty="0"/>
          </a:p>
        </p:txBody>
      </p:sp>
      <p:pic>
        <p:nvPicPr>
          <p:cNvPr id="4" name="Picture 3">
            <a:extLst>
              <a:ext uri="{FF2B5EF4-FFF2-40B4-BE49-F238E27FC236}">
                <a16:creationId xmlns:a16="http://schemas.microsoft.com/office/drawing/2014/main" id="{D91E2E1D-9F9F-1C87-19A6-9D524417D711}"/>
              </a:ext>
            </a:extLst>
          </p:cNvPr>
          <p:cNvPicPr>
            <a:picLocks noChangeAspect="1"/>
          </p:cNvPicPr>
          <p:nvPr/>
        </p:nvPicPr>
        <p:blipFill>
          <a:blip r:embed="rId2"/>
          <a:stretch>
            <a:fillRect/>
          </a:stretch>
        </p:blipFill>
        <p:spPr>
          <a:xfrm>
            <a:off x="3062728" y="2106926"/>
            <a:ext cx="5738357" cy="3147333"/>
          </a:xfrm>
          <a:prstGeom prst="rect">
            <a:avLst/>
          </a:prstGeom>
        </p:spPr>
      </p:pic>
    </p:spTree>
    <p:extLst>
      <p:ext uri="{BB962C8B-B14F-4D97-AF65-F5344CB8AC3E}">
        <p14:creationId xmlns:p14="http://schemas.microsoft.com/office/powerpoint/2010/main" val="32335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780A-D208-00DB-A31E-B9B9D395D6D4}"/>
              </a:ext>
            </a:extLst>
          </p:cNvPr>
          <p:cNvSpPr>
            <a:spLocks noGrp="1"/>
          </p:cNvSpPr>
          <p:nvPr>
            <p:ph type="title"/>
          </p:nvPr>
        </p:nvSpPr>
        <p:spPr>
          <a:xfrm>
            <a:off x="1124095" y="1020225"/>
            <a:ext cx="7115779" cy="685286"/>
          </a:xfrm>
        </p:spPr>
        <p:txBody>
          <a:bodyPr vert="horz" lIns="91440" tIns="45720" rIns="91440" bIns="45720" rtlCol="0" anchor="b">
            <a:normAutofit fontScale="90000"/>
          </a:bodyPr>
          <a:lstStyle/>
          <a:p>
            <a:r>
              <a:rPr lang="en-US" sz="5400" kern="1200" dirty="0">
                <a:solidFill>
                  <a:schemeClr val="tx1"/>
                </a:solidFill>
                <a:latin typeface="+mj-lt"/>
                <a:ea typeface="+mj-ea"/>
                <a:cs typeface="+mj-cs"/>
              </a:rPr>
              <a:t>Pseudo transaction</a:t>
            </a:r>
          </a:p>
        </p:txBody>
      </p:sp>
      <p:sp>
        <p:nvSpPr>
          <p:cNvPr id="4" name="Content Placeholder 3">
            <a:extLst>
              <a:ext uri="{FF2B5EF4-FFF2-40B4-BE49-F238E27FC236}">
                <a16:creationId xmlns:a16="http://schemas.microsoft.com/office/drawing/2014/main" id="{56F9720A-06F8-91D5-E111-36054193695F}"/>
              </a:ext>
            </a:extLst>
          </p:cNvPr>
          <p:cNvSpPr>
            <a:spLocks noGrp="1"/>
          </p:cNvSpPr>
          <p:nvPr>
            <p:ph idx="1"/>
          </p:nvPr>
        </p:nvSpPr>
        <p:spPr>
          <a:xfrm>
            <a:off x="928885" y="2139387"/>
            <a:ext cx="10105559" cy="3799076"/>
          </a:xfrm>
        </p:spPr>
        <p:txBody>
          <a:bodyPr vert="horz" lIns="91440" tIns="45720" rIns="91440" bIns="45720" rtlCol="0" anchor="t">
            <a:normAutofit fontScale="92500" lnSpcReduction="20000"/>
          </a:bodyPr>
          <a:lstStyle/>
          <a:p>
            <a:pPr algn="just"/>
            <a:r>
              <a:rPr lang="en-GB" sz="2100" dirty="0"/>
              <a:t>Once a wallet holder signs any pseudo transaction, the request goes directly to the broker for validation. The broker performs two main checks: firstly, it verifies whether the sent amount is lower or equal to the balance in the holder's account. Secondly, it validates the digital signature against the </a:t>
            </a:r>
            <a:r>
              <a:rPr lang="en-GB" sz="2100" dirty="0" err="1"/>
              <a:t>pub_key_hash</a:t>
            </a:r>
            <a:r>
              <a:rPr lang="en-GB" sz="2100" dirty="0"/>
              <a:t>.</a:t>
            </a:r>
          </a:p>
          <a:p>
            <a:pPr algn="just"/>
            <a:endParaRPr lang="en-GB" sz="2100" dirty="0"/>
          </a:p>
          <a:p>
            <a:pPr algn="just"/>
            <a:r>
              <a:rPr lang="en-GB" sz="2100" dirty="0"/>
              <a:t>During the signing process, the public key is not sent or used directly. Instead, the broker recovers the public key from the signature and then compares it with the </a:t>
            </a:r>
            <a:r>
              <a:rPr lang="en-GB" sz="2100" dirty="0" err="1"/>
              <a:t>pub_key_hash</a:t>
            </a:r>
            <a:r>
              <a:rPr lang="en-GB" sz="2100" dirty="0"/>
              <a:t>. This ensures that the information cannot be tampered with, as the </a:t>
            </a:r>
            <a:r>
              <a:rPr lang="en-GB" sz="2100" dirty="0" err="1"/>
              <a:t>pub_key_hash</a:t>
            </a:r>
            <a:r>
              <a:rPr lang="en-GB" sz="2100" dirty="0"/>
              <a:t> is assigned to the model before the signing process and is thus included in the signing hash. This secure mechanism ensures the integrity and authenticity of the transaction.</a:t>
            </a:r>
            <a:endParaRPr lang="en-US" sz="2100" dirty="0"/>
          </a:p>
        </p:txBody>
      </p:sp>
    </p:spTree>
    <p:extLst>
      <p:ext uri="{BB962C8B-B14F-4D97-AF65-F5344CB8AC3E}">
        <p14:creationId xmlns:p14="http://schemas.microsoft.com/office/powerpoint/2010/main" val="387105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780A-D208-00DB-A31E-B9B9D395D6D4}"/>
              </a:ext>
            </a:extLst>
          </p:cNvPr>
          <p:cNvSpPr>
            <a:spLocks noGrp="1"/>
          </p:cNvSpPr>
          <p:nvPr>
            <p:ph type="title"/>
          </p:nvPr>
        </p:nvSpPr>
        <p:spPr>
          <a:xfrm>
            <a:off x="1062451" y="855278"/>
            <a:ext cx="7876066" cy="706394"/>
          </a:xfrm>
        </p:spPr>
        <p:txBody>
          <a:bodyPr vert="horz" lIns="91440" tIns="45720" rIns="91440" bIns="45720" rtlCol="0" anchor="b">
            <a:normAutofit fontScale="90000"/>
          </a:bodyPr>
          <a:lstStyle/>
          <a:p>
            <a:r>
              <a:rPr lang="en-US" sz="5400" kern="1200" dirty="0">
                <a:solidFill>
                  <a:schemeClr val="tx1"/>
                </a:solidFill>
                <a:latin typeface="+mj-lt"/>
                <a:ea typeface="+mj-ea"/>
                <a:cs typeface="+mj-cs"/>
              </a:rPr>
              <a:t>Pseudo transaction</a:t>
            </a:r>
          </a:p>
        </p:txBody>
      </p:sp>
      <p:pic>
        <p:nvPicPr>
          <p:cNvPr id="10" name="Picture 9">
            <a:extLst>
              <a:ext uri="{FF2B5EF4-FFF2-40B4-BE49-F238E27FC236}">
                <a16:creationId xmlns:a16="http://schemas.microsoft.com/office/drawing/2014/main" id="{89A7A572-23E2-6784-13B9-24EA299AAD9B}"/>
              </a:ext>
            </a:extLst>
          </p:cNvPr>
          <p:cNvPicPr>
            <a:picLocks noChangeAspect="1"/>
          </p:cNvPicPr>
          <p:nvPr/>
        </p:nvPicPr>
        <p:blipFill>
          <a:blip r:embed="rId2"/>
          <a:stretch>
            <a:fillRect/>
          </a:stretch>
        </p:blipFill>
        <p:spPr>
          <a:xfrm>
            <a:off x="1145948" y="1561672"/>
            <a:ext cx="8137030" cy="4135700"/>
          </a:xfrm>
          <a:prstGeom prst="rect">
            <a:avLst/>
          </a:prstGeom>
        </p:spPr>
      </p:pic>
    </p:spTree>
    <p:extLst>
      <p:ext uri="{BB962C8B-B14F-4D97-AF65-F5344CB8AC3E}">
        <p14:creationId xmlns:p14="http://schemas.microsoft.com/office/powerpoint/2010/main" val="2472783634"/>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erie">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1967</TotalTime>
  <Words>1305</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Century Gothic</vt:lpstr>
      <vt:lpstr>Galerie</vt:lpstr>
      <vt:lpstr>Blockchain</vt:lpstr>
      <vt:lpstr>Summary</vt:lpstr>
      <vt:lpstr>Blockchain</vt:lpstr>
      <vt:lpstr>Terminologies</vt:lpstr>
      <vt:lpstr>Business Process</vt:lpstr>
      <vt:lpstr>Wallet security</vt:lpstr>
      <vt:lpstr>Wallet structure</vt:lpstr>
      <vt:lpstr>Pseudo transaction</vt:lpstr>
      <vt:lpstr>Pseudo transaction</vt:lpstr>
      <vt:lpstr>Pseudo block/in queue block</vt:lpstr>
      <vt:lpstr>State chain transaction</vt:lpstr>
      <vt:lpstr>Transaction model</vt:lpstr>
      <vt:lpstr>Block model</vt:lpstr>
      <vt:lpstr>Block model</vt:lpstr>
      <vt:lpstr>Account Changes</vt:lpstr>
      <vt:lpstr>Account Changes</vt:lpstr>
      <vt:lpstr>Account changes</vt:lpstr>
      <vt:lpstr>Mining process</vt:lpstr>
      <vt:lpstr>Mining process</vt:lpstr>
      <vt:lpstr>Mining Queue</vt:lpstr>
      <vt:lpstr>Rewards and funds</vt:lpstr>
      <vt:lpstr>Improvements/Features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Andrei Rotaru</dc:creator>
  <cp:lastModifiedBy>Andrei Rotaru</cp:lastModifiedBy>
  <cp:revision>24</cp:revision>
  <dcterms:created xsi:type="dcterms:W3CDTF">2023-07-20T22:18:48Z</dcterms:created>
  <dcterms:modified xsi:type="dcterms:W3CDTF">2023-10-18T00:07:21Z</dcterms:modified>
</cp:coreProperties>
</file>