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pos="3840"/>
        <p:guide orient="horz" pos="216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178E0-D487-41CB-82E0-CBF1DA10D481}" type="datetimeFigureOut">
              <a:rPr lang="en-GB" smtClean="0"/>
              <a:t>06/01/2022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B322-45DF-4BAC-BF82-5095B12C4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18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02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1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7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9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7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9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5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6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2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2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zone.ni.com/reference/en-XX/help/372458D-01/lvsysidconcepts/modeldefinitionsarx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PU with binary numbers and blueprint">
            <a:extLst>
              <a:ext uri="{FF2B5EF4-FFF2-40B4-BE49-F238E27FC236}">
                <a16:creationId xmlns:a16="http://schemas.microsoft.com/office/drawing/2014/main" id="{04BE8E3A-88FA-4D4C-8524-E06415D84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D1EAF4-E936-4C53-8A95-3C377FB14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/>
              <a:t>Aproximarea</a:t>
            </a:r>
            <a:r>
              <a:rPr lang="en-US" sz="5000" dirty="0"/>
              <a:t> </a:t>
            </a:r>
            <a:r>
              <a:rPr lang="en-US" sz="5000" dirty="0" err="1"/>
              <a:t>unui</a:t>
            </a:r>
            <a:r>
              <a:rPr lang="en-US" sz="5000" dirty="0"/>
              <a:t> </a:t>
            </a:r>
            <a:r>
              <a:rPr lang="en-US" sz="5000" dirty="0" err="1"/>
              <a:t>sistem</a:t>
            </a:r>
            <a:r>
              <a:rPr lang="en-US" sz="5000" dirty="0"/>
              <a:t> SISO</a:t>
            </a:r>
            <a:br>
              <a:rPr lang="en-US" sz="5000" dirty="0"/>
            </a:br>
            <a:r>
              <a:rPr lang="en-US" sz="5000" dirty="0"/>
              <a:t> </a:t>
            </a:r>
            <a:r>
              <a:rPr lang="en-US" sz="5000" dirty="0" err="1"/>
              <a:t>printr</a:t>
            </a:r>
            <a:r>
              <a:rPr lang="en-US" sz="5000" dirty="0"/>
              <a:t>-un model ARX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6A7C0-EEDD-4D74-B3F8-AAECA3167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 err="1"/>
              <a:t>Proiect</a:t>
            </a:r>
            <a:r>
              <a:rPr lang="en-US" sz="2000" dirty="0"/>
              <a:t> </a:t>
            </a:r>
            <a:r>
              <a:rPr lang="en-US" sz="2000" dirty="0" err="1"/>
              <a:t>realizat</a:t>
            </a:r>
            <a:r>
              <a:rPr lang="en-US" sz="2000" dirty="0"/>
              <a:t> de: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Raceanu Andrei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David Popescu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7915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4F79-42AF-4A02-8C81-C2EDF3D2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		</a:t>
            </a:r>
            <a:r>
              <a:rPr lang="en-US" b="1" dirty="0" err="1">
                <a:solidFill>
                  <a:srgbClr val="002060"/>
                </a:solidFill>
              </a:rPr>
              <a:t>Interpretarea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rezultatelor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0EBD-9DD9-4654-8CD8-C66DC581D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728216"/>
            <a:ext cx="10168128" cy="4443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primeste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drept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input 2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semnale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care 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presupun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fi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masurate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intrarea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respective la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iesirea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system de tip SISO,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rolul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acesteia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afle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parametrii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modelului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ARX care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simula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SISO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intrarile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iesirile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date.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La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rularea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aplicatiei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aparea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interfata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care user-ul are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doua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optiuni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genereze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aleator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semnale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intrare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iesire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dimensiuni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81,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foloseasca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semnale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deja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masurate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dintr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-un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fisier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dat.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Indiferent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optiune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alege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reprezenta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grafic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iesire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masurat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iesire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aproximat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modelul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ARX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folosind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metoda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CMMP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iesire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realizat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functia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specializata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ARX din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80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8FFE2-468D-4FA7-B776-9F6033D11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2900" b="1"/>
              <a:t>		Interpretarea rezultatelor</a:t>
            </a:r>
            <a:endParaRPr lang="en-GB" sz="29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0ADD4-2C0C-46AF-9F4B-24ABF63D8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	1)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Sistemul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autoregresiv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deci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nb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vor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avea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valori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diferite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de 0,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iar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graficul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cel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dreapta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vor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afisa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functia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modelului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aflata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noi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impreuna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parametrii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gasiti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Functia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gasita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noi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doar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8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parametri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deci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novelul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aproximatie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nu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foarte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bun,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insa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urmareste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iesirea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sistemului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, evident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metoda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ARX din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are o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precizie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mult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buna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decat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cea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gasita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cu nr de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parametri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dat.</a:t>
            </a:r>
            <a:endParaRPr lang="en-GB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AA520DD-38C3-4769-AAF6-6C715239B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621" y="1140643"/>
            <a:ext cx="7120379" cy="503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0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F550B-69E6-4218-ADD5-1B83D37C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b="1">
                <a:latin typeface="Calibri" panose="020F0502020204030204" pitchFamily="34" charset="0"/>
                <a:cs typeface="Calibri" panose="020F0502020204030204" pitchFamily="34" charset="0"/>
              </a:rPr>
              <a:t>		Interpretarea rezultatelor</a:t>
            </a:r>
            <a:endParaRPr lang="en-GB" sz="3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DE632-AD41-46D5-A1D6-4AA1D3762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Sistemul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autoregresiv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insa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data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aceasta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folosit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aproximare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multi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coeficienti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rezultatele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sunt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afisate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dreapta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Aproximarea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facuta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mult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buna,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local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Yaproximat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urmareste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semnalul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decat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metoda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A19694CA-525F-4DBD-B008-127380523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234346"/>
            <a:ext cx="6806184" cy="523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FF9D6-B06B-42A1-A431-330B8704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2900" b="1"/>
              <a:t>		Interpretarea rezultatelor</a:t>
            </a:r>
            <a:endParaRPr lang="en-GB" sz="29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FFA88-91C5-465E-9A91-395CE8F5C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Sistemul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nu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autoregresiv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functia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depinde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doar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intrari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, in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dreapta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sunt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reprezentate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cele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grafice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observa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ca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atunci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cand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sistemul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nu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autoregresiv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functia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generata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urmareste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indeaproape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valorile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reale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iesirii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, la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fel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de bine ca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metoda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ARX din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portiuni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locale,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uneori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chiar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bine.</a:t>
            </a:r>
            <a:endParaRPr lang="en-GB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4F84DC53-C6B9-4305-8315-D185153DE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5" y="625683"/>
            <a:ext cx="6705665" cy="56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67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F31F-372E-44E6-A5A3-B4BE6FB0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				</a:t>
            </a:r>
            <a:r>
              <a:rPr lang="en-US" b="1" dirty="0" err="1">
                <a:solidFill>
                  <a:srgbClr val="002060"/>
                </a:solidFill>
              </a:rPr>
              <a:t>Referinte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6AED-99E6-40C9-BBB0-9F1AE8A54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23068"/>
            <a:ext cx="10168128" cy="4249132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1) 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https://zone.ni.com/reference/en-XX/help/372458D-01/lvsysidconcepts/modeldefinitionsarx/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dirty="0"/>
              <a:t>2)</a:t>
            </a:r>
          </a:p>
          <a:p>
            <a:pPr marL="0" indent="0">
              <a:buNone/>
            </a:pPr>
            <a:r>
              <a:rPr lang="en-GB" dirty="0"/>
              <a:t>https://www.researchgate.net/publication/350295762_Robust_Autoregression_with_Exogenous_Input_Model_for_System_Identification_and_Predicting</a:t>
            </a:r>
          </a:p>
        </p:txBody>
      </p:sp>
    </p:spTree>
    <p:extLst>
      <p:ext uri="{BB962C8B-B14F-4D97-AF65-F5344CB8AC3E}">
        <p14:creationId xmlns:p14="http://schemas.microsoft.com/office/powerpoint/2010/main" val="8946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332D7-AF69-48C7-AF48-B8C4E659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			</a:t>
            </a:r>
            <a:r>
              <a:rPr lang="en-US" b="1" dirty="0" err="1">
                <a:solidFill>
                  <a:srgbClr val="002060"/>
                </a:solidFill>
              </a:rPr>
              <a:t>Descrierea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aplicatiei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0667-928C-49A8-B549-C9251B33F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Orice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drept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scop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gasirea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implementarea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solutii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Se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doreste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aproximarea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de tip SISO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printr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-un model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matematic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ARX.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gasi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modelul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matematic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dorit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necesara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intai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intelegerea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conceptului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avea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punct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plecare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comun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departe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voi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incerca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explic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succinct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fara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pierd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informatie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presupune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un model de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acest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fel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1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2189-008D-487B-92E6-E12B9421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5214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			</a:t>
            </a:r>
            <a:r>
              <a:rPr lang="en-US" b="1" dirty="0" err="1">
                <a:solidFill>
                  <a:srgbClr val="002060"/>
                </a:solidFill>
              </a:rPr>
              <a:t>Descrierea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aplicatiei</a:t>
            </a:r>
            <a:endParaRPr lang="en-GB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60ED6-1513-4A8E-8603-5433446BBE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1715678"/>
                <a:ext cx="10168128" cy="44565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Un model ARX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pentru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SISO are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drept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scop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simularea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comportamentului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unui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sistem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Single-Input-Single-Output, cu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alte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cuvinte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doreste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gaseasca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functie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care la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iesire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aiba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acelasi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rezultat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 un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sistem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SISO, data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fiind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aceeasi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intrare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Functia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pentru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acest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model are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urmatoarea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forma: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000"/>
                      <m:t>y</m:t>
                    </m:r>
                    <m:r>
                      <m:rPr>
                        <m:nor/>
                      </m:rPr>
                      <a:rPr lang="pt-BR" sz="2000"/>
                      <m:t>(</m:t>
                    </m:r>
                    <m:r>
                      <m:rPr>
                        <m:nor/>
                      </m:rPr>
                      <a:rPr lang="pt-BR" sz="2000"/>
                      <m:t>n</m:t>
                    </m:r>
                    <m:r>
                      <m:rPr>
                        <m:nor/>
                      </m:rPr>
                      <a:rPr lang="pt-BR" sz="2000"/>
                      <m:t>) =</m:t>
                    </m:r>
                    <m:nary>
                      <m:naryPr>
                        <m:chr m:val="∑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𝑛𝑎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+e(n)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Unde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y(n)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u(n) sunt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iesirile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respective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intrarile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sistemului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iar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e(n)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este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un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zgomot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norma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zero a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carui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principala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proprietate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este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aceea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 a 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avea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oricare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2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valori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indifferent cat de appropriate in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timp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independente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dpdv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statistic,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altfel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spus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este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un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zgomot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care se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apropie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 a fi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aleatoriu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nb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sunt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parametri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modelului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ordinul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modelului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ARX 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abreviere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 la Autoregression with exogenous input).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60ED6-1513-4A8E-8603-5433446BB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1715678"/>
                <a:ext cx="10168128" cy="4456522"/>
              </a:xfrm>
              <a:blipFill>
                <a:blip r:embed="rId2"/>
                <a:stretch>
                  <a:fillRect l="-600" t="-410" r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33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7BBD-8499-4471-B9A6-B45BE32E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97850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4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Descrierea</a:t>
            </a:r>
            <a:r>
              <a:rPr lang="en-US" sz="4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aplicatiei</a:t>
            </a:r>
            <a:endParaRPr lang="en-GB" sz="4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C6B03-6C9F-4CC9-9D1C-41D1D772F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762812"/>
            <a:ext cx="10168128" cy="44093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semnale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intrarea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sistemul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SISO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celalalt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reprezentand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iesirea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doreste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gaseasca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 model ARX care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aproximeze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sistemul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fiind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masuratorile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effectuate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asupra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semnalelor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realiza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lucru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gasite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valorile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parametrilor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sistemului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care 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acelasi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comportament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sistemul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cauza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gasirea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lor. Solutia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acestei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probleme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rezolvarea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ecuatii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folosind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metoda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Celor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Mici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Patrate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adaptat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situatia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fata. Mai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departe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explicata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semnificatia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matematica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acestei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solutii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8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23CE-C5FD-4188-8D5A-55C9FF40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Formularea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matematica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problemei</a:t>
            </a:r>
            <a:endParaRPr lang="en-GB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A7DE-EDF1-48DF-8D33-C0D2A20D5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828800"/>
            <a:ext cx="10168128" cy="4343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1)Fie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vectorul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coloana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 care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reprezinta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parametrii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sistemului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atunci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 = [a1,a2,a3,a4,a5,…,b1,b2,b3,…]. 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2)Fie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Ψ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y(n) = [y(n − 1), · · · , y(n − na)] care reprezinta na observatii ale iesirii y inainte de momentul in timp n.</a:t>
            </a: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	3)Fie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Ψ</a:t>
            </a:r>
            <a:r>
              <a:rPr lang="pt-BR" sz="2000" dirty="0"/>
              <a:t>u(n) = [u(n), u(n− 1), · · · , u(n -nb + 1)] care repezinta nb obserbatii ale intrarii u inainte de momentul in timp (n+1).</a:t>
            </a:r>
          </a:p>
          <a:p>
            <a:pPr marL="0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	Din 2) si 3)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Ψ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(n) =[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Ψ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y(n),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Ψ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u(n)]  ;</a:t>
            </a:r>
          </a:p>
          <a:p>
            <a:pPr marL="0" indent="0">
              <a:buNone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	Cu 1),2) &amp; 3) identificate, modelul poate fi rescris ca fiind:</a:t>
            </a:r>
            <a:b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y(n) = </a:t>
            </a:r>
            <a:r>
              <a:rPr lang="el-GR" sz="2200" dirty="0">
                <a:latin typeface="Calibri" panose="020F0502020204030204" pitchFamily="34" charset="0"/>
                <a:cs typeface="Calibri" panose="020F0502020204030204" pitchFamily="34" charset="0"/>
              </a:rPr>
              <a:t>Ψ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200" dirty="0">
                <a:latin typeface="Calibri" panose="020F0502020204030204" pitchFamily="34" charset="0"/>
                <a:cs typeface="Calibri" panose="020F0502020204030204" pitchFamily="34" charset="0"/>
              </a:rPr>
              <a:t>(n)W + e(n) 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/>
              <a:t>						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AE802-F6C4-45E6-87E9-955867882E39}"/>
              </a:ext>
            </a:extLst>
          </p:cNvPr>
          <p:cNvSpPr txBox="1"/>
          <p:nvPr/>
        </p:nvSpPr>
        <p:spPr>
          <a:xfrm>
            <a:off x="4477733" y="2168165"/>
            <a:ext cx="20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50968-258A-4E12-A027-A94F47BE6840}"/>
              </a:ext>
            </a:extLst>
          </p:cNvPr>
          <p:cNvSpPr txBox="1"/>
          <p:nvPr/>
        </p:nvSpPr>
        <p:spPr>
          <a:xfrm rot="152312" flipH="1">
            <a:off x="5645284" y="4204023"/>
            <a:ext cx="25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8A6170-9CAF-4C5E-B9BE-A8A4DD9D1290}"/>
              </a:ext>
            </a:extLst>
          </p:cNvPr>
          <p:cNvSpPr txBox="1"/>
          <p:nvPr/>
        </p:nvSpPr>
        <p:spPr>
          <a:xfrm flipH="1">
            <a:off x="5577389" y="5099900"/>
            <a:ext cx="17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3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17B1-0064-4E82-B382-C1AA0768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Formularea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matematica</a:t>
            </a:r>
            <a:r>
              <a:rPr lang="en-US" dirty="0">
                <a:solidFill>
                  <a:srgbClr val="002060"/>
                </a:solidFill>
              </a:rPr>
              <a:t> a </a:t>
            </a:r>
            <a:r>
              <a:rPr lang="en-US" dirty="0" err="1">
                <a:solidFill>
                  <a:srgbClr val="002060"/>
                </a:solidFill>
              </a:rPr>
              <a:t>problemei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644F-57FE-46F8-A235-C17E18FF5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857080"/>
            <a:ext cx="10168128" cy="4315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demonstra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micsora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eroarea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patrata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dintre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valoarea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masurata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iesirilor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cea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iesirilor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aproximate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folos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matricea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dimensiuni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(n-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)*(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na+nb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),care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contine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iesirile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intrarile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modelului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-y(n-1)... -y(n-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        u(n) … u(n-nb+1)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l-GR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	-y(n-2)… -y(n-na-1)      u(n-1)…u(n-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-y(na+1)… -y(2)	         u(na+2)…u(na-nb+3)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-y(</a:t>
            </a:r>
            <a:r>
              <a:rPr lang="en-US" sz="20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)… -y(1)                   u(na+1)...u(na-nb+2)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A913E47-7286-4EF3-B54E-EE0A841585E6}"/>
              </a:ext>
            </a:extLst>
          </p:cNvPr>
          <p:cNvSpPr/>
          <p:nvPr/>
        </p:nvSpPr>
        <p:spPr>
          <a:xfrm>
            <a:off x="7249212" y="2988297"/>
            <a:ext cx="980388" cy="31839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E6BA78A0-D613-495E-84B6-9B674AD8A4E2}"/>
              </a:ext>
            </a:extLst>
          </p:cNvPr>
          <p:cNvSpPr/>
          <p:nvPr/>
        </p:nvSpPr>
        <p:spPr>
          <a:xfrm>
            <a:off x="2677212" y="2988297"/>
            <a:ext cx="301658" cy="309199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10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CBDF-7F60-4002-BD64-1872D015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Formularea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matematica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problemei</a:t>
            </a:r>
            <a:endParaRPr lang="en-GB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9133-1929-43FC-B5EF-5F291192A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728216"/>
            <a:ext cx="10168128" cy="444398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Folosind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matricea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din slide-ul anterior,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rescrisa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astfel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	Φ * W =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Ψ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y(n) – e(n)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gasi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variabilele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vectorul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coloanal W,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rezolvata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CMMP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ecuatiei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sus. 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identifica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doua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cazuri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momentul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care 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porneste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implementarea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a)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Sistemul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nu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autoregresiv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b)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Sistemul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autoregresiv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32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1D76-D585-4F80-9C75-F5B4ADBC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Cazul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I: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sistemul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nu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autoregresiv</a:t>
            </a:r>
            <a:endParaRPr lang="en-GB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9F683-683B-49C1-AD18-27E90DEB46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1602557"/>
                <a:ext cx="10168128" cy="456964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Acest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caz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intampla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sistemul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nu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depinde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iesirile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anterioare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deci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nr de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parametri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ai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sistemului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rezuma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la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nb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pentru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devine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0,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functia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devine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deci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sz="1400" dirty="0"/>
                  <a:t>		</a:t>
                </a:r>
                <a:r>
                  <a:rPr lang="en-GB" sz="2000" dirty="0"/>
                  <a:t>y(n) </a:t>
                </a:r>
                <a:r>
                  <a:rPr lang="en-GB" sz="1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+e(n),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iar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matricea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devine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GB" sz="2000" dirty="0"/>
                  <a:t>𝜖 𝑅 ((𝑛−𝑛𝑏+1) ×𝑛b) =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  u(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nb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          u(nb-1)	… 	u(1)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		  u(nb+1)       u(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nb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		…	u(2)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		  .	       . 			.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		  .	       .			.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		  u(n)	       u(n-1)	…	u(n-nb+1)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  <a:p>
                <a:pPr marL="0" indent="0">
                  <a:buNone/>
                </a:pPr>
                <a:endParaRPr lang="en-GB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09F683-683B-49C1-AD18-27E90DEB4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1602557"/>
                <a:ext cx="10168128" cy="4569643"/>
              </a:xfrm>
              <a:blipFill>
                <a:blip r:embed="rId2"/>
                <a:stretch>
                  <a:fillRect l="-540" t="-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5D9E570C-C2D7-4873-8931-DD5C9197C710}"/>
              </a:ext>
            </a:extLst>
          </p:cNvPr>
          <p:cNvSpPr/>
          <p:nvPr/>
        </p:nvSpPr>
        <p:spPr>
          <a:xfrm>
            <a:off x="4524866" y="3223967"/>
            <a:ext cx="405353" cy="21964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F981678-EEF5-4C82-8D12-F6EABEC5D754}"/>
              </a:ext>
            </a:extLst>
          </p:cNvPr>
          <p:cNvSpPr/>
          <p:nvPr/>
        </p:nvSpPr>
        <p:spPr>
          <a:xfrm>
            <a:off x="9455085" y="3129699"/>
            <a:ext cx="405353" cy="235670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1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D16C-C46B-4628-A982-0F332320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b="1" dirty="0" err="1">
                <a:solidFill>
                  <a:srgbClr val="002060"/>
                </a:solidFill>
              </a:rPr>
              <a:t>Cazul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II:sistemul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este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autoregresiv</a:t>
            </a:r>
            <a:endParaRPr lang="en-GB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7C3BC-ED22-47FE-B792-5EE8D00D55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Daca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sistemul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masurat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este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autoregresiv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atunci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modelul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depinde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iesirile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anterioare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intrarile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anterioare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iar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functia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matricea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 de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dimensiuni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((n-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)*(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na+nb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))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vor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fi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identice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cu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cele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 la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inceput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000" smtClean="0"/>
                      <m:t>y</m:t>
                    </m:r>
                    <m:r>
                      <m:rPr>
                        <m:nor/>
                      </m:rPr>
                      <a:rPr lang="pt-BR" sz="2000" smtClean="0"/>
                      <m:t>(</m:t>
                    </m:r>
                    <m:r>
                      <m:rPr>
                        <m:nor/>
                      </m:rPr>
                      <a:rPr lang="pt-BR" sz="2000" smtClean="0"/>
                      <m:t>n</m:t>
                    </m:r>
                    <m:r>
                      <m:rPr>
                        <m:nor/>
                      </m:rPr>
                      <a:rPr lang="pt-BR" sz="2000" smtClean="0"/>
                      <m:t>) =</m:t>
                    </m:r>
                    <m:nary>
                      <m:naryPr>
                        <m:chr m:val="∑"/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𝑛𝑎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 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+e(n)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-y(n-1)... -y(n-</a:t>
                </a:r>
                <a:r>
                  <a:rPr lang="en-US" sz="20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na</a:t>
                </a:r>
                <a:r>
                  <a:rPr lang="en-US" sz="20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        u(n) … u(n-nb+1)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l-GR" sz="20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Φ</a:t>
                </a:r>
                <a:r>
                  <a:rPr lang="en-US" sz="20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	-y(n-2)… -y(n-na-1)      u(n-1)…u(n-</a:t>
                </a:r>
                <a:r>
                  <a:rPr lang="en-US" sz="20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nb</a:t>
                </a:r>
                <a:r>
                  <a:rPr lang="en-US" sz="20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-y(na+1)… -y(2)	         u(na+2)…u(na-nb+3)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-y(</a:t>
                </a:r>
                <a:r>
                  <a:rPr lang="en-US" sz="20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na</a:t>
                </a:r>
                <a:r>
                  <a:rPr lang="en-US" sz="20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)… -y(1)                   u(na+1)...u(na-nb+2)</a:t>
                </a:r>
              </a:p>
              <a:p>
                <a:pPr marL="0" indent="0"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GB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7C3BC-ED22-47FE-B792-5EE8D00D5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0" t="-11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A5CC4C6F-C616-428A-B460-9F485503FE9D}"/>
              </a:ext>
            </a:extLst>
          </p:cNvPr>
          <p:cNvSpPr/>
          <p:nvPr/>
        </p:nvSpPr>
        <p:spPr>
          <a:xfrm>
            <a:off x="2705493" y="3516198"/>
            <a:ext cx="169682" cy="21493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521C352B-5798-49FF-97D8-FE30AEC56281}"/>
              </a:ext>
            </a:extLst>
          </p:cNvPr>
          <p:cNvSpPr/>
          <p:nvPr/>
        </p:nvSpPr>
        <p:spPr>
          <a:xfrm>
            <a:off x="6886185" y="3429000"/>
            <a:ext cx="367645" cy="20291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8804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1503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Cambria Math</vt:lpstr>
      <vt:lpstr>AccentBoxVTI</vt:lpstr>
      <vt:lpstr>Aproximarea unui sistem SISO  printr-un model ARX</vt:lpstr>
      <vt:lpstr>   Descrierea aplicatiei</vt:lpstr>
      <vt:lpstr>   Descrierea aplicatiei</vt:lpstr>
      <vt:lpstr>   Descrierea aplicatiei</vt:lpstr>
      <vt:lpstr> Formularea matematica a problemei</vt:lpstr>
      <vt:lpstr> Formularea matematica a problemei</vt:lpstr>
      <vt:lpstr> Formularea matematica a problemei</vt:lpstr>
      <vt:lpstr> Cazul I: sistemul nu este autoregresiv</vt:lpstr>
      <vt:lpstr> Cazul II:sistemul este autoregresiv</vt:lpstr>
      <vt:lpstr>  Interpretarea rezultatelor</vt:lpstr>
      <vt:lpstr>  Interpretarea rezultatelor</vt:lpstr>
      <vt:lpstr>  Interpretarea rezultatelor</vt:lpstr>
      <vt:lpstr>  Interpretarea rezultatelor</vt:lpstr>
      <vt:lpstr>    Referinte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Aproximarea unui sistem SISO  printr-un model ARX</dc:title>
  <dc:creator>Alex Raceanu</dc:creator>
  <cp:lastModifiedBy>Alex Raceanu</cp:lastModifiedBy>
  <cp:revision>15</cp:revision>
  <dcterms:created xsi:type="dcterms:W3CDTF">2022-01-05T16:04:56Z</dcterms:created>
  <dcterms:modified xsi:type="dcterms:W3CDTF">2022-01-06T09:17:22Z</dcterms:modified>
</cp:coreProperties>
</file>