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3" r:id="rId5"/>
    <p:sldId id="259" r:id="rId6"/>
    <p:sldId id="264" r:id="rId7"/>
    <p:sldId id="260" r:id="rId8"/>
    <p:sldId id="265" r:id="rId9"/>
    <p:sldId id="261" r:id="rId10"/>
    <p:sldId id="266" r:id="rId11"/>
    <p:sldId id="262" r:id="rId12"/>
    <p:sldId id="267" r:id="rId13"/>
    <p:sldId id="268" r:id="rId14"/>
    <p:sldId id="269" r:id="rId15"/>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5F5F"/>
    <a:srgbClr val="000000"/>
    <a:srgbClr val="FFFFFF"/>
    <a:srgbClr val="575757"/>
    <a:srgbClr val="585868"/>
    <a:srgbClr val="808080"/>
    <a:srgbClr val="C2C2C2"/>
    <a:srgbClr val="689EC7"/>
    <a:srgbClr val="F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2562" y="-408"/>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9CC86-FE48-4246-9727-88BCF576B003}" type="datetimeFigureOut">
              <a:rPr lang="pt-BR" smtClean="0"/>
              <a:t>21/05/2024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978EB-0C6C-4BF3-867E-676B2582D052}" type="slidenum">
              <a:rPr lang="pt-BR" smtClean="0"/>
              <a:t>‹nº›</a:t>
            </a:fld>
            <a:endParaRPr lang="pt-BR"/>
          </a:p>
        </p:txBody>
      </p:sp>
    </p:spTree>
    <p:extLst>
      <p:ext uri="{BB962C8B-B14F-4D97-AF65-F5344CB8AC3E}">
        <p14:creationId xmlns:p14="http://schemas.microsoft.com/office/powerpoint/2010/main" val="18996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63664DF-0580-445A-A64B-AA9105C0FD22}" type="datetime1">
              <a:rPr lang="pt-BR" smtClean="0"/>
              <a:t>21/05/2024</a:t>
            </a:fld>
            <a:endParaRPr lang="pt-BR"/>
          </a:p>
        </p:txBody>
      </p:sp>
      <p:sp>
        <p:nvSpPr>
          <p:cNvPr id="5" name="Footer Placeholder 4"/>
          <p:cNvSpPr>
            <a:spLocks noGrp="1"/>
          </p:cNvSpPr>
          <p:nvPr>
            <p:ph type="ftr" sz="quarter" idx="11"/>
          </p:nvPr>
        </p:nvSpPr>
        <p:spPr/>
        <p:txBody>
          <a:bodyPr/>
          <a:lstStyle/>
          <a:p>
            <a:r>
              <a:rPr lang="pt-BR"/>
              <a:t>Treinadores de Códigos - A Jornada do Aprendizado de Máquina</a:t>
            </a:r>
          </a:p>
        </p:txBody>
      </p:sp>
      <p:sp>
        <p:nvSpPr>
          <p:cNvPr id="6" name="Slide Number Placeholder 5"/>
          <p:cNvSpPr>
            <a:spLocks noGrp="1"/>
          </p:cNvSpPr>
          <p:nvPr>
            <p:ph type="sldNum" sz="quarter" idx="12"/>
          </p:nvPr>
        </p:nvSpPr>
        <p:spPr/>
        <p:txBody>
          <a:bodyPr/>
          <a:lstStyle/>
          <a:p>
            <a:fld id="{3F50C6AE-49F1-4A57-B0F3-B25B076375AF}" type="slidenum">
              <a:rPr lang="pt-BR" smtClean="0"/>
              <a:t>‹nº›</a:t>
            </a:fld>
            <a:endParaRPr lang="pt-BR"/>
          </a:p>
        </p:txBody>
      </p:sp>
    </p:spTree>
    <p:extLst>
      <p:ext uri="{BB962C8B-B14F-4D97-AF65-F5344CB8AC3E}">
        <p14:creationId xmlns:p14="http://schemas.microsoft.com/office/powerpoint/2010/main" val="257582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67D60B6-06FE-4591-B58B-F5C630397A67}" type="datetime1">
              <a:rPr lang="pt-BR" smtClean="0"/>
              <a:t>21/05/2024</a:t>
            </a:fld>
            <a:endParaRPr lang="pt-BR"/>
          </a:p>
        </p:txBody>
      </p:sp>
      <p:sp>
        <p:nvSpPr>
          <p:cNvPr id="5" name="Footer Placeholder 4"/>
          <p:cNvSpPr>
            <a:spLocks noGrp="1"/>
          </p:cNvSpPr>
          <p:nvPr>
            <p:ph type="ftr" sz="quarter" idx="11"/>
          </p:nvPr>
        </p:nvSpPr>
        <p:spPr/>
        <p:txBody>
          <a:bodyPr/>
          <a:lstStyle/>
          <a:p>
            <a:r>
              <a:rPr lang="pt-BR"/>
              <a:t>Treinadores de Códigos - A Jornada do Aprendizado de Máquina</a:t>
            </a:r>
          </a:p>
        </p:txBody>
      </p:sp>
      <p:sp>
        <p:nvSpPr>
          <p:cNvPr id="6" name="Slide Number Placeholder 5"/>
          <p:cNvSpPr>
            <a:spLocks noGrp="1"/>
          </p:cNvSpPr>
          <p:nvPr>
            <p:ph type="sldNum" sz="quarter" idx="12"/>
          </p:nvPr>
        </p:nvSpPr>
        <p:spPr/>
        <p:txBody>
          <a:bodyPr/>
          <a:lstStyle/>
          <a:p>
            <a:fld id="{3F50C6AE-49F1-4A57-B0F3-B25B076375AF}" type="slidenum">
              <a:rPr lang="pt-BR" smtClean="0"/>
              <a:t>‹nº›</a:t>
            </a:fld>
            <a:endParaRPr lang="pt-BR"/>
          </a:p>
        </p:txBody>
      </p:sp>
    </p:spTree>
    <p:extLst>
      <p:ext uri="{BB962C8B-B14F-4D97-AF65-F5344CB8AC3E}">
        <p14:creationId xmlns:p14="http://schemas.microsoft.com/office/powerpoint/2010/main" val="59621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9A255E6-F879-4802-84AD-9347BF2CC035}" type="datetime1">
              <a:rPr lang="pt-BR" smtClean="0"/>
              <a:t>21/05/2024</a:t>
            </a:fld>
            <a:endParaRPr lang="pt-BR"/>
          </a:p>
        </p:txBody>
      </p:sp>
      <p:sp>
        <p:nvSpPr>
          <p:cNvPr id="5" name="Footer Placeholder 4"/>
          <p:cNvSpPr>
            <a:spLocks noGrp="1"/>
          </p:cNvSpPr>
          <p:nvPr>
            <p:ph type="ftr" sz="quarter" idx="11"/>
          </p:nvPr>
        </p:nvSpPr>
        <p:spPr/>
        <p:txBody>
          <a:bodyPr/>
          <a:lstStyle/>
          <a:p>
            <a:r>
              <a:rPr lang="pt-BR"/>
              <a:t>Treinadores de Códigos - A Jornada do Aprendizado de Máquina</a:t>
            </a:r>
          </a:p>
        </p:txBody>
      </p:sp>
      <p:sp>
        <p:nvSpPr>
          <p:cNvPr id="6" name="Slide Number Placeholder 5"/>
          <p:cNvSpPr>
            <a:spLocks noGrp="1"/>
          </p:cNvSpPr>
          <p:nvPr>
            <p:ph type="sldNum" sz="quarter" idx="12"/>
          </p:nvPr>
        </p:nvSpPr>
        <p:spPr/>
        <p:txBody>
          <a:bodyPr/>
          <a:lstStyle/>
          <a:p>
            <a:fld id="{3F50C6AE-49F1-4A57-B0F3-B25B076375AF}" type="slidenum">
              <a:rPr lang="pt-BR" smtClean="0"/>
              <a:t>‹nº›</a:t>
            </a:fld>
            <a:endParaRPr lang="pt-BR"/>
          </a:p>
        </p:txBody>
      </p:sp>
    </p:spTree>
    <p:extLst>
      <p:ext uri="{BB962C8B-B14F-4D97-AF65-F5344CB8AC3E}">
        <p14:creationId xmlns:p14="http://schemas.microsoft.com/office/powerpoint/2010/main" val="154481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612670E-A28F-4DE4-9663-FF9BD1C98DB6}" type="datetime1">
              <a:rPr lang="pt-BR" smtClean="0"/>
              <a:t>21/05/2024</a:t>
            </a:fld>
            <a:endParaRPr lang="pt-BR"/>
          </a:p>
        </p:txBody>
      </p:sp>
      <p:sp>
        <p:nvSpPr>
          <p:cNvPr id="5" name="Footer Placeholder 4"/>
          <p:cNvSpPr>
            <a:spLocks noGrp="1"/>
          </p:cNvSpPr>
          <p:nvPr>
            <p:ph type="ftr" sz="quarter" idx="11"/>
          </p:nvPr>
        </p:nvSpPr>
        <p:spPr/>
        <p:txBody>
          <a:bodyPr/>
          <a:lstStyle/>
          <a:p>
            <a:r>
              <a:rPr lang="pt-BR"/>
              <a:t>Treinadores de Códigos - A Jornada do Aprendizado de Máquina</a:t>
            </a:r>
          </a:p>
        </p:txBody>
      </p:sp>
      <p:sp>
        <p:nvSpPr>
          <p:cNvPr id="6" name="Slide Number Placeholder 5"/>
          <p:cNvSpPr>
            <a:spLocks noGrp="1"/>
          </p:cNvSpPr>
          <p:nvPr>
            <p:ph type="sldNum" sz="quarter" idx="12"/>
          </p:nvPr>
        </p:nvSpPr>
        <p:spPr/>
        <p:txBody>
          <a:bodyPr/>
          <a:lstStyle/>
          <a:p>
            <a:fld id="{3F50C6AE-49F1-4A57-B0F3-B25B076375AF}" type="slidenum">
              <a:rPr lang="pt-BR" smtClean="0"/>
              <a:t>‹nº›</a:t>
            </a:fld>
            <a:endParaRPr lang="pt-BR"/>
          </a:p>
        </p:txBody>
      </p:sp>
    </p:spTree>
    <p:extLst>
      <p:ext uri="{BB962C8B-B14F-4D97-AF65-F5344CB8AC3E}">
        <p14:creationId xmlns:p14="http://schemas.microsoft.com/office/powerpoint/2010/main" val="160520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E99760E-BC80-4C12-AFB0-6D1F6F3B7854}" type="datetime1">
              <a:rPr lang="pt-BR" smtClean="0"/>
              <a:t>21/05/2024</a:t>
            </a:fld>
            <a:endParaRPr lang="pt-BR"/>
          </a:p>
        </p:txBody>
      </p:sp>
      <p:sp>
        <p:nvSpPr>
          <p:cNvPr id="5" name="Footer Placeholder 4"/>
          <p:cNvSpPr>
            <a:spLocks noGrp="1"/>
          </p:cNvSpPr>
          <p:nvPr>
            <p:ph type="ftr" sz="quarter" idx="11"/>
          </p:nvPr>
        </p:nvSpPr>
        <p:spPr/>
        <p:txBody>
          <a:bodyPr/>
          <a:lstStyle/>
          <a:p>
            <a:r>
              <a:rPr lang="pt-BR"/>
              <a:t>Treinadores de Códigos - A Jornada do Aprendizado de Máquina</a:t>
            </a:r>
          </a:p>
        </p:txBody>
      </p:sp>
      <p:sp>
        <p:nvSpPr>
          <p:cNvPr id="6" name="Slide Number Placeholder 5"/>
          <p:cNvSpPr>
            <a:spLocks noGrp="1"/>
          </p:cNvSpPr>
          <p:nvPr>
            <p:ph type="sldNum" sz="quarter" idx="12"/>
          </p:nvPr>
        </p:nvSpPr>
        <p:spPr/>
        <p:txBody>
          <a:bodyPr/>
          <a:lstStyle/>
          <a:p>
            <a:fld id="{3F50C6AE-49F1-4A57-B0F3-B25B076375AF}" type="slidenum">
              <a:rPr lang="pt-BR" smtClean="0"/>
              <a:t>‹nº›</a:t>
            </a:fld>
            <a:endParaRPr lang="pt-BR"/>
          </a:p>
        </p:txBody>
      </p:sp>
    </p:spTree>
    <p:extLst>
      <p:ext uri="{BB962C8B-B14F-4D97-AF65-F5344CB8AC3E}">
        <p14:creationId xmlns:p14="http://schemas.microsoft.com/office/powerpoint/2010/main" val="327020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9E62E03-2C26-471F-8DDA-9F83E479C401}" type="datetime1">
              <a:rPr lang="pt-BR" smtClean="0"/>
              <a:t>21/05/2024</a:t>
            </a:fld>
            <a:endParaRPr lang="pt-BR"/>
          </a:p>
        </p:txBody>
      </p:sp>
      <p:sp>
        <p:nvSpPr>
          <p:cNvPr id="6" name="Footer Placeholder 5"/>
          <p:cNvSpPr>
            <a:spLocks noGrp="1"/>
          </p:cNvSpPr>
          <p:nvPr>
            <p:ph type="ftr" sz="quarter" idx="11"/>
          </p:nvPr>
        </p:nvSpPr>
        <p:spPr/>
        <p:txBody>
          <a:bodyPr/>
          <a:lstStyle/>
          <a:p>
            <a:r>
              <a:rPr lang="pt-BR"/>
              <a:t>Treinadores de Códigos - A Jornada do Aprendizado de Máquina</a:t>
            </a:r>
          </a:p>
        </p:txBody>
      </p:sp>
      <p:sp>
        <p:nvSpPr>
          <p:cNvPr id="7" name="Slide Number Placeholder 6"/>
          <p:cNvSpPr>
            <a:spLocks noGrp="1"/>
          </p:cNvSpPr>
          <p:nvPr>
            <p:ph type="sldNum" sz="quarter" idx="12"/>
          </p:nvPr>
        </p:nvSpPr>
        <p:spPr/>
        <p:txBody>
          <a:bodyPr/>
          <a:lstStyle/>
          <a:p>
            <a:fld id="{3F50C6AE-49F1-4A57-B0F3-B25B076375AF}" type="slidenum">
              <a:rPr lang="pt-BR" smtClean="0"/>
              <a:t>‹nº›</a:t>
            </a:fld>
            <a:endParaRPr lang="pt-BR"/>
          </a:p>
        </p:txBody>
      </p:sp>
    </p:spTree>
    <p:extLst>
      <p:ext uri="{BB962C8B-B14F-4D97-AF65-F5344CB8AC3E}">
        <p14:creationId xmlns:p14="http://schemas.microsoft.com/office/powerpoint/2010/main" val="3032747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CB36206-2D66-4503-9DC2-7CDBB1544D2A}" type="datetime1">
              <a:rPr lang="pt-BR" smtClean="0"/>
              <a:t>21/05/2024</a:t>
            </a:fld>
            <a:endParaRPr lang="pt-BR"/>
          </a:p>
        </p:txBody>
      </p:sp>
      <p:sp>
        <p:nvSpPr>
          <p:cNvPr id="8" name="Footer Placeholder 7"/>
          <p:cNvSpPr>
            <a:spLocks noGrp="1"/>
          </p:cNvSpPr>
          <p:nvPr>
            <p:ph type="ftr" sz="quarter" idx="11"/>
          </p:nvPr>
        </p:nvSpPr>
        <p:spPr/>
        <p:txBody>
          <a:bodyPr/>
          <a:lstStyle/>
          <a:p>
            <a:r>
              <a:rPr lang="pt-BR"/>
              <a:t>Treinadores de Códigos - A Jornada do Aprendizado de Máquina</a:t>
            </a:r>
          </a:p>
        </p:txBody>
      </p:sp>
      <p:sp>
        <p:nvSpPr>
          <p:cNvPr id="9" name="Slide Number Placeholder 8"/>
          <p:cNvSpPr>
            <a:spLocks noGrp="1"/>
          </p:cNvSpPr>
          <p:nvPr>
            <p:ph type="sldNum" sz="quarter" idx="12"/>
          </p:nvPr>
        </p:nvSpPr>
        <p:spPr/>
        <p:txBody>
          <a:bodyPr/>
          <a:lstStyle/>
          <a:p>
            <a:fld id="{3F50C6AE-49F1-4A57-B0F3-B25B076375AF}" type="slidenum">
              <a:rPr lang="pt-BR" smtClean="0"/>
              <a:t>‹nº›</a:t>
            </a:fld>
            <a:endParaRPr lang="pt-BR"/>
          </a:p>
        </p:txBody>
      </p:sp>
    </p:spTree>
    <p:extLst>
      <p:ext uri="{BB962C8B-B14F-4D97-AF65-F5344CB8AC3E}">
        <p14:creationId xmlns:p14="http://schemas.microsoft.com/office/powerpoint/2010/main" val="189162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9F17301-0016-4FED-9699-E45B0D71F9F2}" type="datetime1">
              <a:rPr lang="pt-BR" smtClean="0"/>
              <a:t>21/05/2024</a:t>
            </a:fld>
            <a:endParaRPr lang="pt-BR"/>
          </a:p>
        </p:txBody>
      </p:sp>
      <p:sp>
        <p:nvSpPr>
          <p:cNvPr id="4" name="Footer Placeholder 3"/>
          <p:cNvSpPr>
            <a:spLocks noGrp="1"/>
          </p:cNvSpPr>
          <p:nvPr>
            <p:ph type="ftr" sz="quarter" idx="11"/>
          </p:nvPr>
        </p:nvSpPr>
        <p:spPr/>
        <p:txBody>
          <a:bodyPr/>
          <a:lstStyle/>
          <a:p>
            <a:r>
              <a:rPr lang="pt-BR"/>
              <a:t>Treinadores de Códigos - A Jornada do Aprendizado de Máquina</a:t>
            </a:r>
          </a:p>
        </p:txBody>
      </p:sp>
      <p:sp>
        <p:nvSpPr>
          <p:cNvPr id="5" name="Slide Number Placeholder 4"/>
          <p:cNvSpPr>
            <a:spLocks noGrp="1"/>
          </p:cNvSpPr>
          <p:nvPr>
            <p:ph type="sldNum" sz="quarter" idx="12"/>
          </p:nvPr>
        </p:nvSpPr>
        <p:spPr/>
        <p:txBody>
          <a:bodyPr/>
          <a:lstStyle/>
          <a:p>
            <a:fld id="{3F50C6AE-49F1-4A57-B0F3-B25B076375AF}" type="slidenum">
              <a:rPr lang="pt-BR" smtClean="0"/>
              <a:t>‹nº›</a:t>
            </a:fld>
            <a:endParaRPr lang="pt-BR"/>
          </a:p>
        </p:txBody>
      </p:sp>
    </p:spTree>
    <p:extLst>
      <p:ext uri="{BB962C8B-B14F-4D97-AF65-F5344CB8AC3E}">
        <p14:creationId xmlns:p14="http://schemas.microsoft.com/office/powerpoint/2010/main" val="43139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A2EEF-CAB1-4365-BF0C-4A0F128D5296}" type="datetime1">
              <a:rPr lang="pt-BR" smtClean="0"/>
              <a:t>21/05/2024</a:t>
            </a:fld>
            <a:endParaRPr lang="pt-BR"/>
          </a:p>
        </p:txBody>
      </p:sp>
      <p:sp>
        <p:nvSpPr>
          <p:cNvPr id="3" name="Footer Placeholder 2"/>
          <p:cNvSpPr>
            <a:spLocks noGrp="1"/>
          </p:cNvSpPr>
          <p:nvPr>
            <p:ph type="ftr" sz="quarter" idx="11"/>
          </p:nvPr>
        </p:nvSpPr>
        <p:spPr/>
        <p:txBody>
          <a:bodyPr/>
          <a:lstStyle/>
          <a:p>
            <a:r>
              <a:rPr lang="pt-BR"/>
              <a:t>Treinadores de Códigos - A Jornada do Aprendizado de Máquina</a:t>
            </a:r>
          </a:p>
        </p:txBody>
      </p:sp>
      <p:sp>
        <p:nvSpPr>
          <p:cNvPr id="4" name="Slide Number Placeholder 3"/>
          <p:cNvSpPr>
            <a:spLocks noGrp="1"/>
          </p:cNvSpPr>
          <p:nvPr>
            <p:ph type="sldNum" sz="quarter" idx="12"/>
          </p:nvPr>
        </p:nvSpPr>
        <p:spPr/>
        <p:txBody>
          <a:bodyPr/>
          <a:lstStyle/>
          <a:p>
            <a:fld id="{3F50C6AE-49F1-4A57-B0F3-B25B076375AF}" type="slidenum">
              <a:rPr lang="pt-BR" smtClean="0"/>
              <a:t>‹nº›</a:t>
            </a:fld>
            <a:endParaRPr lang="pt-BR"/>
          </a:p>
        </p:txBody>
      </p:sp>
    </p:spTree>
    <p:extLst>
      <p:ext uri="{BB962C8B-B14F-4D97-AF65-F5344CB8AC3E}">
        <p14:creationId xmlns:p14="http://schemas.microsoft.com/office/powerpoint/2010/main" val="229801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F913EA4-4087-4D49-904B-DEE268E832B0}" type="datetime1">
              <a:rPr lang="pt-BR" smtClean="0"/>
              <a:t>21/05/2024</a:t>
            </a:fld>
            <a:endParaRPr lang="pt-BR"/>
          </a:p>
        </p:txBody>
      </p:sp>
      <p:sp>
        <p:nvSpPr>
          <p:cNvPr id="6" name="Footer Placeholder 5"/>
          <p:cNvSpPr>
            <a:spLocks noGrp="1"/>
          </p:cNvSpPr>
          <p:nvPr>
            <p:ph type="ftr" sz="quarter" idx="11"/>
          </p:nvPr>
        </p:nvSpPr>
        <p:spPr/>
        <p:txBody>
          <a:bodyPr/>
          <a:lstStyle/>
          <a:p>
            <a:r>
              <a:rPr lang="pt-BR"/>
              <a:t>Treinadores de Códigos - A Jornada do Aprendizado de Máquina</a:t>
            </a:r>
          </a:p>
        </p:txBody>
      </p:sp>
      <p:sp>
        <p:nvSpPr>
          <p:cNvPr id="7" name="Slide Number Placeholder 6"/>
          <p:cNvSpPr>
            <a:spLocks noGrp="1"/>
          </p:cNvSpPr>
          <p:nvPr>
            <p:ph type="sldNum" sz="quarter" idx="12"/>
          </p:nvPr>
        </p:nvSpPr>
        <p:spPr/>
        <p:txBody>
          <a:bodyPr/>
          <a:lstStyle/>
          <a:p>
            <a:fld id="{3F50C6AE-49F1-4A57-B0F3-B25B076375AF}" type="slidenum">
              <a:rPr lang="pt-BR" smtClean="0"/>
              <a:t>‹nº›</a:t>
            </a:fld>
            <a:endParaRPr lang="pt-BR"/>
          </a:p>
        </p:txBody>
      </p:sp>
    </p:spTree>
    <p:extLst>
      <p:ext uri="{BB962C8B-B14F-4D97-AF65-F5344CB8AC3E}">
        <p14:creationId xmlns:p14="http://schemas.microsoft.com/office/powerpoint/2010/main" val="231730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0661941-798E-419F-82B2-FC3A2725627E}" type="datetime1">
              <a:rPr lang="pt-BR" smtClean="0"/>
              <a:t>21/05/2024</a:t>
            </a:fld>
            <a:endParaRPr lang="pt-BR"/>
          </a:p>
        </p:txBody>
      </p:sp>
      <p:sp>
        <p:nvSpPr>
          <p:cNvPr id="6" name="Footer Placeholder 5"/>
          <p:cNvSpPr>
            <a:spLocks noGrp="1"/>
          </p:cNvSpPr>
          <p:nvPr>
            <p:ph type="ftr" sz="quarter" idx="11"/>
          </p:nvPr>
        </p:nvSpPr>
        <p:spPr/>
        <p:txBody>
          <a:bodyPr/>
          <a:lstStyle/>
          <a:p>
            <a:r>
              <a:rPr lang="pt-BR"/>
              <a:t>Treinadores de Códigos - A Jornada do Aprendizado de Máquina</a:t>
            </a:r>
          </a:p>
        </p:txBody>
      </p:sp>
      <p:sp>
        <p:nvSpPr>
          <p:cNvPr id="7" name="Slide Number Placeholder 6"/>
          <p:cNvSpPr>
            <a:spLocks noGrp="1"/>
          </p:cNvSpPr>
          <p:nvPr>
            <p:ph type="sldNum" sz="quarter" idx="12"/>
          </p:nvPr>
        </p:nvSpPr>
        <p:spPr/>
        <p:txBody>
          <a:bodyPr/>
          <a:lstStyle/>
          <a:p>
            <a:fld id="{3F50C6AE-49F1-4A57-B0F3-B25B076375AF}" type="slidenum">
              <a:rPr lang="pt-BR" smtClean="0"/>
              <a:t>‹nº›</a:t>
            </a:fld>
            <a:endParaRPr lang="pt-BR"/>
          </a:p>
        </p:txBody>
      </p:sp>
    </p:spTree>
    <p:extLst>
      <p:ext uri="{BB962C8B-B14F-4D97-AF65-F5344CB8AC3E}">
        <p14:creationId xmlns:p14="http://schemas.microsoft.com/office/powerpoint/2010/main" val="399059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43FBCAA5-DC1B-43C7-B3F9-44DF0DA87BDA}" type="datetime1">
              <a:rPr lang="pt-BR" smtClean="0"/>
              <a:t>21/05/2024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Treinadores de Códigos - A Jornada do Aprendizado de Máquina</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3F50C6AE-49F1-4A57-B0F3-B25B076375AF}" type="slidenum">
              <a:rPr lang="pt-BR" smtClean="0"/>
              <a:t>‹nº›</a:t>
            </a:fld>
            <a:endParaRPr lang="pt-BR"/>
          </a:p>
        </p:txBody>
      </p:sp>
    </p:spTree>
    <p:extLst>
      <p:ext uri="{BB962C8B-B14F-4D97-AF65-F5344CB8AC3E}">
        <p14:creationId xmlns:p14="http://schemas.microsoft.com/office/powerpoint/2010/main" val="2913366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6763B9DB-B61F-6017-C4F7-16618D7181FE}"/>
              </a:ext>
            </a:extLst>
          </p:cNvPr>
          <p:cNvSpPr/>
          <p:nvPr/>
        </p:nvSpPr>
        <p:spPr>
          <a:xfrm>
            <a:off x="-1" y="0"/>
            <a:ext cx="9601200" cy="12801600"/>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1" name="Retângulo 20">
            <a:extLst>
              <a:ext uri="{FF2B5EF4-FFF2-40B4-BE49-F238E27FC236}">
                <a16:creationId xmlns:a16="http://schemas.microsoft.com/office/drawing/2014/main" id="{1CCA8E49-AE90-8F9D-9A0D-5B30E9B1E46B}"/>
              </a:ext>
            </a:extLst>
          </p:cNvPr>
          <p:cNvSpPr/>
          <p:nvPr/>
        </p:nvSpPr>
        <p:spPr>
          <a:xfrm>
            <a:off x="-2" y="508278"/>
            <a:ext cx="9601200" cy="1862048"/>
          </a:xfrm>
          <a:prstGeom prst="rect">
            <a:avLst/>
          </a:prstGeom>
          <a:noFill/>
        </p:spPr>
        <p:txBody>
          <a:bodyPr wrap="square" lIns="91440" tIns="45720" rIns="91440" bIns="45720">
            <a:spAutoFit/>
          </a:bodyPr>
          <a:lstStyle/>
          <a:p>
            <a:pPr algn="ctr"/>
            <a:r>
              <a:rPr lang="pt-BR" sz="11500" b="1" dirty="0">
                <a:ln w="28575">
                  <a:solidFill>
                    <a:srgbClr val="C75F5F"/>
                  </a:solidFill>
                </a:ln>
                <a:solidFill>
                  <a:schemeClr val="bg1"/>
                </a:solidFill>
                <a:effectLst/>
                <a:latin typeface="Pokemon X and Y" panose="00000400000000000000" pitchFamily="2" charset="-79"/>
                <a:cs typeface="Pokemon X and Y" panose="00000400000000000000" pitchFamily="2" charset="-79"/>
              </a:rPr>
              <a:t>CODE</a:t>
            </a:r>
            <a:r>
              <a:rPr lang="pt-BR" sz="11500" b="1" dirty="0">
                <a:ln w="28575">
                  <a:solidFill>
                    <a:schemeClr val="bg1"/>
                  </a:solidFill>
                </a:ln>
                <a:effectLst/>
                <a:latin typeface="Pokemon X and Y" panose="00000400000000000000" pitchFamily="2" charset="-79"/>
                <a:cs typeface="Pokemon X and Y" panose="00000400000000000000" pitchFamily="2" charset="-79"/>
              </a:rPr>
              <a:t> </a:t>
            </a:r>
            <a:r>
              <a:rPr lang="pt-BR" sz="11500" b="1" dirty="0">
                <a:ln w="28575">
                  <a:solidFill>
                    <a:srgbClr val="C75F5F"/>
                  </a:solidFill>
                </a:ln>
                <a:solidFill>
                  <a:schemeClr val="bg1"/>
                </a:solidFill>
                <a:effectLst/>
                <a:latin typeface="Pokemon X and Y" panose="00000400000000000000" pitchFamily="2" charset="-79"/>
                <a:cs typeface="Pokemon X and Y" panose="00000400000000000000" pitchFamily="2" charset="-79"/>
              </a:rPr>
              <a:t>TRAINERS</a:t>
            </a:r>
            <a:endParaRPr lang="pt-BR" sz="11500" b="0" cap="none" spc="0" dirty="0">
              <a:ln w="28575">
                <a:solidFill>
                  <a:srgbClr val="C75F5F"/>
                </a:solidFill>
              </a:ln>
              <a:solidFill>
                <a:schemeClr val="bg1"/>
              </a:solidFill>
              <a:effectLst/>
              <a:latin typeface="Pokemon X and Y" panose="00000400000000000000" pitchFamily="2" charset="-79"/>
              <a:cs typeface="Pokemon X and Y" panose="00000400000000000000" pitchFamily="2" charset="-79"/>
            </a:endParaRPr>
          </a:p>
        </p:txBody>
      </p:sp>
      <p:pic>
        <p:nvPicPr>
          <p:cNvPr id="10" name="Imagem 9" descr="Imagem digital fictícia de personagem de desenho animado&#10;&#10;Descrição gerada automaticamente com confiança média">
            <a:extLst>
              <a:ext uri="{FF2B5EF4-FFF2-40B4-BE49-F238E27FC236}">
                <a16:creationId xmlns:a16="http://schemas.microsoft.com/office/drawing/2014/main" id="{145548B3-4C77-97FA-8BB1-6F1C57CBD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21067"/>
            <a:ext cx="9725479" cy="9725479"/>
          </a:xfrm>
          <a:prstGeom prst="rect">
            <a:avLst/>
          </a:prstGeom>
        </p:spPr>
      </p:pic>
      <p:sp>
        <p:nvSpPr>
          <p:cNvPr id="14" name="Retângulo 13">
            <a:extLst>
              <a:ext uri="{FF2B5EF4-FFF2-40B4-BE49-F238E27FC236}">
                <a16:creationId xmlns:a16="http://schemas.microsoft.com/office/drawing/2014/main" id="{B47931C9-5269-B70B-BC06-6F01A3028935}"/>
              </a:ext>
            </a:extLst>
          </p:cNvPr>
          <p:cNvSpPr/>
          <p:nvPr/>
        </p:nvSpPr>
        <p:spPr>
          <a:xfrm>
            <a:off x="2264226" y="11438715"/>
            <a:ext cx="4165602" cy="1015663"/>
          </a:xfrm>
          <a:prstGeom prst="rect">
            <a:avLst/>
          </a:prstGeom>
          <a:noFill/>
        </p:spPr>
        <p:txBody>
          <a:bodyPr wrap="square" lIns="91440" tIns="45720" rIns="91440" bIns="45720">
            <a:spAutoFit/>
          </a:bodyPr>
          <a:lstStyle/>
          <a:p>
            <a:pPr lvl="1" algn="ctr"/>
            <a:r>
              <a:rPr lang="en-US" sz="6000" b="1" dirty="0">
                <a:ln w="28575">
                  <a:solidFill>
                    <a:srgbClr val="C75F5F"/>
                  </a:solidFill>
                </a:ln>
                <a:solidFill>
                  <a:schemeClr val="bg1"/>
                </a:solidFill>
                <a:latin typeface="Pokemon X and Y" panose="00000400000000000000" pitchFamily="2" charset="-79"/>
                <a:cs typeface="Pokemon X and Y" panose="00000400000000000000" pitchFamily="2" charset="-79"/>
              </a:rPr>
              <a:t>Andrei Rech</a:t>
            </a:r>
            <a:endParaRPr lang="pt-BR" sz="6000" b="0" cap="none" spc="0" dirty="0">
              <a:ln w="28575">
                <a:solidFill>
                  <a:srgbClr val="C75F5F"/>
                </a:solidFill>
              </a:ln>
              <a:solidFill>
                <a:schemeClr val="bg1"/>
              </a:solidFill>
              <a:effectLst>
                <a:glow rad="76200">
                  <a:srgbClr val="689EC7"/>
                </a:glow>
              </a:effectLst>
              <a:latin typeface="Pokemon X and Y" panose="00000400000000000000" pitchFamily="2" charset="-79"/>
              <a:cs typeface="Pokemon X and Y" panose="00000400000000000000" pitchFamily="2" charset="-79"/>
            </a:endParaRPr>
          </a:p>
        </p:txBody>
      </p:sp>
      <p:sp>
        <p:nvSpPr>
          <p:cNvPr id="5" name="Retângulo 4">
            <a:extLst>
              <a:ext uri="{FF2B5EF4-FFF2-40B4-BE49-F238E27FC236}">
                <a16:creationId xmlns:a16="http://schemas.microsoft.com/office/drawing/2014/main" id="{1E15D7CA-70DF-48FD-83CA-76598D3F0409}"/>
              </a:ext>
            </a:extLst>
          </p:cNvPr>
          <p:cNvSpPr/>
          <p:nvPr/>
        </p:nvSpPr>
        <p:spPr>
          <a:xfrm>
            <a:off x="493939" y="2493883"/>
            <a:ext cx="8128000" cy="769441"/>
          </a:xfrm>
          <a:prstGeom prst="rect">
            <a:avLst/>
          </a:prstGeom>
          <a:noFill/>
        </p:spPr>
        <p:txBody>
          <a:bodyPr wrap="square" lIns="91440" tIns="45720" rIns="91440" bIns="45720">
            <a:spAutoFit/>
          </a:bodyPr>
          <a:lstStyle/>
          <a:p>
            <a:pPr lvl="1" algn="ctr"/>
            <a:r>
              <a:rPr lang="en-US" sz="4400" b="1" dirty="0">
                <a:ln w="28575">
                  <a:solidFill>
                    <a:srgbClr val="C75F5F"/>
                  </a:solidFill>
                </a:ln>
                <a:solidFill>
                  <a:schemeClr val="bg1"/>
                </a:solidFill>
                <a:latin typeface="Pokemon X and Y" panose="00000400000000000000" pitchFamily="2" charset="-79"/>
                <a:cs typeface="Pokemon X and Y" panose="00000400000000000000" pitchFamily="2" charset="-79"/>
              </a:rPr>
              <a:t>THE JOURNEY OF MACHINE LEARNING</a:t>
            </a:r>
            <a:endParaRPr lang="pt-BR" sz="4400" b="1" cap="none" spc="0" dirty="0">
              <a:ln w="28575">
                <a:solidFill>
                  <a:srgbClr val="C75F5F"/>
                </a:solidFill>
              </a:ln>
              <a:solidFill>
                <a:schemeClr val="bg1"/>
              </a:solidFill>
              <a:effectLst>
                <a:glow rad="76200">
                  <a:srgbClr val="689EC7"/>
                </a:glow>
              </a:effectLst>
              <a:latin typeface="Pokemon X and Y" panose="00000400000000000000" pitchFamily="2" charset="-79"/>
              <a:cs typeface="Pokemon X and Y" panose="00000400000000000000" pitchFamily="2" charset="-79"/>
            </a:endParaRPr>
          </a:p>
        </p:txBody>
      </p:sp>
    </p:spTree>
    <p:extLst>
      <p:ext uri="{BB962C8B-B14F-4D97-AF65-F5344CB8AC3E}">
        <p14:creationId xmlns:p14="http://schemas.microsoft.com/office/powerpoint/2010/main" val="2884719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a:extLst>
              <a:ext uri="{FF2B5EF4-FFF2-40B4-BE49-F238E27FC236}">
                <a16:creationId xmlns:a16="http://schemas.microsoft.com/office/drawing/2014/main" id="{C5AE62B1-BDC4-A918-A158-17459A84F3F9}"/>
              </a:ext>
            </a:extLst>
          </p:cNvPr>
          <p:cNvSpPr txBox="1"/>
          <p:nvPr/>
        </p:nvSpPr>
        <p:spPr>
          <a:xfrm>
            <a:off x="932449" y="778674"/>
            <a:ext cx="7463839" cy="707886"/>
          </a:xfrm>
          <a:prstGeom prst="rect">
            <a:avLst/>
          </a:prstGeom>
          <a:noFill/>
        </p:spPr>
        <p:txBody>
          <a:bodyPr wrap="square" rtlCol="0">
            <a:spAutoFit/>
          </a:bodyPr>
          <a:lstStyle/>
          <a:p>
            <a:r>
              <a:rPr lang="pt-BR" sz="4000" dirty="0">
                <a:latin typeface="Impact" panose="020B0806030902050204" pitchFamily="34" charset="0"/>
                <a:ea typeface="Calibri" panose="020F0502020204030204" pitchFamily="34" charset="0"/>
                <a:cs typeface="Calibri" panose="020F0502020204030204" pitchFamily="34" charset="0"/>
              </a:rPr>
              <a:t>Redes Neurais</a:t>
            </a:r>
          </a:p>
        </p:txBody>
      </p:sp>
      <p:sp>
        <p:nvSpPr>
          <p:cNvPr id="6" name="Conteudo">
            <a:extLst>
              <a:ext uri="{FF2B5EF4-FFF2-40B4-BE49-F238E27FC236}">
                <a16:creationId xmlns:a16="http://schemas.microsoft.com/office/drawing/2014/main" id="{725DBD68-78CE-2DC4-9E98-B0391347399C}"/>
              </a:ext>
            </a:extLst>
          </p:cNvPr>
          <p:cNvSpPr txBox="1"/>
          <p:nvPr/>
        </p:nvSpPr>
        <p:spPr>
          <a:xfrm>
            <a:off x="932449" y="1668713"/>
            <a:ext cx="7463839" cy="3785652"/>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Redes neurais são modelos inspirados no cérebro humano, usados para tarefas complexas como reconhecimento de imagens e processamento de linguagem natural. Uma rede neural consiste em camadas de neurônios artificiais, onde cada neurônio aplica uma transformação linear seguida por uma função de ativação não linear. Redes neurais podem ser treinadas usando técnicas de </a:t>
            </a:r>
            <a:r>
              <a:rPr lang="pt-BR" sz="2400" i="1" dirty="0" err="1">
                <a:latin typeface="Calibri" panose="020F0502020204030204" pitchFamily="34" charset="0"/>
                <a:ea typeface="Calibri" panose="020F0502020204030204" pitchFamily="34" charset="0"/>
                <a:cs typeface="Calibri" panose="020F0502020204030204" pitchFamily="34" charset="0"/>
              </a:rPr>
              <a:t>backpropagation</a:t>
            </a:r>
            <a:r>
              <a:rPr lang="pt-BR" sz="2400" dirty="0">
                <a:latin typeface="Calibri" panose="020F0502020204030204" pitchFamily="34" charset="0"/>
                <a:ea typeface="Calibri" panose="020F0502020204030204" pitchFamily="34" charset="0"/>
                <a:cs typeface="Calibri" panose="020F0502020204030204" pitchFamily="34" charset="0"/>
              </a:rPr>
              <a:t> e são a base dos modelos de </a:t>
            </a:r>
            <a:r>
              <a:rPr lang="pt-BR" sz="2400" i="1" dirty="0" err="1">
                <a:latin typeface="Calibri" panose="020F0502020204030204" pitchFamily="34" charset="0"/>
                <a:ea typeface="Calibri" panose="020F0502020204030204" pitchFamily="34" charset="0"/>
                <a:cs typeface="Calibri" panose="020F0502020204030204" pitchFamily="34" charset="0"/>
              </a:rPr>
              <a:t>deep</a:t>
            </a:r>
            <a:r>
              <a:rPr lang="pt-BR" sz="2400" i="1" dirty="0">
                <a:latin typeface="Calibri" panose="020F0502020204030204" pitchFamily="34" charset="0"/>
                <a:ea typeface="Calibri" panose="020F0502020204030204" pitchFamily="34" charset="0"/>
                <a:cs typeface="Calibri" panose="020F0502020204030204" pitchFamily="34" charset="0"/>
              </a:rPr>
              <a:t> learning </a:t>
            </a:r>
            <a:r>
              <a:rPr lang="pt-BR" sz="2400" dirty="0">
                <a:latin typeface="Calibri" panose="020F0502020204030204" pitchFamily="34" charset="0"/>
                <a:ea typeface="Calibri" panose="020F0502020204030204" pitchFamily="34" charset="0"/>
                <a:cs typeface="Calibri" panose="020F0502020204030204" pitchFamily="34" charset="0"/>
              </a:rPr>
              <a:t>que têm revolucionado áreas como visão computacional e tradução automática.</a:t>
            </a:r>
          </a:p>
        </p:txBody>
      </p:sp>
      <p:pic>
        <p:nvPicPr>
          <p:cNvPr id="14" name="Imagem 13" descr="Desenho com traços pretos em fundo branco&#10;&#10;Descrição gerada automaticamente com confiança média">
            <a:extLst>
              <a:ext uri="{FF2B5EF4-FFF2-40B4-BE49-F238E27FC236}">
                <a16:creationId xmlns:a16="http://schemas.microsoft.com/office/drawing/2014/main" id="{913703D7-BE1F-B174-FA25-2D63814DD964}"/>
              </a:ext>
            </a:extLst>
          </p:cNvPr>
          <p:cNvPicPr>
            <a:picLocks noChangeAspect="1"/>
          </p:cNvPicPr>
          <p:nvPr/>
        </p:nvPicPr>
        <p:blipFill rotWithShape="1">
          <a:blip r:embed="rId2">
            <a:extLst>
              <a:ext uri="{28A0092B-C50C-407E-A947-70E740481C1C}">
                <a14:useLocalDpi xmlns:a14="http://schemas.microsoft.com/office/drawing/2010/main" val="0"/>
              </a:ext>
            </a:extLst>
          </a:blip>
          <a:srcRect l="27619" t="15122" r="41429" b="31128"/>
          <a:stretch/>
        </p:blipFill>
        <p:spPr>
          <a:xfrm>
            <a:off x="219075" y="778674"/>
            <a:ext cx="713374" cy="707886"/>
          </a:xfrm>
          <a:prstGeom prst="rect">
            <a:avLst/>
          </a:prstGeom>
        </p:spPr>
      </p:pic>
      <p:pic>
        <p:nvPicPr>
          <p:cNvPr id="3" name="Imagem 2" descr="Texto&#10;&#10;Descrição gerada automaticamente">
            <a:extLst>
              <a:ext uri="{FF2B5EF4-FFF2-40B4-BE49-F238E27FC236}">
                <a16:creationId xmlns:a16="http://schemas.microsoft.com/office/drawing/2014/main" id="{68C3A7B7-F698-24E4-F542-0543EA5BF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29334"/>
            <a:ext cx="9601200" cy="8219732"/>
          </a:xfrm>
          <a:prstGeom prst="rect">
            <a:avLst/>
          </a:prstGeom>
        </p:spPr>
      </p:pic>
      <p:sp>
        <p:nvSpPr>
          <p:cNvPr id="5" name="Espaço Reservado para Rodapé 4">
            <a:extLst>
              <a:ext uri="{FF2B5EF4-FFF2-40B4-BE49-F238E27FC236}">
                <a16:creationId xmlns:a16="http://schemas.microsoft.com/office/drawing/2014/main" id="{AA21D130-38EE-7E18-2846-ADDC96C65F8D}"/>
              </a:ext>
            </a:extLst>
          </p:cNvPr>
          <p:cNvSpPr>
            <a:spLocks noGrp="1"/>
          </p:cNvSpPr>
          <p:nvPr>
            <p:ph type="ftr" sz="quarter" idx="11"/>
          </p:nvPr>
        </p:nvSpPr>
        <p:spPr/>
        <p:txBody>
          <a:bodyPr/>
          <a:lstStyle/>
          <a:p>
            <a:r>
              <a:rPr lang="pt-BR"/>
              <a:t>Treinadores de Códigos - A Jornada do Aprendizado de Máquina</a:t>
            </a:r>
          </a:p>
        </p:txBody>
      </p:sp>
      <p:sp>
        <p:nvSpPr>
          <p:cNvPr id="7" name="Espaço Reservado para Número de Slide 6">
            <a:extLst>
              <a:ext uri="{FF2B5EF4-FFF2-40B4-BE49-F238E27FC236}">
                <a16:creationId xmlns:a16="http://schemas.microsoft.com/office/drawing/2014/main" id="{E66DFF92-082D-BA36-34B0-22EE8824CF5E}"/>
              </a:ext>
            </a:extLst>
          </p:cNvPr>
          <p:cNvSpPr>
            <a:spLocks noGrp="1"/>
          </p:cNvSpPr>
          <p:nvPr>
            <p:ph type="sldNum" sz="quarter" idx="12"/>
          </p:nvPr>
        </p:nvSpPr>
        <p:spPr/>
        <p:txBody>
          <a:bodyPr/>
          <a:lstStyle/>
          <a:p>
            <a:fld id="{3F50C6AE-49F1-4A57-B0F3-B25B076375AF}" type="slidenum">
              <a:rPr lang="pt-BR" smtClean="0"/>
              <a:t>10</a:t>
            </a:fld>
            <a:endParaRPr lang="pt-BR"/>
          </a:p>
        </p:txBody>
      </p:sp>
    </p:spTree>
    <p:extLst>
      <p:ext uri="{BB962C8B-B14F-4D97-AF65-F5344CB8AC3E}">
        <p14:creationId xmlns:p14="http://schemas.microsoft.com/office/powerpoint/2010/main" val="3741037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986A75F-30CA-A283-D43C-8E473DD0C43A}"/>
              </a:ext>
            </a:extLst>
          </p:cNvPr>
          <p:cNvSpPr/>
          <p:nvPr/>
        </p:nvSpPr>
        <p:spPr>
          <a:xfrm>
            <a:off x="0" y="0"/>
            <a:ext cx="9601200" cy="6400800"/>
          </a:xfrm>
          <a:prstGeom prst="rect">
            <a:avLst/>
          </a:prstGeom>
          <a:solidFill>
            <a:srgbClr val="C75F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3" name="Retângulo 2">
            <a:extLst>
              <a:ext uri="{FF2B5EF4-FFF2-40B4-BE49-F238E27FC236}">
                <a16:creationId xmlns:a16="http://schemas.microsoft.com/office/drawing/2014/main" id="{A06C6013-8550-11A1-E301-6838AB2A52CB}"/>
              </a:ext>
            </a:extLst>
          </p:cNvPr>
          <p:cNvSpPr/>
          <p:nvPr/>
        </p:nvSpPr>
        <p:spPr>
          <a:xfrm>
            <a:off x="0" y="6400800"/>
            <a:ext cx="9601200" cy="6400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C2FB351C-F69E-3A2A-95C4-F3CE252ABF1B}"/>
              </a:ext>
            </a:extLst>
          </p:cNvPr>
          <p:cNvSpPr/>
          <p:nvPr/>
        </p:nvSpPr>
        <p:spPr>
          <a:xfrm>
            <a:off x="0" y="5689600"/>
            <a:ext cx="9601200" cy="1422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ítulo">
            <a:extLst>
              <a:ext uri="{FF2B5EF4-FFF2-40B4-BE49-F238E27FC236}">
                <a16:creationId xmlns:a16="http://schemas.microsoft.com/office/drawing/2014/main" id="{8C5F2FA3-CA99-2A16-C5A6-AC5F62307D89}"/>
              </a:ext>
            </a:extLst>
          </p:cNvPr>
          <p:cNvSpPr txBox="1"/>
          <p:nvPr/>
        </p:nvSpPr>
        <p:spPr>
          <a:xfrm>
            <a:off x="82947" y="1287601"/>
            <a:ext cx="9601200" cy="3170099"/>
          </a:xfrm>
          <a:prstGeom prst="rect">
            <a:avLst/>
          </a:prstGeom>
          <a:noFill/>
        </p:spPr>
        <p:txBody>
          <a:bodyPr wrap="square" rtlCol="0">
            <a:spAutoFit/>
          </a:bodyPr>
          <a:lstStyle/>
          <a:p>
            <a:pPr algn="ctr"/>
            <a:r>
              <a:rPr lang="pt-BR" sz="10000" dirty="0">
                <a:solidFill>
                  <a:schemeClr val="bg1"/>
                </a:solidFill>
                <a:latin typeface="Pokemon X and Y" panose="00000400000000000000" pitchFamily="2" charset="-79"/>
                <a:ea typeface="Calibri" panose="020F0502020204030204" pitchFamily="34" charset="0"/>
                <a:cs typeface="Pokemon X and Y" panose="00000400000000000000" pitchFamily="2" charset="-79"/>
              </a:rPr>
              <a:t>K-NEAREST NEIGHBORS (KNN)</a:t>
            </a:r>
          </a:p>
        </p:txBody>
      </p:sp>
      <p:sp>
        <p:nvSpPr>
          <p:cNvPr id="12" name="Elipse 11">
            <a:extLst>
              <a:ext uri="{FF2B5EF4-FFF2-40B4-BE49-F238E27FC236}">
                <a16:creationId xmlns:a16="http://schemas.microsoft.com/office/drawing/2014/main" id="{563DADCC-71F1-B810-FD03-A0A6087F9E95}"/>
              </a:ext>
            </a:extLst>
          </p:cNvPr>
          <p:cNvSpPr/>
          <p:nvPr/>
        </p:nvSpPr>
        <p:spPr>
          <a:xfrm>
            <a:off x="3248025" y="4848225"/>
            <a:ext cx="3105150" cy="3105150"/>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B362253D-9E17-1E01-6259-4D026CDCFEF3}"/>
              </a:ext>
            </a:extLst>
          </p:cNvPr>
          <p:cNvSpPr/>
          <p:nvPr/>
        </p:nvSpPr>
        <p:spPr>
          <a:xfrm>
            <a:off x="3638550" y="5238750"/>
            <a:ext cx="2324100" cy="2324100"/>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a:extLst>
              <a:ext uri="{FF2B5EF4-FFF2-40B4-BE49-F238E27FC236}">
                <a16:creationId xmlns:a16="http://schemas.microsoft.com/office/drawing/2014/main" id="{8CAC8ED2-7DA4-0DFD-A1EF-25E1FA6F2BA8}"/>
              </a:ext>
            </a:extLst>
          </p:cNvPr>
          <p:cNvSpPr/>
          <p:nvPr/>
        </p:nvSpPr>
        <p:spPr>
          <a:xfrm>
            <a:off x="3943350" y="5543550"/>
            <a:ext cx="1714500" cy="1714500"/>
          </a:xfrm>
          <a:prstGeom prst="ellipse">
            <a:avLst/>
          </a:prstGeom>
          <a:solidFill>
            <a:schemeClr val="bg1">
              <a:lumMod val="85000"/>
            </a:schemeClr>
          </a:solidFill>
          <a:ln>
            <a:solidFill>
              <a:srgbClr val="5757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ítulo">
            <a:extLst>
              <a:ext uri="{FF2B5EF4-FFF2-40B4-BE49-F238E27FC236}">
                <a16:creationId xmlns:a16="http://schemas.microsoft.com/office/drawing/2014/main" id="{906CAFD5-0B25-FE96-7038-18687E6770E4}"/>
              </a:ext>
            </a:extLst>
          </p:cNvPr>
          <p:cNvSpPr txBox="1"/>
          <p:nvPr/>
        </p:nvSpPr>
        <p:spPr>
          <a:xfrm>
            <a:off x="4109244" y="5581948"/>
            <a:ext cx="1548606" cy="1692771"/>
          </a:xfrm>
          <a:prstGeom prst="rect">
            <a:avLst/>
          </a:prstGeom>
          <a:noFill/>
        </p:spPr>
        <p:txBody>
          <a:bodyPr wrap="square" rtlCol="0">
            <a:spAutoFit/>
          </a:bodyPr>
          <a:lstStyle/>
          <a:p>
            <a:pPr algn="ctr"/>
            <a:r>
              <a:rPr lang="pt-BR" sz="10400" dirty="0">
                <a:latin typeface="Pokemon X and Y" panose="00000400000000000000" pitchFamily="2" charset="-79"/>
                <a:ea typeface="Calibri" panose="020F0502020204030204" pitchFamily="34" charset="0"/>
                <a:cs typeface="Pokemon X and Y" panose="00000400000000000000" pitchFamily="2" charset="-79"/>
              </a:rPr>
              <a:t>05</a:t>
            </a:r>
            <a:endParaRPr lang="pt-BR" sz="12500" dirty="0">
              <a:latin typeface="Pokemon X and Y" panose="00000400000000000000" pitchFamily="2" charset="-79"/>
              <a:ea typeface="Calibri" panose="020F0502020204030204" pitchFamily="34" charset="0"/>
              <a:cs typeface="Pokemon X and Y" panose="00000400000000000000" pitchFamily="2" charset="-79"/>
            </a:endParaRPr>
          </a:p>
        </p:txBody>
      </p:sp>
      <p:sp>
        <p:nvSpPr>
          <p:cNvPr id="6" name="Espaço Reservado para Rodapé 5">
            <a:extLst>
              <a:ext uri="{FF2B5EF4-FFF2-40B4-BE49-F238E27FC236}">
                <a16:creationId xmlns:a16="http://schemas.microsoft.com/office/drawing/2014/main" id="{2944E93B-D890-31F7-202B-B1B54FDE3D5E}"/>
              </a:ext>
            </a:extLst>
          </p:cNvPr>
          <p:cNvSpPr>
            <a:spLocks noGrp="1"/>
          </p:cNvSpPr>
          <p:nvPr>
            <p:ph type="ftr" sz="quarter" idx="11"/>
          </p:nvPr>
        </p:nvSpPr>
        <p:spPr/>
        <p:txBody>
          <a:bodyPr/>
          <a:lstStyle/>
          <a:p>
            <a:r>
              <a:rPr lang="pt-BR"/>
              <a:t>Treinadores de Códigos - A Jornada do Aprendizado de Máquina</a:t>
            </a:r>
          </a:p>
        </p:txBody>
      </p:sp>
      <p:sp>
        <p:nvSpPr>
          <p:cNvPr id="7" name="Espaço Reservado para Número de Slide 6">
            <a:extLst>
              <a:ext uri="{FF2B5EF4-FFF2-40B4-BE49-F238E27FC236}">
                <a16:creationId xmlns:a16="http://schemas.microsoft.com/office/drawing/2014/main" id="{A39C7F34-4CDF-0DD7-9CC7-FFB9434E52CF}"/>
              </a:ext>
            </a:extLst>
          </p:cNvPr>
          <p:cNvSpPr>
            <a:spLocks noGrp="1"/>
          </p:cNvSpPr>
          <p:nvPr>
            <p:ph type="sldNum" sz="quarter" idx="12"/>
          </p:nvPr>
        </p:nvSpPr>
        <p:spPr/>
        <p:txBody>
          <a:bodyPr/>
          <a:lstStyle/>
          <a:p>
            <a:fld id="{3F50C6AE-49F1-4A57-B0F3-B25B076375AF}" type="slidenum">
              <a:rPr lang="pt-BR" smtClean="0"/>
              <a:t>11</a:t>
            </a:fld>
            <a:endParaRPr lang="pt-BR"/>
          </a:p>
        </p:txBody>
      </p:sp>
    </p:spTree>
    <p:extLst>
      <p:ext uri="{BB962C8B-B14F-4D97-AF65-F5344CB8AC3E}">
        <p14:creationId xmlns:p14="http://schemas.microsoft.com/office/powerpoint/2010/main" val="7895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a:extLst>
              <a:ext uri="{FF2B5EF4-FFF2-40B4-BE49-F238E27FC236}">
                <a16:creationId xmlns:a16="http://schemas.microsoft.com/office/drawing/2014/main" id="{C5AE62B1-BDC4-A918-A158-17459A84F3F9}"/>
              </a:ext>
            </a:extLst>
          </p:cNvPr>
          <p:cNvSpPr txBox="1"/>
          <p:nvPr/>
        </p:nvSpPr>
        <p:spPr>
          <a:xfrm>
            <a:off x="932449" y="778674"/>
            <a:ext cx="7463839" cy="707886"/>
          </a:xfrm>
          <a:prstGeom prst="rect">
            <a:avLst/>
          </a:prstGeom>
          <a:noFill/>
        </p:spPr>
        <p:txBody>
          <a:bodyPr wrap="square" rtlCol="0">
            <a:spAutoFit/>
          </a:bodyPr>
          <a:lstStyle/>
          <a:p>
            <a:r>
              <a:rPr lang="pt-BR" sz="4000" dirty="0">
                <a:latin typeface="Impact" panose="020B0806030902050204" pitchFamily="34" charset="0"/>
                <a:ea typeface="Calibri" panose="020F0502020204030204" pitchFamily="34" charset="0"/>
                <a:cs typeface="Calibri" panose="020F0502020204030204" pitchFamily="34" charset="0"/>
              </a:rPr>
              <a:t>k-NN</a:t>
            </a:r>
          </a:p>
        </p:txBody>
      </p:sp>
      <p:sp>
        <p:nvSpPr>
          <p:cNvPr id="6" name="Conteudo">
            <a:extLst>
              <a:ext uri="{FF2B5EF4-FFF2-40B4-BE49-F238E27FC236}">
                <a16:creationId xmlns:a16="http://schemas.microsoft.com/office/drawing/2014/main" id="{725DBD68-78CE-2DC4-9E98-B0391347399C}"/>
              </a:ext>
            </a:extLst>
          </p:cNvPr>
          <p:cNvSpPr txBox="1"/>
          <p:nvPr/>
        </p:nvSpPr>
        <p:spPr>
          <a:xfrm>
            <a:off x="932449" y="1668713"/>
            <a:ext cx="7463839" cy="3785652"/>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KNN é um modelo simples e intuitivo que classifica os dados com base na proximidade dos vizinhos mais próximos. O KNN não assume nenhuma distribuição subjacente dos dados, sendo um método não paramétrico. Ele é especialmente útil em problemas onde a decisão depende fortemente dos casos mais próximos, como na recomendação de produtos e na classificação de imagens. No entanto, pode ser computacionalmente caro para grandes </a:t>
            </a:r>
            <a:r>
              <a:rPr lang="pt-BR" sz="2400" i="1" dirty="0" err="1">
                <a:latin typeface="Calibri" panose="020F0502020204030204" pitchFamily="34" charset="0"/>
                <a:ea typeface="Calibri" panose="020F0502020204030204" pitchFamily="34" charset="0"/>
                <a:cs typeface="Calibri" panose="020F0502020204030204" pitchFamily="34" charset="0"/>
              </a:rPr>
              <a:t>datasets</a:t>
            </a:r>
            <a:r>
              <a:rPr lang="pt-BR" sz="2400" dirty="0">
                <a:latin typeface="Calibri" panose="020F0502020204030204" pitchFamily="34" charset="0"/>
                <a:ea typeface="Calibri" panose="020F0502020204030204" pitchFamily="34" charset="0"/>
                <a:cs typeface="Calibri" panose="020F0502020204030204" pitchFamily="34" charset="0"/>
              </a:rPr>
              <a:t>, pois requer a análise de todos os pontos de treino para cada previsão.</a:t>
            </a:r>
          </a:p>
        </p:txBody>
      </p:sp>
      <p:pic>
        <p:nvPicPr>
          <p:cNvPr id="14" name="Imagem 13" descr="Desenho com traços pretos em fundo branco&#10;&#10;Descrição gerada automaticamente com confiança média">
            <a:extLst>
              <a:ext uri="{FF2B5EF4-FFF2-40B4-BE49-F238E27FC236}">
                <a16:creationId xmlns:a16="http://schemas.microsoft.com/office/drawing/2014/main" id="{913703D7-BE1F-B174-FA25-2D63814DD964}"/>
              </a:ext>
            </a:extLst>
          </p:cNvPr>
          <p:cNvPicPr>
            <a:picLocks noChangeAspect="1"/>
          </p:cNvPicPr>
          <p:nvPr/>
        </p:nvPicPr>
        <p:blipFill rotWithShape="1">
          <a:blip r:embed="rId2">
            <a:extLst>
              <a:ext uri="{28A0092B-C50C-407E-A947-70E740481C1C}">
                <a14:useLocalDpi xmlns:a14="http://schemas.microsoft.com/office/drawing/2010/main" val="0"/>
              </a:ext>
            </a:extLst>
          </a:blip>
          <a:srcRect l="27619" t="15122" r="41429" b="31128"/>
          <a:stretch/>
        </p:blipFill>
        <p:spPr>
          <a:xfrm>
            <a:off x="219075" y="778674"/>
            <a:ext cx="713374" cy="707886"/>
          </a:xfrm>
          <a:prstGeom prst="rect">
            <a:avLst/>
          </a:prstGeom>
        </p:spPr>
      </p:pic>
      <p:pic>
        <p:nvPicPr>
          <p:cNvPr id="3" name="Imagem 2" descr="Texto&#10;&#10;Descrição gerada automaticamente">
            <a:extLst>
              <a:ext uri="{FF2B5EF4-FFF2-40B4-BE49-F238E27FC236}">
                <a16:creationId xmlns:a16="http://schemas.microsoft.com/office/drawing/2014/main" id="{7E1AA631-585C-C31B-29FF-74746FBBD0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49825"/>
            <a:ext cx="9601200" cy="7594549"/>
          </a:xfrm>
          <a:prstGeom prst="rect">
            <a:avLst/>
          </a:prstGeom>
        </p:spPr>
      </p:pic>
      <p:sp>
        <p:nvSpPr>
          <p:cNvPr id="5" name="Espaço Reservado para Rodapé 4">
            <a:extLst>
              <a:ext uri="{FF2B5EF4-FFF2-40B4-BE49-F238E27FC236}">
                <a16:creationId xmlns:a16="http://schemas.microsoft.com/office/drawing/2014/main" id="{3DBA2408-9F6E-089B-8B44-1CE070FC7B5C}"/>
              </a:ext>
            </a:extLst>
          </p:cNvPr>
          <p:cNvSpPr>
            <a:spLocks noGrp="1"/>
          </p:cNvSpPr>
          <p:nvPr>
            <p:ph type="ftr" sz="quarter" idx="11"/>
          </p:nvPr>
        </p:nvSpPr>
        <p:spPr/>
        <p:txBody>
          <a:bodyPr/>
          <a:lstStyle/>
          <a:p>
            <a:r>
              <a:rPr lang="pt-BR"/>
              <a:t>Treinadores de Códigos - A Jornada do Aprendizado de Máquina</a:t>
            </a:r>
          </a:p>
        </p:txBody>
      </p:sp>
      <p:sp>
        <p:nvSpPr>
          <p:cNvPr id="7" name="Espaço Reservado para Número de Slide 6">
            <a:extLst>
              <a:ext uri="{FF2B5EF4-FFF2-40B4-BE49-F238E27FC236}">
                <a16:creationId xmlns:a16="http://schemas.microsoft.com/office/drawing/2014/main" id="{6DF83F62-5EFB-8649-FCD7-F86CC86AEA3A}"/>
              </a:ext>
            </a:extLst>
          </p:cNvPr>
          <p:cNvSpPr>
            <a:spLocks noGrp="1"/>
          </p:cNvSpPr>
          <p:nvPr>
            <p:ph type="sldNum" sz="quarter" idx="12"/>
          </p:nvPr>
        </p:nvSpPr>
        <p:spPr/>
        <p:txBody>
          <a:bodyPr/>
          <a:lstStyle/>
          <a:p>
            <a:fld id="{3F50C6AE-49F1-4A57-B0F3-B25B076375AF}" type="slidenum">
              <a:rPr lang="pt-BR" smtClean="0"/>
              <a:t>12</a:t>
            </a:fld>
            <a:endParaRPr lang="pt-BR"/>
          </a:p>
        </p:txBody>
      </p:sp>
    </p:spTree>
    <p:extLst>
      <p:ext uri="{BB962C8B-B14F-4D97-AF65-F5344CB8AC3E}">
        <p14:creationId xmlns:p14="http://schemas.microsoft.com/office/powerpoint/2010/main" val="150621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986A75F-30CA-A283-D43C-8E473DD0C43A}"/>
              </a:ext>
            </a:extLst>
          </p:cNvPr>
          <p:cNvSpPr/>
          <p:nvPr/>
        </p:nvSpPr>
        <p:spPr>
          <a:xfrm>
            <a:off x="0" y="0"/>
            <a:ext cx="9601200" cy="6400800"/>
          </a:xfrm>
          <a:prstGeom prst="rect">
            <a:avLst/>
          </a:prstGeom>
          <a:solidFill>
            <a:srgbClr val="C75F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3" name="Retângulo 2">
            <a:extLst>
              <a:ext uri="{FF2B5EF4-FFF2-40B4-BE49-F238E27FC236}">
                <a16:creationId xmlns:a16="http://schemas.microsoft.com/office/drawing/2014/main" id="{A06C6013-8550-11A1-E301-6838AB2A52CB}"/>
              </a:ext>
            </a:extLst>
          </p:cNvPr>
          <p:cNvSpPr/>
          <p:nvPr/>
        </p:nvSpPr>
        <p:spPr>
          <a:xfrm>
            <a:off x="0" y="6400800"/>
            <a:ext cx="9601200" cy="6400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C2FB351C-F69E-3A2A-95C4-F3CE252ABF1B}"/>
              </a:ext>
            </a:extLst>
          </p:cNvPr>
          <p:cNvSpPr/>
          <p:nvPr/>
        </p:nvSpPr>
        <p:spPr>
          <a:xfrm>
            <a:off x="0" y="5689600"/>
            <a:ext cx="9601200" cy="1422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ítulo">
            <a:extLst>
              <a:ext uri="{FF2B5EF4-FFF2-40B4-BE49-F238E27FC236}">
                <a16:creationId xmlns:a16="http://schemas.microsoft.com/office/drawing/2014/main" id="{8C5F2FA3-CA99-2A16-C5A6-AC5F62307D89}"/>
              </a:ext>
            </a:extLst>
          </p:cNvPr>
          <p:cNvSpPr txBox="1"/>
          <p:nvPr/>
        </p:nvSpPr>
        <p:spPr>
          <a:xfrm>
            <a:off x="82947" y="2822089"/>
            <a:ext cx="9601200" cy="1631216"/>
          </a:xfrm>
          <a:prstGeom prst="rect">
            <a:avLst/>
          </a:prstGeom>
          <a:noFill/>
        </p:spPr>
        <p:txBody>
          <a:bodyPr wrap="square" rtlCol="0">
            <a:spAutoFit/>
          </a:bodyPr>
          <a:lstStyle/>
          <a:p>
            <a:pPr algn="ctr"/>
            <a:r>
              <a:rPr lang="pt-BR" sz="10000" dirty="0">
                <a:solidFill>
                  <a:schemeClr val="bg1"/>
                </a:solidFill>
                <a:latin typeface="Pokemon X and Y" panose="00000400000000000000" pitchFamily="2" charset="-79"/>
                <a:ea typeface="Calibri" panose="020F0502020204030204" pitchFamily="34" charset="0"/>
                <a:cs typeface="Pokemon X and Y" panose="00000400000000000000" pitchFamily="2" charset="-79"/>
              </a:rPr>
              <a:t>AGRADECIMENTOS</a:t>
            </a:r>
          </a:p>
        </p:txBody>
      </p:sp>
      <p:sp>
        <p:nvSpPr>
          <p:cNvPr id="12" name="Elipse 11">
            <a:extLst>
              <a:ext uri="{FF2B5EF4-FFF2-40B4-BE49-F238E27FC236}">
                <a16:creationId xmlns:a16="http://schemas.microsoft.com/office/drawing/2014/main" id="{563DADCC-71F1-B810-FD03-A0A6087F9E95}"/>
              </a:ext>
            </a:extLst>
          </p:cNvPr>
          <p:cNvSpPr/>
          <p:nvPr/>
        </p:nvSpPr>
        <p:spPr>
          <a:xfrm>
            <a:off x="3248025" y="4848225"/>
            <a:ext cx="3105150" cy="3105150"/>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B362253D-9E17-1E01-6259-4D026CDCFEF3}"/>
              </a:ext>
            </a:extLst>
          </p:cNvPr>
          <p:cNvSpPr/>
          <p:nvPr/>
        </p:nvSpPr>
        <p:spPr>
          <a:xfrm>
            <a:off x="3638550" y="5238750"/>
            <a:ext cx="2324100" cy="2324100"/>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a:extLst>
              <a:ext uri="{FF2B5EF4-FFF2-40B4-BE49-F238E27FC236}">
                <a16:creationId xmlns:a16="http://schemas.microsoft.com/office/drawing/2014/main" id="{8CAC8ED2-7DA4-0DFD-A1EF-25E1FA6F2BA8}"/>
              </a:ext>
            </a:extLst>
          </p:cNvPr>
          <p:cNvSpPr/>
          <p:nvPr/>
        </p:nvSpPr>
        <p:spPr>
          <a:xfrm>
            <a:off x="3943350" y="5543550"/>
            <a:ext cx="1714500" cy="1714500"/>
          </a:xfrm>
          <a:prstGeom prst="ellipse">
            <a:avLst/>
          </a:prstGeom>
          <a:solidFill>
            <a:schemeClr val="bg1">
              <a:lumMod val="85000"/>
            </a:schemeClr>
          </a:solidFill>
          <a:ln>
            <a:solidFill>
              <a:srgbClr val="5757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ítulo">
            <a:extLst>
              <a:ext uri="{FF2B5EF4-FFF2-40B4-BE49-F238E27FC236}">
                <a16:creationId xmlns:a16="http://schemas.microsoft.com/office/drawing/2014/main" id="{906CAFD5-0B25-FE96-7038-18687E6770E4}"/>
              </a:ext>
            </a:extLst>
          </p:cNvPr>
          <p:cNvSpPr txBox="1"/>
          <p:nvPr/>
        </p:nvSpPr>
        <p:spPr>
          <a:xfrm>
            <a:off x="4109244" y="5581948"/>
            <a:ext cx="1548606" cy="1692771"/>
          </a:xfrm>
          <a:prstGeom prst="rect">
            <a:avLst/>
          </a:prstGeom>
          <a:noFill/>
        </p:spPr>
        <p:txBody>
          <a:bodyPr wrap="square" rtlCol="0">
            <a:spAutoFit/>
          </a:bodyPr>
          <a:lstStyle/>
          <a:p>
            <a:pPr algn="ctr"/>
            <a:r>
              <a:rPr lang="pt-BR" sz="10400" dirty="0">
                <a:latin typeface="Pokemon X and Y" panose="00000400000000000000" pitchFamily="2" charset="-79"/>
                <a:ea typeface="Calibri" panose="020F0502020204030204" pitchFamily="34" charset="0"/>
                <a:cs typeface="Pokemon X and Y" panose="00000400000000000000" pitchFamily="2" charset="-79"/>
              </a:rPr>
              <a:t>06</a:t>
            </a:r>
            <a:endParaRPr lang="pt-BR" sz="12500" dirty="0">
              <a:latin typeface="Pokemon X and Y" panose="00000400000000000000" pitchFamily="2" charset="-79"/>
              <a:ea typeface="Calibri" panose="020F0502020204030204" pitchFamily="34" charset="0"/>
              <a:cs typeface="Pokemon X and Y" panose="00000400000000000000" pitchFamily="2" charset="-79"/>
            </a:endParaRPr>
          </a:p>
        </p:txBody>
      </p:sp>
      <p:sp>
        <p:nvSpPr>
          <p:cNvPr id="6" name="Espaço Reservado para Rodapé 5">
            <a:extLst>
              <a:ext uri="{FF2B5EF4-FFF2-40B4-BE49-F238E27FC236}">
                <a16:creationId xmlns:a16="http://schemas.microsoft.com/office/drawing/2014/main" id="{2944E93B-D890-31F7-202B-B1B54FDE3D5E}"/>
              </a:ext>
            </a:extLst>
          </p:cNvPr>
          <p:cNvSpPr>
            <a:spLocks noGrp="1"/>
          </p:cNvSpPr>
          <p:nvPr>
            <p:ph type="ftr" sz="quarter" idx="11"/>
          </p:nvPr>
        </p:nvSpPr>
        <p:spPr/>
        <p:txBody>
          <a:bodyPr/>
          <a:lstStyle/>
          <a:p>
            <a:r>
              <a:rPr lang="pt-BR"/>
              <a:t>Treinadores de Códigos - A Jornada do Aprendizado de Máquina</a:t>
            </a:r>
          </a:p>
        </p:txBody>
      </p:sp>
      <p:sp>
        <p:nvSpPr>
          <p:cNvPr id="7" name="Espaço Reservado para Número de Slide 6">
            <a:extLst>
              <a:ext uri="{FF2B5EF4-FFF2-40B4-BE49-F238E27FC236}">
                <a16:creationId xmlns:a16="http://schemas.microsoft.com/office/drawing/2014/main" id="{A39C7F34-4CDF-0DD7-9CC7-FFB9434E52CF}"/>
              </a:ext>
            </a:extLst>
          </p:cNvPr>
          <p:cNvSpPr>
            <a:spLocks noGrp="1"/>
          </p:cNvSpPr>
          <p:nvPr>
            <p:ph type="sldNum" sz="quarter" idx="12"/>
          </p:nvPr>
        </p:nvSpPr>
        <p:spPr/>
        <p:txBody>
          <a:bodyPr/>
          <a:lstStyle/>
          <a:p>
            <a:fld id="{3F50C6AE-49F1-4A57-B0F3-B25B076375AF}" type="slidenum">
              <a:rPr lang="pt-BR" smtClean="0"/>
              <a:t>13</a:t>
            </a:fld>
            <a:endParaRPr lang="pt-BR"/>
          </a:p>
        </p:txBody>
      </p:sp>
    </p:spTree>
    <p:extLst>
      <p:ext uri="{BB962C8B-B14F-4D97-AF65-F5344CB8AC3E}">
        <p14:creationId xmlns:p14="http://schemas.microsoft.com/office/powerpoint/2010/main" val="120818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17D2852B-E8BF-B400-0039-A86671B35009}"/>
              </a:ext>
            </a:extLst>
          </p:cNvPr>
          <p:cNvSpPr/>
          <p:nvPr/>
        </p:nvSpPr>
        <p:spPr>
          <a:xfrm>
            <a:off x="1512117" y="10574007"/>
            <a:ext cx="6038851" cy="1015663"/>
          </a:xfrm>
          <a:prstGeom prst="rect">
            <a:avLst/>
          </a:prstGeom>
          <a:noFill/>
        </p:spPr>
        <p:txBody>
          <a:bodyPr wrap="square" lIns="91440" tIns="45720" rIns="91440" bIns="45720">
            <a:spAutoFit/>
          </a:bodyPr>
          <a:lstStyle/>
          <a:p>
            <a:pPr lvl="1" algn="ctr"/>
            <a:r>
              <a:rPr lang="en-US" sz="6000" b="1" dirty="0">
                <a:ln w="28575">
                  <a:solidFill>
                    <a:srgbClr val="C75F5F"/>
                  </a:solidFill>
                </a:ln>
                <a:solidFill>
                  <a:schemeClr val="bg1"/>
                </a:solidFill>
                <a:latin typeface="Pokemon X and Y" panose="00000400000000000000" pitchFamily="2" charset="-79"/>
                <a:cs typeface="Pokemon X and Y" panose="00000400000000000000" pitchFamily="2" charset="-79"/>
              </a:rPr>
              <a:t>Andrei          Rech</a:t>
            </a:r>
            <a:endParaRPr lang="pt-BR" sz="6000" b="0" cap="none" spc="0" dirty="0">
              <a:ln w="28575">
                <a:solidFill>
                  <a:srgbClr val="C75F5F"/>
                </a:solidFill>
              </a:ln>
              <a:solidFill>
                <a:schemeClr val="bg1"/>
              </a:solidFill>
              <a:effectLst>
                <a:glow rad="76200">
                  <a:srgbClr val="689EC7"/>
                </a:glow>
              </a:effectLst>
              <a:latin typeface="Pokemon X and Y" panose="00000400000000000000" pitchFamily="2" charset="-79"/>
              <a:cs typeface="Pokemon X and Y" panose="00000400000000000000" pitchFamily="2" charset="-79"/>
            </a:endParaRPr>
          </a:p>
        </p:txBody>
      </p:sp>
      <p:sp>
        <p:nvSpPr>
          <p:cNvPr id="4" name="Título">
            <a:extLst>
              <a:ext uri="{FF2B5EF4-FFF2-40B4-BE49-F238E27FC236}">
                <a16:creationId xmlns:a16="http://schemas.microsoft.com/office/drawing/2014/main" id="{C5AE62B1-BDC4-A918-A158-17459A84F3F9}"/>
              </a:ext>
            </a:extLst>
          </p:cNvPr>
          <p:cNvSpPr txBox="1"/>
          <p:nvPr/>
        </p:nvSpPr>
        <p:spPr>
          <a:xfrm>
            <a:off x="932449" y="778674"/>
            <a:ext cx="7463839" cy="707886"/>
          </a:xfrm>
          <a:prstGeom prst="rect">
            <a:avLst/>
          </a:prstGeom>
          <a:noFill/>
        </p:spPr>
        <p:txBody>
          <a:bodyPr wrap="square" rtlCol="0">
            <a:spAutoFit/>
          </a:bodyPr>
          <a:lstStyle/>
          <a:p>
            <a:pPr algn="ctr"/>
            <a:r>
              <a:rPr lang="pt-BR" sz="4000" dirty="0">
                <a:latin typeface="Impact" panose="020B0806030902050204" pitchFamily="34" charset="0"/>
                <a:ea typeface="Calibri" panose="020F0502020204030204" pitchFamily="34" charset="0"/>
                <a:cs typeface="Calibri" panose="020F0502020204030204" pitchFamily="34" charset="0"/>
              </a:rPr>
              <a:t>Se leu até aqui – Obrigado!</a:t>
            </a:r>
          </a:p>
        </p:txBody>
      </p:sp>
      <p:sp>
        <p:nvSpPr>
          <p:cNvPr id="6" name="Conteudo">
            <a:extLst>
              <a:ext uri="{FF2B5EF4-FFF2-40B4-BE49-F238E27FC236}">
                <a16:creationId xmlns:a16="http://schemas.microsoft.com/office/drawing/2014/main" id="{725DBD68-78CE-2DC4-9E98-B0391347399C}"/>
              </a:ext>
            </a:extLst>
          </p:cNvPr>
          <p:cNvSpPr txBox="1"/>
          <p:nvPr/>
        </p:nvSpPr>
        <p:spPr>
          <a:xfrm>
            <a:off x="932448" y="2011613"/>
            <a:ext cx="7463839" cy="3785652"/>
          </a:xfrm>
          <a:prstGeom prst="rect">
            <a:avLst/>
          </a:prstGeom>
          <a:noFill/>
        </p:spPr>
        <p:txBody>
          <a:bodyPr wrap="square" rtlCol="0">
            <a:spAutoFit/>
          </a:bodyPr>
          <a:lstStyle/>
          <a:p>
            <a:pPr algn="ctr"/>
            <a:r>
              <a:rPr lang="pt-BR" sz="2400" dirty="0">
                <a:latin typeface="Calibri" panose="020F0502020204030204" pitchFamily="34" charset="0"/>
                <a:ea typeface="Calibri" panose="020F0502020204030204" pitchFamily="34" charset="0"/>
                <a:cs typeface="Calibri" panose="020F0502020204030204" pitchFamily="34" charset="0"/>
              </a:rPr>
              <a:t>Esse ebook foi gerado inteiramente por IA, sendo diagramado por um humano.</a:t>
            </a:r>
          </a:p>
          <a:p>
            <a:pPr algn="ctr"/>
            <a:endParaRPr lang="pt-BR" sz="2400" dirty="0">
              <a:latin typeface="Calibri" panose="020F0502020204030204" pitchFamily="34" charset="0"/>
              <a:ea typeface="Calibri" panose="020F0502020204030204" pitchFamily="34" charset="0"/>
              <a:cs typeface="Calibri" panose="020F0502020204030204" pitchFamily="34" charset="0"/>
            </a:endParaRPr>
          </a:p>
          <a:p>
            <a:pPr algn="ctr"/>
            <a:r>
              <a:rPr lang="pt-BR" sz="2400" dirty="0">
                <a:latin typeface="Calibri" panose="020F0502020204030204" pitchFamily="34" charset="0"/>
                <a:ea typeface="Calibri" panose="020F0502020204030204" pitchFamily="34" charset="0"/>
                <a:cs typeface="Calibri" panose="020F0502020204030204" pitchFamily="34" charset="0"/>
              </a:rPr>
              <a:t>Esse conteúdo foi gerado com o objetivo de aprender a utilizar as inteligências artificiais existentes e integrar as mesmas em um projeto, idealizado pelo curso de Aprendizado de Máquina da DIO.</a:t>
            </a:r>
          </a:p>
          <a:p>
            <a:pPr algn="ctr"/>
            <a:endParaRPr lang="pt-BR" sz="2400" dirty="0">
              <a:latin typeface="Calibri" panose="020F0502020204030204" pitchFamily="34" charset="0"/>
              <a:ea typeface="Calibri" panose="020F0502020204030204" pitchFamily="34" charset="0"/>
              <a:cs typeface="Calibri" panose="020F0502020204030204" pitchFamily="34" charset="0"/>
            </a:endParaRPr>
          </a:p>
          <a:p>
            <a:pPr algn="ctr"/>
            <a:r>
              <a:rPr lang="pt-BR" sz="2400" dirty="0">
                <a:latin typeface="Calibri" panose="020F0502020204030204" pitchFamily="34" charset="0"/>
                <a:ea typeface="Calibri" panose="020F0502020204030204" pitchFamily="34" charset="0"/>
                <a:cs typeface="Calibri" panose="020F0502020204030204" pitchFamily="34" charset="0"/>
              </a:rPr>
              <a:t>Não houve verificações nem validações sobre o conteúdo aqui presente, logo, pode haver erros no mesmo.</a:t>
            </a:r>
          </a:p>
        </p:txBody>
      </p:sp>
      <p:pic>
        <p:nvPicPr>
          <p:cNvPr id="14" name="Imagem 13" descr="Desenho com traços pretos em fundo branco&#10;&#10;Descrição gerada automaticamente com confiança média">
            <a:extLst>
              <a:ext uri="{FF2B5EF4-FFF2-40B4-BE49-F238E27FC236}">
                <a16:creationId xmlns:a16="http://schemas.microsoft.com/office/drawing/2014/main" id="{913703D7-BE1F-B174-FA25-2D63814DD964}"/>
              </a:ext>
            </a:extLst>
          </p:cNvPr>
          <p:cNvPicPr>
            <a:picLocks noChangeAspect="1"/>
          </p:cNvPicPr>
          <p:nvPr/>
        </p:nvPicPr>
        <p:blipFill rotWithShape="1">
          <a:blip r:embed="rId2">
            <a:extLst>
              <a:ext uri="{28A0092B-C50C-407E-A947-70E740481C1C}">
                <a14:useLocalDpi xmlns:a14="http://schemas.microsoft.com/office/drawing/2010/main" val="0"/>
              </a:ext>
            </a:extLst>
          </a:blip>
          <a:srcRect l="27619" t="15122" r="41429" b="31128"/>
          <a:stretch/>
        </p:blipFill>
        <p:spPr>
          <a:xfrm>
            <a:off x="4620443" y="10727896"/>
            <a:ext cx="713374" cy="707886"/>
          </a:xfrm>
          <a:prstGeom prst="rect">
            <a:avLst/>
          </a:prstGeom>
        </p:spPr>
      </p:pic>
      <p:sp>
        <p:nvSpPr>
          <p:cNvPr id="5" name="Espaço Reservado para Rodapé 4">
            <a:extLst>
              <a:ext uri="{FF2B5EF4-FFF2-40B4-BE49-F238E27FC236}">
                <a16:creationId xmlns:a16="http://schemas.microsoft.com/office/drawing/2014/main" id="{3DBA2408-9F6E-089B-8B44-1CE070FC7B5C}"/>
              </a:ext>
            </a:extLst>
          </p:cNvPr>
          <p:cNvSpPr>
            <a:spLocks noGrp="1"/>
          </p:cNvSpPr>
          <p:nvPr>
            <p:ph type="ftr" sz="quarter" idx="11"/>
          </p:nvPr>
        </p:nvSpPr>
        <p:spPr/>
        <p:txBody>
          <a:bodyPr/>
          <a:lstStyle/>
          <a:p>
            <a:r>
              <a:rPr lang="pt-BR" dirty="0"/>
              <a:t>Treinadores de Códigos - A Jornada do Aprendizado de Máquina</a:t>
            </a:r>
          </a:p>
        </p:txBody>
      </p:sp>
      <p:sp>
        <p:nvSpPr>
          <p:cNvPr id="7" name="Espaço Reservado para Número de Slide 6">
            <a:extLst>
              <a:ext uri="{FF2B5EF4-FFF2-40B4-BE49-F238E27FC236}">
                <a16:creationId xmlns:a16="http://schemas.microsoft.com/office/drawing/2014/main" id="{6DF83F62-5EFB-8649-FCD7-F86CC86AEA3A}"/>
              </a:ext>
            </a:extLst>
          </p:cNvPr>
          <p:cNvSpPr>
            <a:spLocks noGrp="1"/>
          </p:cNvSpPr>
          <p:nvPr>
            <p:ph type="sldNum" sz="quarter" idx="12"/>
          </p:nvPr>
        </p:nvSpPr>
        <p:spPr/>
        <p:txBody>
          <a:bodyPr/>
          <a:lstStyle/>
          <a:p>
            <a:fld id="{3F50C6AE-49F1-4A57-B0F3-B25B076375AF}" type="slidenum">
              <a:rPr lang="pt-BR" smtClean="0"/>
              <a:t>14</a:t>
            </a:fld>
            <a:endParaRPr lang="pt-BR"/>
          </a:p>
        </p:txBody>
      </p:sp>
    </p:spTree>
    <p:extLst>
      <p:ext uri="{BB962C8B-B14F-4D97-AF65-F5344CB8AC3E}">
        <p14:creationId xmlns:p14="http://schemas.microsoft.com/office/powerpoint/2010/main" val="414796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a:extLst>
              <a:ext uri="{FF2B5EF4-FFF2-40B4-BE49-F238E27FC236}">
                <a16:creationId xmlns:a16="http://schemas.microsoft.com/office/drawing/2014/main" id="{C5AE62B1-BDC4-A918-A158-17459A84F3F9}"/>
              </a:ext>
            </a:extLst>
          </p:cNvPr>
          <p:cNvSpPr txBox="1"/>
          <p:nvPr/>
        </p:nvSpPr>
        <p:spPr>
          <a:xfrm>
            <a:off x="932449" y="778674"/>
            <a:ext cx="7463839" cy="707886"/>
          </a:xfrm>
          <a:prstGeom prst="rect">
            <a:avLst/>
          </a:prstGeom>
          <a:noFill/>
        </p:spPr>
        <p:txBody>
          <a:bodyPr wrap="square" rtlCol="0">
            <a:spAutoFit/>
          </a:bodyPr>
          <a:lstStyle/>
          <a:p>
            <a:r>
              <a:rPr lang="pt-BR" sz="4000" dirty="0">
                <a:latin typeface="Impact" panose="020B0806030902050204" pitchFamily="34" charset="0"/>
                <a:ea typeface="Calibri" panose="020F0502020204030204" pitchFamily="34" charset="0"/>
                <a:cs typeface="Calibri" panose="020F0502020204030204" pitchFamily="34" charset="0"/>
              </a:rPr>
              <a:t>Introdução ao Machine Learning</a:t>
            </a:r>
          </a:p>
        </p:txBody>
      </p:sp>
      <p:sp>
        <p:nvSpPr>
          <p:cNvPr id="5" name="Subtitulo">
            <a:extLst>
              <a:ext uri="{FF2B5EF4-FFF2-40B4-BE49-F238E27FC236}">
                <a16:creationId xmlns:a16="http://schemas.microsoft.com/office/drawing/2014/main" id="{9E5837A9-CEDA-BC4B-9661-EC759E849A87}"/>
              </a:ext>
            </a:extLst>
          </p:cNvPr>
          <p:cNvSpPr txBox="1"/>
          <p:nvPr/>
        </p:nvSpPr>
        <p:spPr>
          <a:xfrm>
            <a:off x="932449" y="1700116"/>
            <a:ext cx="7463839"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Principais Modelos e Exemplos de Código</a:t>
            </a:r>
          </a:p>
        </p:txBody>
      </p:sp>
      <p:sp>
        <p:nvSpPr>
          <p:cNvPr id="6" name="Conteudo">
            <a:extLst>
              <a:ext uri="{FF2B5EF4-FFF2-40B4-BE49-F238E27FC236}">
                <a16:creationId xmlns:a16="http://schemas.microsoft.com/office/drawing/2014/main" id="{725DBD68-78CE-2DC4-9E98-B0391347399C}"/>
              </a:ext>
            </a:extLst>
          </p:cNvPr>
          <p:cNvSpPr txBox="1"/>
          <p:nvPr/>
        </p:nvSpPr>
        <p:spPr>
          <a:xfrm>
            <a:off x="932449" y="2498447"/>
            <a:ext cx="7463839" cy="2677656"/>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O aprendizado de máquina é uma área da inteligência artificial que permite que computadores aprendam e façam previsões com base em dados. Este </a:t>
            </a:r>
            <a:r>
              <a:rPr lang="pt-BR" sz="2400" dirty="0" err="1">
                <a:latin typeface="Calibri" panose="020F0502020204030204" pitchFamily="34" charset="0"/>
                <a:ea typeface="Calibri" panose="020F0502020204030204" pitchFamily="34" charset="0"/>
                <a:cs typeface="Calibri" panose="020F0502020204030204" pitchFamily="34" charset="0"/>
              </a:rPr>
              <a:t>eBook</a:t>
            </a:r>
            <a:r>
              <a:rPr lang="pt-BR" sz="2400" dirty="0">
                <a:latin typeface="Calibri" panose="020F0502020204030204" pitchFamily="34" charset="0"/>
                <a:ea typeface="Calibri" panose="020F0502020204030204" pitchFamily="34" charset="0"/>
                <a:cs typeface="Calibri" panose="020F0502020204030204" pitchFamily="34" charset="0"/>
              </a:rPr>
              <a:t> apresentará os principais modelos de aprendizado de máquina com exemplos práticos de código, explicados de maneira simples e direta para que você consiga se transformar num verdadeiro profissional da área!</a:t>
            </a:r>
          </a:p>
        </p:txBody>
      </p:sp>
      <p:pic>
        <p:nvPicPr>
          <p:cNvPr id="14" name="Imagem 13" descr="Desenho com traços pretos em fundo branco&#10;&#10;Descrição gerada automaticamente com confiança média">
            <a:extLst>
              <a:ext uri="{FF2B5EF4-FFF2-40B4-BE49-F238E27FC236}">
                <a16:creationId xmlns:a16="http://schemas.microsoft.com/office/drawing/2014/main" id="{913703D7-BE1F-B174-FA25-2D63814DD964}"/>
              </a:ext>
            </a:extLst>
          </p:cNvPr>
          <p:cNvPicPr>
            <a:picLocks noChangeAspect="1"/>
          </p:cNvPicPr>
          <p:nvPr/>
        </p:nvPicPr>
        <p:blipFill rotWithShape="1">
          <a:blip r:embed="rId2">
            <a:extLst>
              <a:ext uri="{28A0092B-C50C-407E-A947-70E740481C1C}">
                <a14:useLocalDpi xmlns:a14="http://schemas.microsoft.com/office/drawing/2010/main" val="0"/>
              </a:ext>
            </a:extLst>
          </a:blip>
          <a:srcRect l="27619" t="15122" r="41429" b="31128"/>
          <a:stretch/>
        </p:blipFill>
        <p:spPr>
          <a:xfrm>
            <a:off x="219075" y="778674"/>
            <a:ext cx="713374" cy="707886"/>
          </a:xfrm>
          <a:prstGeom prst="rect">
            <a:avLst/>
          </a:prstGeom>
        </p:spPr>
      </p:pic>
      <p:pic>
        <p:nvPicPr>
          <p:cNvPr id="18" name="Imagem 17" descr="Ícone&#10;&#10;Descrição gerada automaticamente">
            <a:extLst>
              <a:ext uri="{FF2B5EF4-FFF2-40B4-BE49-F238E27FC236}">
                <a16:creationId xmlns:a16="http://schemas.microsoft.com/office/drawing/2014/main" id="{4E0489D1-3FE3-84F5-3676-DBBA934C1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609" y="5999655"/>
            <a:ext cx="5041982" cy="5041982"/>
          </a:xfrm>
          <a:prstGeom prst="rect">
            <a:avLst/>
          </a:prstGeom>
        </p:spPr>
      </p:pic>
      <p:sp>
        <p:nvSpPr>
          <p:cNvPr id="19" name="Espaço Reservado para Rodapé 18">
            <a:extLst>
              <a:ext uri="{FF2B5EF4-FFF2-40B4-BE49-F238E27FC236}">
                <a16:creationId xmlns:a16="http://schemas.microsoft.com/office/drawing/2014/main" id="{1DD0972C-7829-B525-9FAA-08983EDE68C4}"/>
              </a:ext>
            </a:extLst>
          </p:cNvPr>
          <p:cNvSpPr>
            <a:spLocks noGrp="1"/>
          </p:cNvSpPr>
          <p:nvPr>
            <p:ph type="ftr" sz="quarter" idx="11"/>
          </p:nvPr>
        </p:nvSpPr>
        <p:spPr/>
        <p:txBody>
          <a:bodyPr/>
          <a:lstStyle/>
          <a:p>
            <a:r>
              <a:rPr lang="pt-BR"/>
              <a:t>Treinadores de Códigos - A Jornada do Aprendizado de Máquina</a:t>
            </a:r>
          </a:p>
        </p:txBody>
      </p:sp>
      <p:sp>
        <p:nvSpPr>
          <p:cNvPr id="20" name="Espaço Reservado para Número de Slide 19">
            <a:extLst>
              <a:ext uri="{FF2B5EF4-FFF2-40B4-BE49-F238E27FC236}">
                <a16:creationId xmlns:a16="http://schemas.microsoft.com/office/drawing/2014/main" id="{F110DE93-312E-FC18-7562-D75B70F47E60}"/>
              </a:ext>
            </a:extLst>
          </p:cNvPr>
          <p:cNvSpPr>
            <a:spLocks noGrp="1"/>
          </p:cNvSpPr>
          <p:nvPr>
            <p:ph type="sldNum" sz="quarter" idx="12"/>
          </p:nvPr>
        </p:nvSpPr>
        <p:spPr/>
        <p:txBody>
          <a:bodyPr/>
          <a:lstStyle/>
          <a:p>
            <a:fld id="{3F50C6AE-49F1-4A57-B0F3-B25B076375AF}" type="slidenum">
              <a:rPr lang="pt-BR" smtClean="0"/>
              <a:t>2</a:t>
            </a:fld>
            <a:endParaRPr lang="pt-BR"/>
          </a:p>
        </p:txBody>
      </p:sp>
    </p:spTree>
    <p:extLst>
      <p:ext uri="{BB962C8B-B14F-4D97-AF65-F5344CB8AC3E}">
        <p14:creationId xmlns:p14="http://schemas.microsoft.com/office/powerpoint/2010/main" val="229911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986A75F-30CA-A283-D43C-8E473DD0C43A}"/>
              </a:ext>
            </a:extLst>
          </p:cNvPr>
          <p:cNvSpPr/>
          <p:nvPr/>
        </p:nvSpPr>
        <p:spPr>
          <a:xfrm>
            <a:off x="0" y="0"/>
            <a:ext cx="9601200" cy="6400800"/>
          </a:xfrm>
          <a:prstGeom prst="rect">
            <a:avLst/>
          </a:prstGeom>
          <a:solidFill>
            <a:srgbClr val="C75F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3" name="Retângulo 2">
            <a:extLst>
              <a:ext uri="{FF2B5EF4-FFF2-40B4-BE49-F238E27FC236}">
                <a16:creationId xmlns:a16="http://schemas.microsoft.com/office/drawing/2014/main" id="{A06C6013-8550-11A1-E301-6838AB2A52CB}"/>
              </a:ext>
            </a:extLst>
          </p:cNvPr>
          <p:cNvSpPr/>
          <p:nvPr/>
        </p:nvSpPr>
        <p:spPr>
          <a:xfrm>
            <a:off x="0" y="6400800"/>
            <a:ext cx="9601200" cy="6400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C2FB351C-F69E-3A2A-95C4-F3CE252ABF1B}"/>
              </a:ext>
            </a:extLst>
          </p:cNvPr>
          <p:cNvSpPr/>
          <p:nvPr/>
        </p:nvSpPr>
        <p:spPr>
          <a:xfrm>
            <a:off x="0" y="5689600"/>
            <a:ext cx="9601200" cy="1422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ítulo">
            <a:extLst>
              <a:ext uri="{FF2B5EF4-FFF2-40B4-BE49-F238E27FC236}">
                <a16:creationId xmlns:a16="http://schemas.microsoft.com/office/drawing/2014/main" id="{8C5F2FA3-CA99-2A16-C5A6-AC5F62307D89}"/>
              </a:ext>
            </a:extLst>
          </p:cNvPr>
          <p:cNvSpPr txBox="1"/>
          <p:nvPr/>
        </p:nvSpPr>
        <p:spPr>
          <a:xfrm>
            <a:off x="50800" y="2762136"/>
            <a:ext cx="9601200" cy="1631216"/>
          </a:xfrm>
          <a:prstGeom prst="rect">
            <a:avLst/>
          </a:prstGeom>
          <a:noFill/>
        </p:spPr>
        <p:txBody>
          <a:bodyPr wrap="square" rtlCol="0">
            <a:spAutoFit/>
          </a:bodyPr>
          <a:lstStyle/>
          <a:p>
            <a:pPr algn="ctr"/>
            <a:r>
              <a:rPr lang="pt-BR" sz="10000" dirty="0">
                <a:solidFill>
                  <a:schemeClr val="bg1"/>
                </a:solidFill>
                <a:latin typeface="Pokemon X and Y" panose="00000400000000000000" pitchFamily="2" charset="-79"/>
                <a:ea typeface="Calibri" panose="020F0502020204030204" pitchFamily="34" charset="0"/>
                <a:cs typeface="Pokemon X and Y" panose="00000400000000000000" pitchFamily="2" charset="-79"/>
              </a:rPr>
              <a:t>REGRESSÃO LINEAR</a:t>
            </a:r>
          </a:p>
        </p:txBody>
      </p:sp>
      <p:sp>
        <p:nvSpPr>
          <p:cNvPr id="12" name="Elipse 11">
            <a:extLst>
              <a:ext uri="{FF2B5EF4-FFF2-40B4-BE49-F238E27FC236}">
                <a16:creationId xmlns:a16="http://schemas.microsoft.com/office/drawing/2014/main" id="{563DADCC-71F1-B810-FD03-A0A6087F9E95}"/>
              </a:ext>
            </a:extLst>
          </p:cNvPr>
          <p:cNvSpPr/>
          <p:nvPr/>
        </p:nvSpPr>
        <p:spPr>
          <a:xfrm>
            <a:off x="3248025" y="4848225"/>
            <a:ext cx="3105150" cy="3105150"/>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B362253D-9E17-1E01-6259-4D026CDCFEF3}"/>
              </a:ext>
            </a:extLst>
          </p:cNvPr>
          <p:cNvSpPr/>
          <p:nvPr/>
        </p:nvSpPr>
        <p:spPr>
          <a:xfrm>
            <a:off x="3638550" y="5238750"/>
            <a:ext cx="2324100" cy="2324100"/>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a:extLst>
              <a:ext uri="{FF2B5EF4-FFF2-40B4-BE49-F238E27FC236}">
                <a16:creationId xmlns:a16="http://schemas.microsoft.com/office/drawing/2014/main" id="{8CAC8ED2-7DA4-0DFD-A1EF-25E1FA6F2BA8}"/>
              </a:ext>
            </a:extLst>
          </p:cNvPr>
          <p:cNvSpPr/>
          <p:nvPr/>
        </p:nvSpPr>
        <p:spPr>
          <a:xfrm>
            <a:off x="3943350" y="5543550"/>
            <a:ext cx="1714500" cy="1714500"/>
          </a:xfrm>
          <a:prstGeom prst="ellipse">
            <a:avLst/>
          </a:prstGeom>
          <a:solidFill>
            <a:schemeClr val="bg1">
              <a:lumMod val="85000"/>
            </a:schemeClr>
          </a:solidFill>
          <a:ln>
            <a:solidFill>
              <a:srgbClr val="5757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ítulo">
            <a:extLst>
              <a:ext uri="{FF2B5EF4-FFF2-40B4-BE49-F238E27FC236}">
                <a16:creationId xmlns:a16="http://schemas.microsoft.com/office/drawing/2014/main" id="{906CAFD5-0B25-FE96-7038-18687E6770E4}"/>
              </a:ext>
            </a:extLst>
          </p:cNvPr>
          <p:cNvSpPr txBox="1"/>
          <p:nvPr/>
        </p:nvSpPr>
        <p:spPr>
          <a:xfrm>
            <a:off x="4271169" y="5603131"/>
            <a:ext cx="1160462" cy="1692771"/>
          </a:xfrm>
          <a:prstGeom prst="rect">
            <a:avLst/>
          </a:prstGeom>
          <a:noFill/>
        </p:spPr>
        <p:txBody>
          <a:bodyPr wrap="square" rtlCol="0">
            <a:spAutoFit/>
          </a:bodyPr>
          <a:lstStyle/>
          <a:p>
            <a:pPr algn="ctr"/>
            <a:r>
              <a:rPr lang="pt-BR" sz="10400" dirty="0">
                <a:latin typeface="Pokemon X and Y" panose="00000400000000000000" pitchFamily="2" charset="-79"/>
                <a:ea typeface="Calibri" panose="020F0502020204030204" pitchFamily="34" charset="0"/>
                <a:cs typeface="Pokemon X and Y" panose="00000400000000000000" pitchFamily="2" charset="-79"/>
              </a:rPr>
              <a:t>01</a:t>
            </a:r>
            <a:endParaRPr lang="pt-BR" sz="12500" dirty="0">
              <a:latin typeface="Pokemon X and Y" panose="00000400000000000000" pitchFamily="2" charset="-79"/>
              <a:ea typeface="Calibri" panose="020F0502020204030204" pitchFamily="34" charset="0"/>
              <a:cs typeface="Pokemon X and Y" panose="00000400000000000000" pitchFamily="2" charset="-79"/>
            </a:endParaRPr>
          </a:p>
        </p:txBody>
      </p:sp>
      <p:sp>
        <p:nvSpPr>
          <p:cNvPr id="16" name="Espaço Reservado para Rodapé 15">
            <a:extLst>
              <a:ext uri="{FF2B5EF4-FFF2-40B4-BE49-F238E27FC236}">
                <a16:creationId xmlns:a16="http://schemas.microsoft.com/office/drawing/2014/main" id="{6CCFC350-3ED0-3FE3-5F84-7E74970CB2C6}"/>
              </a:ext>
            </a:extLst>
          </p:cNvPr>
          <p:cNvSpPr>
            <a:spLocks noGrp="1"/>
          </p:cNvSpPr>
          <p:nvPr>
            <p:ph type="ftr" sz="quarter" idx="11"/>
          </p:nvPr>
        </p:nvSpPr>
        <p:spPr/>
        <p:txBody>
          <a:bodyPr/>
          <a:lstStyle/>
          <a:p>
            <a:r>
              <a:rPr lang="pt-BR" dirty="0"/>
              <a:t>Treinadores de Códigos - A Jornada do Aprendizado de Máquina</a:t>
            </a:r>
          </a:p>
        </p:txBody>
      </p:sp>
      <p:sp>
        <p:nvSpPr>
          <p:cNvPr id="17" name="Espaço Reservado para Número de Slide 16">
            <a:extLst>
              <a:ext uri="{FF2B5EF4-FFF2-40B4-BE49-F238E27FC236}">
                <a16:creationId xmlns:a16="http://schemas.microsoft.com/office/drawing/2014/main" id="{8CBE6BA0-EB1A-2BCD-F5F2-5E392B79FDDF}"/>
              </a:ext>
            </a:extLst>
          </p:cNvPr>
          <p:cNvSpPr>
            <a:spLocks noGrp="1"/>
          </p:cNvSpPr>
          <p:nvPr>
            <p:ph type="sldNum" sz="quarter" idx="12"/>
          </p:nvPr>
        </p:nvSpPr>
        <p:spPr/>
        <p:txBody>
          <a:bodyPr/>
          <a:lstStyle/>
          <a:p>
            <a:fld id="{3F50C6AE-49F1-4A57-B0F3-B25B076375AF}" type="slidenum">
              <a:rPr lang="pt-BR" smtClean="0"/>
              <a:t>3</a:t>
            </a:fld>
            <a:endParaRPr lang="pt-BR"/>
          </a:p>
        </p:txBody>
      </p:sp>
    </p:spTree>
    <p:extLst>
      <p:ext uri="{BB962C8B-B14F-4D97-AF65-F5344CB8AC3E}">
        <p14:creationId xmlns:p14="http://schemas.microsoft.com/office/powerpoint/2010/main" val="210027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a:extLst>
              <a:ext uri="{FF2B5EF4-FFF2-40B4-BE49-F238E27FC236}">
                <a16:creationId xmlns:a16="http://schemas.microsoft.com/office/drawing/2014/main" id="{C5AE62B1-BDC4-A918-A158-17459A84F3F9}"/>
              </a:ext>
            </a:extLst>
          </p:cNvPr>
          <p:cNvSpPr txBox="1"/>
          <p:nvPr/>
        </p:nvSpPr>
        <p:spPr>
          <a:xfrm>
            <a:off x="932449" y="778674"/>
            <a:ext cx="7463839" cy="707886"/>
          </a:xfrm>
          <a:prstGeom prst="rect">
            <a:avLst/>
          </a:prstGeom>
          <a:noFill/>
        </p:spPr>
        <p:txBody>
          <a:bodyPr wrap="square" rtlCol="0">
            <a:spAutoFit/>
          </a:bodyPr>
          <a:lstStyle/>
          <a:p>
            <a:r>
              <a:rPr lang="pt-BR" sz="4000" dirty="0">
                <a:latin typeface="Impact" panose="020B0806030902050204" pitchFamily="34" charset="0"/>
                <a:ea typeface="Calibri" panose="020F0502020204030204" pitchFamily="34" charset="0"/>
                <a:cs typeface="Calibri" panose="020F0502020204030204" pitchFamily="34" charset="0"/>
              </a:rPr>
              <a:t>Regressão Linear</a:t>
            </a:r>
          </a:p>
        </p:txBody>
      </p:sp>
      <p:sp>
        <p:nvSpPr>
          <p:cNvPr id="6" name="Conteudo">
            <a:extLst>
              <a:ext uri="{FF2B5EF4-FFF2-40B4-BE49-F238E27FC236}">
                <a16:creationId xmlns:a16="http://schemas.microsoft.com/office/drawing/2014/main" id="{725DBD68-78CE-2DC4-9E98-B0391347399C}"/>
              </a:ext>
            </a:extLst>
          </p:cNvPr>
          <p:cNvSpPr txBox="1"/>
          <p:nvPr/>
        </p:nvSpPr>
        <p:spPr>
          <a:xfrm>
            <a:off x="932448" y="1678238"/>
            <a:ext cx="7463839" cy="3046988"/>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 regressão linear é um modelo utilizado para prever valores contínuos. A ideia é encontrar a linha que melhor se ajusta aos dados. A regressão linear assume uma relação linear entre a variável independente (</a:t>
            </a:r>
            <a:r>
              <a:rPr lang="pt-BR" sz="2400" i="1" dirty="0">
                <a:latin typeface="Calibri" panose="020F0502020204030204" pitchFamily="34" charset="0"/>
                <a:ea typeface="Calibri" panose="020F0502020204030204" pitchFamily="34" charset="0"/>
                <a:cs typeface="Calibri" panose="020F0502020204030204" pitchFamily="34" charset="0"/>
              </a:rPr>
              <a:t>input</a:t>
            </a:r>
            <a:r>
              <a:rPr lang="pt-BR" sz="2400" dirty="0">
                <a:latin typeface="Calibri" panose="020F0502020204030204" pitchFamily="34" charset="0"/>
                <a:ea typeface="Calibri" panose="020F0502020204030204" pitchFamily="34" charset="0"/>
                <a:cs typeface="Calibri" panose="020F0502020204030204" pitchFamily="34" charset="0"/>
              </a:rPr>
              <a:t>) e a variável dependente (</a:t>
            </a:r>
            <a:r>
              <a:rPr lang="pt-BR" sz="2400" i="1" dirty="0">
                <a:latin typeface="Calibri" panose="020F0502020204030204" pitchFamily="34" charset="0"/>
                <a:ea typeface="Calibri" panose="020F0502020204030204" pitchFamily="34" charset="0"/>
                <a:cs typeface="Calibri" panose="020F0502020204030204" pitchFamily="34" charset="0"/>
              </a:rPr>
              <a:t>output</a:t>
            </a:r>
            <a:r>
              <a:rPr lang="pt-BR" sz="2400" dirty="0">
                <a:latin typeface="Calibri" panose="020F0502020204030204" pitchFamily="34" charset="0"/>
                <a:ea typeface="Calibri" panose="020F0502020204030204" pitchFamily="34" charset="0"/>
                <a:cs typeface="Calibri" panose="020F0502020204030204" pitchFamily="34" charset="0"/>
              </a:rPr>
              <a:t>). É amplamente utilizada em áreas como economia e engenharia, onde a previsão de valores futuros é essencial. A equação da linha é dada por </a:t>
            </a:r>
            <a:r>
              <a:rPr lang="pt-BR" sz="2400" i="1" dirty="0">
                <a:latin typeface="Calibri" panose="020F0502020204030204" pitchFamily="34" charset="0"/>
                <a:ea typeface="Calibri" panose="020F0502020204030204" pitchFamily="34" charset="0"/>
                <a:cs typeface="Calibri" panose="020F0502020204030204" pitchFamily="34" charset="0"/>
              </a:rPr>
              <a:t>y = </a:t>
            </a:r>
            <a:r>
              <a:rPr lang="pt-BR" sz="2400" i="1" dirty="0" err="1">
                <a:latin typeface="Calibri" panose="020F0502020204030204" pitchFamily="34" charset="0"/>
                <a:ea typeface="Calibri" panose="020F0502020204030204" pitchFamily="34" charset="0"/>
                <a:cs typeface="Calibri" panose="020F0502020204030204" pitchFamily="34" charset="0"/>
              </a:rPr>
              <a:t>ax</a:t>
            </a:r>
            <a:r>
              <a:rPr lang="pt-BR" sz="2400" i="1" dirty="0">
                <a:latin typeface="Calibri" panose="020F0502020204030204" pitchFamily="34" charset="0"/>
                <a:ea typeface="Calibri" panose="020F0502020204030204" pitchFamily="34" charset="0"/>
                <a:cs typeface="Calibri" panose="020F0502020204030204" pitchFamily="34" charset="0"/>
              </a:rPr>
              <a:t> + b</a:t>
            </a:r>
            <a:r>
              <a:rPr lang="pt-BR" sz="2400" dirty="0">
                <a:latin typeface="Calibri" panose="020F0502020204030204" pitchFamily="34" charset="0"/>
                <a:ea typeface="Calibri" panose="020F0502020204030204" pitchFamily="34" charset="0"/>
                <a:cs typeface="Calibri" panose="020F0502020204030204" pitchFamily="34" charset="0"/>
              </a:rPr>
              <a:t>, onde </a:t>
            </a:r>
            <a:r>
              <a:rPr lang="pt-BR" sz="2400" i="1" dirty="0">
                <a:latin typeface="Calibri" panose="020F0502020204030204" pitchFamily="34" charset="0"/>
                <a:ea typeface="Calibri" panose="020F0502020204030204" pitchFamily="34" charset="0"/>
                <a:cs typeface="Calibri" panose="020F0502020204030204" pitchFamily="34" charset="0"/>
              </a:rPr>
              <a:t>a</a:t>
            </a:r>
            <a:r>
              <a:rPr lang="pt-BR" sz="2400" dirty="0">
                <a:latin typeface="Calibri" panose="020F0502020204030204" pitchFamily="34" charset="0"/>
                <a:ea typeface="Calibri" panose="020F0502020204030204" pitchFamily="34" charset="0"/>
                <a:cs typeface="Calibri" panose="020F0502020204030204" pitchFamily="34" charset="0"/>
              </a:rPr>
              <a:t> é a inclinação e </a:t>
            </a:r>
            <a:r>
              <a:rPr lang="pt-BR" sz="2400" i="1" dirty="0">
                <a:latin typeface="Calibri" panose="020F0502020204030204" pitchFamily="34" charset="0"/>
                <a:ea typeface="Calibri" panose="020F0502020204030204" pitchFamily="34" charset="0"/>
                <a:cs typeface="Calibri" panose="020F0502020204030204" pitchFamily="34" charset="0"/>
              </a:rPr>
              <a:t>b</a:t>
            </a:r>
            <a:r>
              <a:rPr lang="pt-BR" sz="2400" dirty="0">
                <a:latin typeface="Calibri" panose="020F0502020204030204" pitchFamily="34" charset="0"/>
                <a:ea typeface="Calibri" panose="020F0502020204030204" pitchFamily="34" charset="0"/>
                <a:cs typeface="Calibri" panose="020F0502020204030204" pitchFamily="34" charset="0"/>
              </a:rPr>
              <a:t> é o intercepto.</a:t>
            </a:r>
          </a:p>
        </p:txBody>
      </p:sp>
      <p:pic>
        <p:nvPicPr>
          <p:cNvPr id="14" name="Imagem 13" descr="Desenho com traços pretos em fundo branco&#10;&#10;Descrição gerada automaticamente com confiança média">
            <a:extLst>
              <a:ext uri="{FF2B5EF4-FFF2-40B4-BE49-F238E27FC236}">
                <a16:creationId xmlns:a16="http://schemas.microsoft.com/office/drawing/2014/main" id="{913703D7-BE1F-B174-FA25-2D63814DD964}"/>
              </a:ext>
            </a:extLst>
          </p:cNvPr>
          <p:cNvPicPr>
            <a:picLocks noChangeAspect="1"/>
          </p:cNvPicPr>
          <p:nvPr/>
        </p:nvPicPr>
        <p:blipFill rotWithShape="1">
          <a:blip r:embed="rId2">
            <a:extLst>
              <a:ext uri="{28A0092B-C50C-407E-A947-70E740481C1C}">
                <a14:useLocalDpi xmlns:a14="http://schemas.microsoft.com/office/drawing/2010/main" val="0"/>
              </a:ext>
            </a:extLst>
          </a:blip>
          <a:srcRect l="27619" t="15122" r="41429" b="31128"/>
          <a:stretch/>
        </p:blipFill>
        <p:spPr>
          <a:xfrm>
            <a:off x="219075" y="778674"/>
            <a:ext cx="713374" cy="707886"/>
          </a:xfrm>
          <a:prstGeom prst="rect">
            <a:avLst/>
          </a:prstGeom>
        </p:spPr>
      </p:pic>
      <p:pic>
        <p:nvPicPr>
          <p:cNvPr id="12" name="Imagem 11">
            <a:extLst>
              <a:ext uri="{FF2B5EF4-FFF2-40B4-BE49-F238E27FC236}">
                <a16:creationId xmlns:a16="http://schemas.microsoft.com/office/drawing/2014/main" id="{A626C86B-503A-2D9A-331F-828EF07A99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50613"/>
            <a:ext cx="9601200" cy="7796174"/>
          </a:xfrm>
          <a:prstGeom prst="rect">
            <a:avLst/>
          </a:prstGeom>
        </p:spPr>
      </p:pic>
      <p:sp>
        <p:nvSpPr>
          <p:cNvPr id="13" name="Espaço Reservado para Rodapé 12">
            <a:extLst>
              <a:ext uri="{FF2B5EF4-FFF2-40B4-BE49-F238E27FC236}">
                <a16:creationId xmlns:a16="http://schemas.microsoft.com/office/drawing/2014/main" id="{ACB9883D-C6DF-BB3E-1777-1CF9C12E11B7}"/>
              </a:ext>
            </a:extLst>
          </p:cNvPr>
          <p:cNvSpPr>
            <a:spLocks noGrp="1"/>
          </p:cNvSpPr>
          <p:nvPr>
            <p:ph type="ftr" sz="quarter" idx="11"/>
          </p:nvPr>
        </p:nvSpPr>
        <p:spPr/>
        <p:txBody>
          <a:bodyPr/>
          <a:lstStyle/>
          <a:p>
            <a:r>
              <a:rPr lang="pt-BR"/>
              <a:t>Treinadores de Códigos - A Jornada do Aprendizado de Máquina</a:t>
            </a:r>
          </a:p>
        </p:txBody>
      </p:sp>
      <p:sp>
        <p:nvSpPr>
          <p:cNvPr id="15" name="Espaço Reservado para Número de Slide 14">
            <a:extLst>
              <a:ext uri="{FF2B5EF4-FFF2-40B4-BE49-F238E27FC236}">
                <a16:creationId xmlns:a16="http://schemas.microsoft.com/office/drawing/2014/main" id="{7BB7DDD7-E0D3-D63F-0C00-9089E0021F78}"/>
              </a:ext>
            </a:extLst>
          </p:cNvPr>
          <p:cNvSpPr>
            <a:spLocks noGrp="1"/>
          </p:cNvSpPr>
          <p:nvPr>
            <p:ph type="sldNum" sz="quarter" idx="12"/>
          </p:nvPr>
        </p:nvSpPr>
        <p:spPr/>
        <p:txBody>
          <a:bodyPr/>
          <a:lstStyle/>
          <a:p>
            <a:fld id="{3F50C6AE-49F1-4A57-B0F3-B25B076375AF}" type="slidenum">
              <a:rPr lang="pt-BR" smtClean="0"/>
              <a:t>4</a:t>
            </a:fld>
            <a:endParaRPr lang="pt-BR"/>
          </a:p>
        </p:txBody>
      </p:sp>
    </p:spTree>
    <p:extLst>
      <p:ext uri="{BB962C8B-B14F-4D97-AF65-F5344CB8AC3E}">
        <p14:creationId xmlns:p14="http://schemas.microsoft.com/office/powerpoint/2010/main" val="3447696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986A75F-30CA-A283-D43C-8E473DD0C43A}"/>
              </a:ext>
            </a:extLst>
          </p:cNvPr>
          <p:cNvSpPr/>
          <p:nvPr/>
        </p:nvSpPr>
        <p:spPr>
          <a:xfrm>
            <a:off x="0" y="0"/>
            <a:ext cx="9601200" cy="6400800"/>
          </a:xfrm>
          <a:prstGeom prst="rect">
            <a:avLst/>
          </a:prstGeom>
          <a:solidFill>
            <a:srgbClr val="C75F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3" name="Retângulo 2">
            <a:extLst>
              <a:ext uri="{FF2B5EF4-FFF2-40B4-BE49-F238E27FC236}">
                <a16:creationId xmlns:a16="http://schemas.microsoft.com/office/drawing/2014/main" id="{A06C6013-8550-11A1-E301-6838AB2A52CB}"/>
              </a:ext>
            </a:extLst>
          </p:cNvPr>
          <p:cNvSpPr/>
          <p:nvPr/>
        </p:nvSpPr>
        <p:spPr>
          <a:xfrm>
            <a:off x="0" y="6400800"/>
            <a:ext cx="9601200" cy="6400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C2FB351C-F69E-3A2A-95C4-F3CE252ABF1B}"/>
              </a:ext>
            </a:extLst>
          </p:cNvPr>
          <p:cNvSpPr/>
          <p:nvPr/>
        </p:nvSpPr>
        <p:spPr>
          <a:xfrm>
            <a:off x="0" y="5689600"/>
            <a:ext cx="9601200" cy="1422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ítulo">
            <a:extLst>
              <a:ext uri="{FF2B5EF4-FFF2-40B4-BE49-F238E27FC236}">
                <a16:creationId xmlns:a16="http://schemas.microsoft.com/office/drawing/2014/main" id="{8C5F2FA3-CA99-2A16-C5A6-AC5F62307D89}"/>
              </a:ext>
            </a:extLst>
          </p:cNvPr>
          <p:cNvSpPr txBox="1"/>
          <p:nvPr/>
        </p:nvSpPr>
        <p:spPr>
          <a:xfrm>
            <a:off x="165099" y="1227276"/>
            <a:ext cx="9601200" cy="3170099"/>
          </a:xfrm>
          <a:prstGeom prst="rect">
            <a:avLst/>
          </a:prstGeom>
          <a:noFill/>
        </p:spPr>
        <p:txBody>
          <a:bodyPr wrap="square" rtlCol="0">
            <a:spAutoFit/>
          </a:bodyPr>
          <a:lstStyle/>
          <a:p>
            <a:pPr algn="ctr"/>
            <a:r>
              <a:rPr lang="pt-BR" sz="10000" dirty="0">
                <a:solidFill>
                  <a:schemeClr val="bg1"/>
                </a:solidFill>
                <a:latin typeface="Pokemon X and Y" panose="00000400000000000000" pitchFamily="2" charset="-79"/>
                <a:ea typeface="Calibri" panose="020F0502020204030204" pitchFamily="34" charset="0"/>
                <a:cs typeface="Pokemon X and Y" panose="00000400000000000000" pitchFamily="2" charset="-79"/>
              </a:rPr>
              <a:t>REGRESSÃO LOGÍSTICA</a:t>
            </a:r>
          </a:p>
        </p:txBody>
      </p:sp>
      <p:sp>
        <p:nvSpPr>
          <p:cNvPr id="12" name="Elipse 11">
            <a:extLst>
              <a:ext uri="{FF2B5EF4-FFF2-40B4-BE49-F238E27FC236}">
                <a16:creationId xmlns:a16="http://schemas.microsoft.com/office/drawing/2014/main" id="{563DADCC-71F1-B810-FD03-A0A6087F9E95}"/>
              </a:ext>
            </a:extLst>
          </p:cNvPr>
          <p:cNvSpPr/>
          <p:nvPr/>
        </p:nvSpPr>
        <p:spPr>
          <a:xfrm>
            <a:off x="3248025" y="4848225"/>
            <a:ext cx="3105150" cy="3105150"/>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B362253D-9E17-1E01-6259-4D026CDCFEF3}"/>
              </a:ext>
            </a:extLst>
          </p:cNvPr>
          <p:cNvSpPr/>
          <p:nvPr/>
        </p:nvSpPr>
        <p:spPr>
          <a:xfrm>
            <a:off x="3638550" y="5238750"/>
            <a:ext cx="2324100" cy="2324100"/>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a:extLst>
              <a:ext uri="{FF2B5EF4-FFF2-40B4-BE49-F238E27FC236}">
                <a16:creationId xmlns:a16="http://schemas.microsoft.com/office/drawing/2014/main" id="{8CAC8ED2-7DA4-0DFD-A1EF-25E1FA6F2BA8}"/>
              </a:ext>
            </a:extLst>
          </p:cNvPr>
          <p:cNvSpPr/>
          <p:nvPr/>
        </p:nvSpPr>
        <p:spPr>
          <a:xfrm>
            <a:off x="3943350" y="5543550"/>
            <a:ext cx="1714500" cy="1714500"/>
          </a:xfrm>
          <a:prstGeom prst="ellipse">
            <a:avLst/>
          </a:prstGeom>
          <a:solidFill>
            <a:schemeClr val="bg1">
              <a:lumMod val="85000"/>
            </a:schemeClr>
          </a:solidFill>
          <a:ln>
            <a:solidFill>
              <a:srgbClr val="5757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ítulo">
            <a:extLst>
              <a:ext uri="{FF2B5EF4-FFF2-40B4-BE49-F238E27FC236}">
                <a16:creationId xmlns:a16="http://schemas.microsoft.com/office/drawing/2014/main" id="{906CAFD5-0B25-FE96-7038-18687E6770E4}"/>
              </a:ext>
            </a:extLst>
          </p:cNvPr>
          <p:cNvSpPr txBox="1"/>
          <p:nvPr/>
        </p:nvSpPr>
        <p:spPr>
          <a:xfrm>
            <a:off x="4158059" y="5609481"/>
            <a:ext cx="1386681" cy="1692771"/>
          </a:xfrm>
          <a:prstGeom prst="rect">
            <a:avLst/>
          </a:prstGeom>
          <a:noFill/>
        </p:spPr>
        <p:txBody>
          <a:bodyPr wrap="square" rtlCol="0">
            <a:spAutoFit/>
          </a:bodyPr>
          <a:lstStyle/>
          <a:p>
            <a:pPr algn="ctr"/>
            <a:r>
              <a:rPr lang="pt-BR" sz="10400" dirty="0">
                <a:latin typeface="Pokemon X and Y" panose="00000400000000000000" pitchFamily="2" charset="-79"/>
                <a:ea typeface="Calibri" panose="020F0502020204030204" pitchFamily="34" charset="0"/>
                <a:cs typeface="Pokemon X and Y" panose="00000400000000000000" pitchFamily="2" charset="-79"/>
              </a:rPr>
              <a:t>02</a:t>
            </a:r>
            <a:endParaRPr lang="pt-BR" sz="12500" dirty="0">
              <a:latin typeface="Pokemon X and Y" panose="00000400000000000000" pitchFamily="2" charset="-79"/>
              <a:ea typeface="Calibri" panose="020F0502020204030204" pitchFamily="34" charset="0"/>
              <a:cs typeface="Pokemon X and Y" panose="00000400000000000000" pitchFamily="2" charset="-79"/>
            </a:endParaRPr>
          </a:p>
        </p:txBody>
      </p:sp>
      <p:sp>
        <p:nvSpPr>
          <p:cNvPr id="6" name="Espaço Reservado para Rodapé 5">
            <a:extLst>
              <a:ext uri="{FF2B5EF4-FFF2-40B4-BE49-F238E27FC236}">
                <a16:creationId xmlns:a16="http://schemas.microsoft.com/office/drawing/2014/main" id="{6D959AA3-DE3F-3E2A-6E5D-0B1292509E7E}"/>
              </a:ext>
            </a:extLst>
          </p:cNvPr>
          <p:cNvSpPr>
            <a:spLocks noGrp="1"/>
          </p:cNvSpPr>
          <p:nvPr>
            <p:ph type="ftr" sz="quarter" idx="11"/>
          </p:nvPr>
        </p:nvSpPr>
        <p:spPr/>
        <p:txBody>
          <a:bodyPr/>
          <a:lstStyle/>
          <a:p>
            <a:r>
              <a:rPr lang="pt-BR"/>
              <a:t>Treinadores de Códigos - A Jornada do Aprendizado de Máquina</a:t>
            </a:r>
          </a:p>
        </p:txBody>
      </p:sp>
      <p:sp>
        <p:nvSpPr>
          <p:cNvPr id="7" name="Espaço Reservado para Número de Slide 6">
            <a:extLst>
              <a:ext uri="{FF2B5EF4-FFF2-40B4-BE49-F238E27FC236}">
                <a16:creationId xmlns:a16="http://schemas.microsoft.com/office/drawing/2014/main" id="{A53010DE-79DF-4FBD-8E90-E3206921342E}"/>
              </a:ext>
            </a:extLst>
          </p:cNvPr>
          <p:cNvSpPr>
            <a:spLocks noGrp="1"/>
          </p:cNvSpPr>
          <p:nvPr>
            <p:ph type="sldNum" sz="quarter" idx="12"/>
          </p:nvPr>
        </p:nvSpPr>
        <p:spPr/>
        <p:txBody>
          <a:bodyPr/>
          <a:lstStyle/>
          <a:p>
            <a:fld id="{3F50C6AE-49F1-4A57-B0F3-B25B076375AF}" type="slidenum">
              <a:rPr lang="pt-BR" smtClean="0"/>
              <a:t>5</a:t>
            </a:fld>
            <a:endParaRPr lang="pt-BR"/>
          </a:p>
        </p:txBody>
      </p:sp>
    </p:spTree>
    <p:extLst>
      <p:ext uri="{BB962C8B-B14F-4D97-AF65-F5344CB8AC3E}">
        <p14:creationId xmlns:p14="http://schemas.microsoft.com/office/powerpoint/2010/main" val="107912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a:extLst>
              <a:ext uri="{FF2B5EF4-FFF2-40B4-BE49-F238E27FC236}">
                <a16:creationId xmlns:a16="http://schemas.microsoft.com/office/drawing/2014/main" id="{C5AE62B1-BDC4-A918-A158-17459A84F3F9}"/>
              </a:ext>
            </a:extLst>
          </p:cNvPr>
          <p:cNvSpPr txBox="1"/>
          <p:nvPr/>
        </p:nvSpPr>
        <p:spPr>
          <a:xfrm>
            <a:off x="932449" y="778674"/>
            <a:ext cx="7463839" cy="707886"/>
          </a:xfrm>
          <a:prstGeom prst="rect">
            <a:avLst/>
          </a:prstGeom>
          <a:noFill/>
        </p:spPr>
        <p:txBody>
          <a:bodyPr wrap="square" rtlCol="0">
            <a:spAutoFit/>
          </a:bodyPr>
          <a:lstStyle/>
          <a:p>
            <a:r>
              <a:rPr lang="pt-BR" sz="4000" dirty="0">
                <a:latin typeface="Impact" panose="020B0806030902050204" pitchFamily="34" charset="0"/>
                <a:ea typeface="Calibri" panose="020F0502020204030204" pitchFamily="34" charset="0"/>
                <a:cs typeface="Calibri" panose="020F0502020204030204" pitchFamily="34" charset="0"/>
              </a:rPr>
              <a:t>Regressão Logística</a:t>
            </a:r>
          </a:p>
        </p:txBody>
      </p:sp>
      <p:sp>
        <p:nvSpPr>
          <p:cNvPr id="6" name="Conteudo">
            <a:extLst>
              <a:ext uri="{FF2B5EF4-FFF2-40B4-BE49-F238E27FC236}">
                <a16:creationId xmlns:a16="http://schemas.microsoft.com/office/drawing/2014/main" id="{725DBD68-78CE-2DC4-9E98-B0391347399C}"/>
              </a:ext>
            </a:extLst>
          </p:cNvPr>
          <p:cNvSpPr txBox="1"/>
          <p:nvPr/>
        </p:nvSpPr>
        <p:spPr>
          <a:xfrm>
            <a:off x="932449" y="1668713"/>
            <a:ext cx="7463839" cy="3416320"/>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 regressão logística é usada para tarefas de classificação, como prever se um e-mail é spam ou não. Apesar do nome, a regressão logística é usada para classificação binária. Ela estima a probabilidade de uma determinada classe ou evento, aplicando a função sigmoide para mapear qualquer valor real para o intervalo (0, 1). É amplamente utilizada em setores como saúde para diagnóstico de doenças e marketing para segmentação de clientes.</a:t>
            </a:r>
          </a:p>
        </p:txBody>
      </p:sp>
      <p:pic>
        <p:nvPicPr>
          <p:cNvPr id="14" name="Imagem 13" descr="Desenho com traços pretos em fundo branco&#10;&#10;Descrição gerada automaticamente com confiança média">
            <a:extLst>
              <a:ext uri="{FF2B5EF4-FFF2-40B4-BE49-F238E27FC236}">
                <a16:creationId xmlns:a16="http://schemas.microsoft.com/office/drawing/2014/main" id="{913703D7-BE1F-B174-FA25-2D63814DD964}"/>
              </a:ext>
            </a:extLst>
          </p:cNvPr>
          <p:cNvPicPr>
            <a:picLocks noChangeAspect="1"/>
          </p:cNvPicPr>
          <p:nvPr/>
        </p:nvPicPr>
        <p:blipFill rotWithShape="1">
          <a:blip r:embed="rId2">
            <a:extLst>
              <a:ext uri="{28A0092B-C50C-407E-A947-70E740481C1C}">
                <a14:useLocalDpi xmlns:a14="http://schemas.microsoft.com/office/drawing/2010/main" val="0"/>
              </a:ext>
            </a:extLst>
          </a:blip>
          <a:srcRect l="27619" t="15122" r="41429" b="31128"/>
          <a:stretch/>
        </p:blipFill>
        <p:spPr>
          <a:xfrm>
            <a:off x="219075" y="778674"/>
            <a:ext cx="713374" cy="707886"/>
          </a:xfrm>
          <a:prstGeom prst="rect">
            <a:avLst/>
          </a:prstGeom>
        </p:spPr>
      </p:pic>
      <p:pic>
        <p:nvPicPr>
          <p:cNvPr id="3" name="Imagem 2">
            <a:extLst>
              <a:ext uri="{FF2B5EF4-FFF2-40B4-BE49-F238E27FC236}">
                <a16:creationId xmlns:a16="http://schemas.microsoft.com/office/drawing/2014/main" id="{CC0D0C33-09DB-D9D0-7926-5E0657F37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4749825"/>
            <a:ext cx="9601200" cy="7594549"/>
          </a:xfrm>
          <a:prstGeom prst="rect">
            <a:avLst/>
          </a:prstGeom>
        </p:spPr>
      </p:pic>
      <p:sp>
        <p:nvSpPr>
          <p:cNvPr id="5" name="Espaço Reservado para Rodapé 4">
            <a:extLst>
              <a:ext uri="{FF2B5EF4-FFF2-40B4-BE49-F238E27FC236}">
                <a16:creationId xmlns:a16="http://schemas.microsoft.com/office/drawing/2014/main" id="{61651AE8-3622-659A-02F3-CF911EAD8CA9}"/>
              </a:ext>
            </a:extLst>
          </p:cNvPr>
          <p:cNvSpPr>
            <a:spLocks noGrp="1"/>
          </p:cNvSpPr>
          <p:nvPr>
            <p:ph type="ftr" sz="quarter" idx="11"/>
          </p:nvPr>
        </p:nvSpPr>
        <p:spPr/>
        <p:txBody>
          <a:bodyPr/>
          <a:lstStyle/>
          <a:p>
            <a:r>
              <a:rPr lang="pt-BR"/>
              <a:t>Treinadores de Códigos - A Jornada do Aprendizado de Máquina</a:t>
            </a:r>
          </a:p>
        </p:txBody>
      </p:sp>
      <p:sp>
        <p:nvSpPr>
          <p:cNvPr id="7" name="Espaço Reservado para Número de Slide 6">
            <a:extLst>
              <a:ext uri="{FF2B5EF4-FFF2-40B4-BE49-F238E27FC236}">
                <a16:creationId xmlns:a16="http://schemas.microsoft.com/office/drawing/2014/main" id="{FE5B5375-CD8D-7FF0-1275-3BC6D92B8D53}"/>
              </a:ext>
            </a:extLst>
          </p:cNvPr>
          <p:cNvSpPr>
            <a:spLocks noGrp="1"/>
          </p:cNvSpPr>
          <p:nvPr>
            <p:ph type="sldNum" sz="quarter" idx="12"/>
          </p:nvPr>
        </p:nvSpPr>
        <p:spPr/>
        <p:txBody>
          <a:bodyPr/>
          <a:lstStyle/>
          <a:p>
            <a:fld id="{3F50C6AE-49F1-4A57-B0F3-B25B076375AF}" type="slidenum">
              <a:rPr lang="pt-BR" smtClean="0"/>
              <a:t>6</a:t>
            </a:fld>
            <a:endParaRPr lang="pt-BR"/>
          </a:p>
        </p:txBody>
      </p:sp>
    </p:spTree>
    <p:extLst>
      <p:ext uri="{BB962C8B-B14F-4D97-AF65-F5344CB8AC3E}">
        <p14:creationId xmlns:p14="http://schemas.microsoft.com/office/powerpoint/2010/main" val="57853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986A75F-30CA-A283-D43C-8E473DD0C43A}"/>
              </a:ext>
            </a:extLst>
          </p:cNvPr>
          <p:cNvSpPr/>
          <p:nvPr/>
        </p:nvSpPr>
        <p:spPr>
          <a:xfrm>
            <a:off x="0" y="0"/>
            <a:ext cx="9601200" cy="6400800"/>
          </a:xfrm>
          <a:prstGeom prst="rect">
            <a:avLst/>
          </a:prstGeom>
          <a:solidFill>
            <a:srgbClr val="C75F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3" name="Retângulo 2">
            <a:extLst>
              <a:ext uri="{FF2B5EF4-FFF2-40B4-BE49-F238E27FC236}">
                <a16:creationId xmlns:a16="http://schemas.microsoft.com/office/drawing/2014/main" id="{A06C6013-8550-11A1-E301-6838AB2A52CB}"/>
              </a:ext>
            </a:extLst>
          </p:cNvPr>
          <p:cNvSpPr/>
          <p:nvPr/>
        </p:nvSpPr>
        <p:spPr>
          <a:xfrm>
            <a:off x="0" y="6400800"/>
            <a:ext cx="9601200" cy="6400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C2FB351C-F69E-3A2A-95C4-F3CE252ABF1B}"/>
              </a:ext>
            </a:extLst>
          </p:cNvPr>
          <p:cNvSpPr/>
          <p:nvPr/>
        </p:nvSpPr>
        <p:spPr>
          <a:xfrm>
            <a:off x="0" y="5689600"/>
            <a:ext cx="9601200" cy="1422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ítulo">
            <a:extLst>
              <a:ext uri="{FF2B5EF4-FFF2-40B4-BE49-F238E27FC236}">
                <a16:creationId xmlns:a16="http://schemas.microsoft.com/office/drawing/2014/main" id="{8C5F2FA3-CA99-2A16-C5A6-AC5F62307D89}"/>
              </a:ext>
            </a:extLst>
          </p:cNvPr>
          <p:cNvSpPr txBox="1"/>
          <p:nvPr/>
        </p:nvSpPr>
        <p:spPr>
          <a:xfrm>
            <a:off x="50800" y="2762136"/>
            <a:ext cx="9601200" cy="1631216"/>
          </a:xfrm>
          <a:prstGeom prst="rect">
            <a:avLst/>
          </a:prstGeom>
          <a:noFill/>
        </p:spPr>
        <p:txBody>
          <a:bodyPr wrap="square" rtlCol="0">
            <a:spAutoFit/>
          </a:bodyPr>
          <a:lstStyle/>
          <a:p>
            <a:pPr algn="ctr"/>
            <a:r>
              <a:rPr lang="pt-BR" sz="10000" dirty="0">
                <a:solidFill>
                  <a:schemeClr val="bg1"/>
                </a:solidFill>
                <a:latin typeface="Pokemon X and Y" panose="00000400000000000000" pitchFamily="2" charset="-79"/>
                <a:ea typeface="Calibri" panose="020F0502020204030204" pitchFamily="34" charset="0"/>
                <a:cs typeface="Pokemon X and Y" panose="00000400000000000000" pitchFamily="2" charset="-79"/>
              </a:rPr>
              <a:t>ÁRVORES DE DECISÃO</a:t>
            </a:r>
          </a:p>
        </p:txBody>
      </p:sp>
      <p:sp>
        <p:nvSpPr>
          <p:cNvPr id="12" name="Elipse 11">
            <a:extLst>
              <a:ext uri="{FF2B5EF4-FFF2-40B4-BE49-F238E27FC236}">
                <a16:creationId xmlns:a16="http://schemas.microsoft.com/office/drawing/2014/main" id="{563DADCC-71F1-B810-FD03-A0A6087F9E95}"/>
              </a:ext>
            </a:extLst>
          </p:cNvPr>
          <p:cNvSpPr/>
          <p:nvPr/>
        </p:nvSpPr>
        <p:spPr>
          <a:xfrm>
            <a:off x="3248025" y="4848225"/>
            <a:ext cx="3105150" cy="3105150"/>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B362253D-9E17-1E01-6259-4D026CDCFEF3}"/>
              </a:ext>
            </a:extLst>
          </p:cNvPr>
          <p:cNvSpPr/>
          <p:nvPr/>
        </p:nvSpPr>
        <p:spPr>
          <a:xfrm>
            <a:off x="3638550" y="5238750"/>
            <a:ext cx="2324100" cy="2324100"/>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a:extLst>
              <a:ext uri="{FF2B5EF4-FFF2-40B4-BE49-F238E27FC236}">
                <a16:creationId xmlns:a16="http://schemas.microsoft.com/office/drawing/2014/main" id="{8CAC8ED2-7DA4-0DFD-A1EF-25E1FA6F2BA8}"/>
              </a:ext>
            </a:extLst>
          </p:cNvPr>
          <p:cNvSpPr/>
          <p:nvPr/>
        </p:nvSpPr>
        <p:spPr>
          <a:xfrm>
            <a:off x="3943350" y="5543550"/>
            <a:ext cx="1714500" cy="1714500"/>
          </a:xfrm>
          <a:prstGeom prst="ellipse">
            <a:avLst/>
          </a:prstGeom>
          <a:solidFill>
            <a:schemeClr val="bg1">
              <a:lumMod val="85000"/>
            </a:schemeClr>
          </a:solidFill>
          <a:ln>
            <a:solidFill>
              <a:srgbClr val="5757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ítulo">
            <a:extLst>
              <a:ext uri="{FF2B5EF4-FFF2-40B4-BE49-F238E27FC236}">
                <a16:creationId xmlns:a16="http://schemas.microsoft.com/office/drawing/2014/main" id="{906CAFD5-0B25-FE96-7038-18687E6770E4}"/>
              </a:ext>
            </a:extLst>
          </p:cNvPr>
          <p:cNvSpPr txBox="1"/>
          <p:nvPr/>
        </p:nvSpPr>
        <p:spPr>
          <a:xfrm>
            <a:off x="4158059" y="5609481"/>
            <a:ext cx="1386681" cy="1692771"/>
          </a:xfrm>
          <a:prstGeom prst="rect">
            <a:avLst/>
          </a:prstGeom>
          <a:noFill/>
        </p:spPr>
        <p:txBody>
          <a:bodyPr wrap="square" rtlCol="0">
            <a:spAutoFit/>
          </a:bodyPr>
          <a:lstStyle/>
          <a:p>
            <a:pPr algn="ctr"/>
            <a:r>
              <a:rPr lang="pt-BR" sz="10400" dirty="0">
                <a:latin typeface="Pokemon X and Y" panose="00000400000000000000" pitchFamily="2" charset="-79"/>
                <a:ea typeface="Calibri" panose="020F0502020204030204" pitchFamily="34" charset="0"/>
                <a:cs typeface="Pokemon X and Y" panose="00000400000000000000" pitchFamily="2" charset="-79"/>
              </a:rPr>
              <a:t>03</a:t>
            </a:r>
          </a:p>
        </p:txBody>
      </p:sp>
      <p:sp>
        <p:nvSpPr>
          <p:cNvPr id="8" name="Espaço Reservado para Rodapé 7">
            <a:extLst>
              <a:ext uri="{FF2B5EF4-FFF2-40B4-BE49-F238E27FC236}">
                <a16:creationId xmlns:a16="http://schemas.microsoft.com/office/drawing/2014/main" id="{B5824D15-E1AC-664D-2671-67DFDF64CAE1}"/>
              </a:ext>
            </a:extLst>
          </p:cNvPr>
          <p:cNvSpPr>
            <a:spLocks noGrp="1"/>
          </p:cNvSpPr>
          <p:nvPr>
            <p:ph type="ftr" sz="quarter" idx="11"/>
          </p:nvPr>
        </p:nvSpPr>
        <p:spPr/>
        <p:txBody>
          <a:bodyPr/>
          <a:lstStyle/>
          <a:p>
            <a:r>
              <a:rPr lang="pt-BR"/>
              <a:t>Treinadores de Códigos - A Jornada do Aprendizado de Máquina</a:t>
            </a:r>
          </a:p>
        </p:txBody>
      </p:sp>
      <p:sp>
        <p:nvSpPr>
          <p:cNvPr id="10" name="Espaço Reservado para Número de Slide 9">
            <a:extLst>
              <a:ext uri="{FF2B5EF4-FFF2-40B4-BE49-F238E27FC236}">
                <a16:creationId xmlns:a16="http://schemas.microsoft.com/office/drawing/2014/main" id="{6DA2757B-4B57-1CEF-0F54-7F8F4FA94517}"/>
              </a:ext>
            </a:extLst>
          </p:cNvPr>
          <p:cNvSpPr>
            <a:spLocks noGrp="1"/>
          </p:cNvSpPr>
          <p:nvPr>
            <p:ph type="sldNum" sz="quarter" idx="12"/>
          </p:nvPr>
        </p:nvSpPr>
        <p:spPr/>
        <p:txBody>
          <a:bodyPr/>
          <a:lstStyle/>
          <a:p>
            <a:fld id="{3F50C6AE-49F1-4A57-B0F3-B25B076375AF}" type="slidenum">
              <a:rPr lang="pt-BR" smtClean="0"/>
              <a:t>7</a:t>
            </a:fld>
            <a:endParaRPr lang="pt-BR"/>
          </a:p>
        </p:txBody>
      </p:sp>
    </p:spTree>
    <p:extLst>
      <p:ext uri="{BB962C8B-B14F-4D97-AF65-F5344CB8AC3E}">
        <p14:creationId xmlns:p14="http://schemas.microsoft.com/office/powerpoint/2010/main" val="164086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a:extLst>
              <a:ext uri="{FF2B5EF4-FFF2-40B4-BE49-F238E27FC236}">
                <a16:creationId xmlns:a16="http://schemas.microsoft.com/office/drawing/2014/main" id="{C5AE62B1-BDC4-A918-A158-17459A84F3F9}"/>
              </a:ext>
            </a:extLst>
          </p:cNvPr>
          <p:cNvSpPr txBox="1"/>
          <p:nvPr/>
        </p:nvSpPr>
        <p:spPr>
          <a:xfrm>
            <a:off x="932449" y="778674"/>
            <a:ext cx="7463839" cy="707886"/>
          </a:xfrm>
          <a:prstGeom prst="rect">
            <a:avLst/>
          </a:prstGeom>
          <a:noFill/>
        </p:spPr>
        <p:txBody>
          <a:bodyPr wrap="square" rtlCol="0">
            <a:spAutoFit/>
          </a:bodyPr>
          <a:lstStyle/>
          <a:p>
            <a:r>
              <a:rPr lang="pt-BR" sz="4000" dirty="0">
                <a:latin typeface="Impact" panose="020B0806030902050204" pitchFamily="34" charset="0"/>
                <a:ea typeface="Calibri" panose="020F0502020204030204" pitchFamily="34" charset="0"/>
                <a:cs typeface="Calibri" panose="020F0502020204030204" pitchFamily="34" charset="0"/>
              </a:rPr>
              <a:t>Árvores de Decisão</a:t>
            </a:r>
          </a:p>
        </p:txBody>
      </p:sp>
      <p:sp>
        <p:nvSpPr>
          <p:cNvPr id="6" name="Conteudo">
            <a:extLst>
              <a:ext uri="{FF2B5EF4-FFF2-40B4-BE49-F238E27FC236}">
                <a16:creationId xmlns:a16="http://schemas.microsoft.com/office/drawing/2014/main" id="{725DBD68-78CE-2DC4-9E98-B0391347399C}"/>
              </a:ext>
            </a:extLst>
          </p:cNvPr>
          <p:cNvSpPr txBox="1"/>
          <p:nvPr/>
        </p:nvSpPr>
        <p:spPr>
          <a:xfrm>
            <a:off x="932449" y="1668713"/>
            <a:ext cx="7463839" cy="3785652"/>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As árvores de decisão são modelos que separam os dados com base em perguntas binárias, criando uma estrutura similar a uma árvore. Cada nó interno da árvore representa uma característica ou atributo do dado, cada ramo representa uma decisão ou regra, e cada folha representa um resultado ou classe. Árvores de decisão são populares por sua </a:t>
            </a:r>
            <a:r>
              <a:rPr lang="pt-BR" sz="2400" dirty="0" err="1">
                <a:latin typeface="Calibri" panose="020F0502020204030204" pitchFamily="34" charset="0"/>
                <a:ea typeface="Calibri" panose="020F0502020204030204" pitchFamily="34" charset="0"/>
                <a:cs typeface="Calibri" panose="020F0502020204030204" pitchFamily="34" charset="0"/>
              </a:rPr>
              <a:t>interpretabilidade</a:t>
            </a:r>
            <a:r>
              <a:rPr lang="pt-BR" sz="2400" dirty="0">
                <a:latin typeface="Calibri" panose="020F0502020204030204" pitchFamily="34" charset="0"/>
                <a:ea typeface="Calibri" panose="020F0502020204030204" pitchFamily="34" charset="0"/>
                <a:cs typeface="Calibri" panose="020F0502020204030204" pitchFamily="34" charset="0"/>
              </a:rPr>
              <a:t> e facilidade de visualização, sendo amplamente utilizadas em finanças para análise de risco e em bioinformática para classificação de espécies.</a:t>
            </a:r>
          </a:p>
        </p:txBody>
      </p:sp>
      <p:pic>
        <p:nvPicPr>
          <p:cNvPr id="14" name="Imagem 13" descr="Desenho com traços pretos em fundo branco&#10;&#10;Descrição gerada automaticamente com confiança média">
            <a:extLst>
              <a:ext uri="{FF2B5EF4-FFF2-40B4-BE49-F238E27FC236}">
                <a16:creationId xmlns:a16="http://schemas.microsoft.com/office/drawing/2014/main" id="{913703D7-BE1F-B174-FA25-2D63814DD964}"/>
              </a:ext>
            </a:extLst>
          </p:cNvPr>
          <p:cNvPicPr>
            <a:picLocks noChangeAspect="1"/>
          </p:cNvPicPr>
          <p:nvPr/>
        </p:nvPicPr>
        <p:blipFill rotWithShape="1">
          <a:blip r:embed="rId2">
            <a:extLst>
              <a:ext uri="{28A0092B-C50C-407E-A947-70E740481C1C}">
                <a14:useLocalDpi xmlns:a14="http://schemas.microsoft.com/office/drawing/2010/main" val="0"/>
              </a:ext>
            </a:extLst>
          </a:blip>
          <a:srcRect l="27619" t="15122" r="41429" b="31128"/>
          <a:stretch/>
        </p:blipFill>
        <p:spPr>
          <a:xfrm>
            <a:off x="219075" y="778674"/>
            <a:ext cx="713374" cy="707886"/>
          </a:xfrm>
          <a:prstGeom prst="rect">
            <a:avLst/>
          </a:prstGeom>
        </p:spPr>
      </p:pic>
      <p:pic>
        <p:nvPicPr>
          <p:cNvPr id="3" name="Imagem 2" descr="Texto&#10;&#10;Descrição gerada automaticamente">
            <a:extLst>
              <a:ext uri="{FF2B5EF4-FFF2-40B4-BE49-F238E27FC236}">
                <a16:creationId xmlns:a16="http://schemas.microsoft.com/office/drawing/2014/main" id="{F8BA0166-6551-9C9B-6BC1-FE1914793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49825"/>
            <a:ext cx="9601200" cy="7594549"/>
          </a:xfrm>
          <a:prstGeom prst="rect">
            <a:avLst/>
          </a:prstGeom>
        </p:spPr>
      </p:pic>
      <p:sp>
        <p:nvSpPr>
          <p:cNvPr id="5" name="Espaço Reservado para Rodapé 4">
            <a:extLst>
              <a:ext uri="{FF2B5EF4-FFF2-40B4-BE49-F238E27FC236}">
                <a16:creationId xmlns:a16="http://schemas.microsoft.com/office/drawing/2014/main" id="{68B12E41-E029-276A-CC7D-B99677316E53}"/>
              </a:ext>
            </a:extLst>
          </p:cNvPr>
          <p:cNvSpPr>
            <a:spLocks noGrp="1"/>
          </p:cNvSpPr>
          <p:nvPr>
            <p:ph type="ftr" sz="quarter" idx="11"/>
          </p:nvPr>
        </p:nvSpPr>
        <p:spPr/>
        <p:txBody>
          <a:bodyPr/>
          <a:lstStyle/>
          <a:p>
            <a:r>
              <a:rPr lang="pt-BR"/>
              <a:t>Treinadores de Códigos - A Jornada do Aprendizado de Máquina</a:t>
            </a:r>
          </a:p>
        </p:txBody>
      </p:sp>
      <p:sp>
        <p:nvSpPr>
          <p:cNvPr id="7" name="Espaço Reservado para Número de Slide 6">
            <a:extLst>
              <a:ext uri="{FF2B5EF4-FFF2-40B4-BE49-F238E27FC236}">
                <a16:creationId xmlns:a16="http://schemas.microsoft.com/office/drawing/2014/main" id="{53E6C8FC-A01E-0F23-C0F6-774817884699}"/>
              </a:ext>
            </a:extLst>
          </p:cNvPr>
          <p:cNvSpPr>
            <a:spLocks noGrp="1"/>
          </p:cNvSpPr>
          <p:nvPr>
            <p:ph type="sldNum" sz="quarter" idx="12"/>
          </p:nvPr>
        </p:nvSpPr>
        <p:spPr/>
        <p:txBody>
          <a:bodyPr/>
          <a:lstStyle/>
          <a:p>
            <a:fld id="{3F50C6AE-49F1-4A57-B0F3-B25B076375AF}" type="slidenum">
              <a:rPr lang="pt-BR" smtClean="0"/>
              <a:t>8</a:t>
            </a:fld>
            <a:endParaRPr lang="pt-BR"/>
          </a:p>
        </p:txBody>
      </p:sp>
    </p:spTree>
    <p:extLst>
      <p:ext uri="{BB962C8B-B14F-4D97-AF65-F5344CB8AC3E}">
        <p14:creationId xmlns:p14="http://schemas.microsoft.com/office/powerpoint/2010/main" val="1380235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986A75F-30CA-A283-D43C-8E473DD0C43A}"/>
              </a:ext>
            </a:extLst>
          </p:cNvPr>
          <p:cNvSpPr/>
          <p:nvPr/>
        </p:nvSpPr>
        <p:spPr>
          <a:xfrm>
            <a:off x="0" y="0"/>
            <a:ext cx="9601200" cy="6400800"/>
          </a:xfrm>
          <a:prstGeom prst="rect">
            <a:avLst/>
          </a:prstGeom>
          <a:solidFill>
            <a:srgbClr val="C75F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3" name="Retângulo 2">
            <a:extLst>
              <a:ext uri="{FF2B5EF4-FFF2-40B4-BE49-F238E27FC236}">
                <a16:creationId xmlns:a16="http://schemas.microsoft.com/office/drawing/2014/main" id="{A06C6013-8550-11A1-E301-6838AB2A52CB}"/>
              </a:ext>
            </a:extLst>
          </p:cNvPr>
          <p:cNvSpPr/>
          <p:nvPr/>
        </p:nvSpPr>
        <p:spPr>
          <a:xfrm>
            <a:off x="0" y="6400800"/>
            <a:ext cx="9601200" cy="6400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C2FB351C-F69E-3A2A-95C4-F3CE252ABF1B}"/>
              </a:ext>
            </a:extLst>
          </p:cNvPr>
          <p:cNvSpPr/>
          <p:nvPr/>
        </p:nvSpPr>
        <p:spPr>
          <a:xfrm>
            <a:off x="0" y="5689600"/>
            <a:ext cx="9601200" cy="14224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ítulo">
            <a:extLst>
              <a:ext uri="{FF2B5EF4-FFF2-40B4-BE49-F238E27FC236}">
                <a16:creationId xmlns:a16="http://schemas.microsoft.com/office/drawing/2014/main" id="{8C5F2FA3-CA99-2A16-C5A6-AC5F62307D89}"/>
              </a:ext>
            </a:extLst>
          </p:cNvPr>
          <p:cNvSpPr txBox="1"/>
          <p:nvPr/>
        </p:nvSpPr>
        <p:spPr>
          <a:xfrm>
            <a:off x="149860" y="2776528"/>
            <a:ext cx="9601200" cy="1631216"/>
          </a:xfrm>
          <a:prstGeom prst="rect">
            <a:avLst/>
          </a:prstGeom>
          <a:noFill/>
        </p:spPr>
        <p:txBody>
          <a:bodyPr wrap="square" rtlCol="0">
            <a:spAutoFit/>
          </a:bodyPr>
          <a:lstStyle/>
          <a:p>
            <a:pPr algn="ctr"/>
            <a:r>
              <a:rPr lang="pt-BR" sz="10000" dirty="0">
                <a:solidFill>
                  <a:schemeClr val="bg1"/>
                </a:solidFill>
                <a:latin typeface="Pokemon X and Y" panose="00000400000000000000" pitchFamily="2" charset="-79"/>
                <a:ea typeface="Calibri" panose="020F0502020204030204" pitchFamily="34" charset="0"/>
                <a:cs typeface="Pokemon X and Y" panose="00000400000000000000" pitchFamily="2" charset="-79"/>
              </a:rPr>
              <a:t>REDES NEURAIS</a:t>
            </a:r>
          </a:p>
        </p:txBody>
      </p:sp>
      <p:sp>
        <p:nvSpPr>
          <p:cNvPr id="12" name="Elipse 11">
            <a:extLst>
              <a:ext uri="{FF2B5EF4-FFF2-40B4-BE49-F238E27FC236}">
                <a16:creationId xmlns:a16="http://schemas.microsoft.com/office/drawing/2014/main" id="{563DADCC-71F1-B810-FD03-A0A6087F9E95}"/>
              </a:ext>
            </a:extLst>
          </p:cNvPr>
          <p:cNvSpPr/>
          <p:nvPr/>
        </p:nvSpPr>
        <p:spPr>
          <a:xfrm>
            <a:off x="3248025" y="4848225"/>
            <a:ext cx="3105150" cy="3105150"/>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B362253D-9E17-1E01-6259-4D026CDCFEF3}"/>
              </a:ext>
            </a:extLst>
          </p:cNvPr>
          <p:cNvSpPr/>
          <p:nvPr/>
        </p:nvSpPr>
        <p:spPr>
          <a:xfrm>
            <a:off x="3638550" y="5238750"/>
            <a:ext cx="2324100" cy="2324100"/>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a:extLst>
              <a:ext uri="{FF2B5EF4-FFF2-40B4-BE49-F238E27FC236}">
                <a16:creationId xmlns:a16="http://schemas.microsoft.com/office/drawing/2014/main" id="{8CAC8ED2-7DA4-0DFD-A1EF-25E1FA6F2BA8}"/>
              </a:ext>
            </a:extLst>
          </p:cNvPr>
          <p:cNvSpPr/>
          <p:nvPr/>
        </p:nvSpPr>
        <p:spPr>
          <a:xfrm>
            <a:off x="3943350" y="5543550"/>
            <a:ext cx="1714500" cy="1714500"/>
          </a:xfrm>
          <a:prstGeom prst="ellipse">
            <a:avLst/>
          </a:prstGeom>
          <a:solidFill>
            <a:schemeClr val="bg1">
              <a:lumMod val="85000"/>
            </a:schemeClr>
          </a:solidFill>
          <a:ln>
            <a:solidFill>
              <a:srgbClr val="5757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ítulo">
            <a:extLst>
              <a:ext uri="{FF2B5EF4-FFF2-40B4-BE49-F238E27FC236}">
                <a16:creationId xmlns:a16="http://schemas.microsoft.com/office/drawing/2014/main" id="{906CAFD5-0B25-FE96-7038-18687E6770E4}"/>
              </a:ext>
            </a:extLst>
          </p:cNvPr>
          <p:cNvSpPr txBox="1"/>
          <p:nvPr/>
        </p:nvSpPr>
        <p:spPr>
          <a:xfrm>
            <a:off x="4202509" y="5577731"/>
            <a:ext cx="1386681" cy="1692771"/>
          </a:xfrm>
          <a:prstGeom prst="rect">
            <a:avLst/>
          </a:prstGeom>
          <a:noFill/>
        </p:spPr>
        <p:txBody>
          <a:bodyPr wrap="square" rtlCol="0">
            <a:spAutoFit/>
          </a:bodyPr>
          <a:lstStyle/>
          <a:p>
            <a:pPr algn="ctr"/>
            <a:r>
              <a:rPr lang="pt-BR" sz="10400" dirty="0">
                <a:latin typeface="Pokemon X and Y" panose="00000400000000000000" pitchFamily="2" charset="-79"/>
                <a:ea typeface="Calibri" panose="020F0502020204030204" pitchFamily="34" charset="0"/>
                <a:cs typeface="Pokemon X and Y" panose="00000400000000000000" pitchFamily="2" charset="-79"/>
              </a:rPr>
              <a:t>04</a:t>
            </a:r>
            <a:endParaRPr lang="pt-BR" sz="12500" dirty="0">
              <a:latin typeface="Pokemon X and Y" panose="00000400000000000000" pitchFamily="2" charset="-79"/>
              <a:ea typeface="Calibri" panose="020F0502020204030204" pitchFamily="34" charset="0"/>
              <a:cs typeface="Pokemon X and Y" panose="00000400000000000000" pitchFamily="2" charset="-79"/>
            </a:endParaRPr>
          </a:p>
        </p:txBody>
      </p:sp>
      <p:sp>
        <p:nvSpPr>
          <p:cNvPr id="6" name="Espaço Reservado para Rodapé 5">
            <a:extLst>
              <a:ext uri="{FF2B5EF4-FFF2-40B4-BE49-F238E27FC236}">
                <a16:creationId xmlns:a16="http://schemas.microsoft.com/office/drawing/2014/main" id="{382DF86A-394B-8BF9-14FC-F6AB7AC8705F}"/>
              </a:ext>
            </a:extLst>
          </p:cNvPr>
          <p:cNvSpPr>
            <a:spLocks noGrp="1"/>
          </p:cNvSpPr>
          <p:nvPr>
            <p:ph type="ftr" sz="quarter" idx="11"/>
          </p:nvPr>
        </p:nvSpPr>
        <p:spPr/>
        <p:txBody>
          <a:bodyPr/>
          <a:lstStyle/>
          <a:p>
            <a:r>
              <a:rPr lang="pt-BR"/>
              <a:t>Treinadores de Códigos - A Jornada do Aprendizado de Máquina</a:t>
            </a:r>
          </a:p>
        </p:txBody>
      </p:sp>
      <p:sp>
        <p:nvSpPr>
          <p:cNvPr id="7" name="Espaço Reservado para Número de Slide 6">
            <a:extLst>
              <a:ext uri="{FF2B5EF4-FFF2-40B4-BE49-F238E27FC236}">
                <a16:creationId xmlns:a16="http://schemas.microsoft.com/office/drawing/2014/main" id="{9C7AE0F6-3FF6-5578-7455-0EB1E18ECAB2}"/>
              </a:ext>
            </a:extLst>
          </p:cNvPr>
          <p:cNvSpPr>
            <a:spLocks noGrp="1"/>
          </p:cNvSpPr>
          <p:nvPr>
            <p:ph type="sldNum" sz="quarter" idx="12"/>
          </p:nvPr>
        </p:nvSpPr>
        <p:spPr/>
        <p:txBody>
          <a:bodyPr/>
          <a:lstStyle/>
          <a:p>
            <a:fld id="{3F50C6AE-49F1-4A57-B0F3-B25B076375AF}" type="slidenum">
              <a:rPr lang="pt-BR" smtClean="0"/>
              <a:t>9</a:t>
            </a:fld>
            <a:endParaRPr lang="pt-BR"/>
          </a:p>
        </p:txBody>
      </p:sp>
    </p:spTree>
    <p:extLst>
      <p:ext uri="{BB962C8B-B14F-4D97-AF65-F5344CB8AC3E}">
        <p14:creationId xmlns:p14="http://schemas.microsoft.com/office/powerpoint/2010/main" val="1497364641"/>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181</TotalTime>
  <Words>743</Words>
  <Application>Microsoft Office PowerPoint</Application>
  <PresentationFormat>Papel A3 (297 x 420 mm)</PresentationFormat>
  <Paragraphs>61</Paragraphs>
  <Slides>14</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14</vt:i4>
      </vt:variant>
    </vt:vector>
  </HeadingPairs>
  <TitlesOfParts>
    <vt:vector size="22" baseType="lpstr">
      <vt:lpstr>Aptos</vt:lpstr>
      <vt:lpstr>Aptos Display</vt:lpstr>
      <vt:lpstr>Arial</vt:lpstr>
      <vt:lpstr>Calibri</vt:lpstr>
      <vt:lpstr>Calibri Light</vt:lpstr>
      <vt:lpstr>Impact</vt:lpstr>
      <vt:lpstr>Pokemon X and Y</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ANDREI RECH</dc:creator>
  <cp:lastModifiedBy>ANDREI RECH</cp:lastModifiedBy>
  <cp:revision>4</cp:revision>
  <dcterms:created xsi:type="dcterms:W3CDTF">2024-05-20T16:51:54Z</dcterms:created>
  <dcterms:modified xsi:type="dcterms:W3CDTF">2024-05-21T14:40:06Z</dcterms:modified>
</cp:coreProperties>
</file>