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91" r:id="rId5"/>
    <p:sldId id="306" r:id="rId6"/>
    <p:sldId id="307" r:id="rId7"/>
    <p:sldId id="308" r:id="rId8"/>
    <p:sldId id="311" r:id="rId9"/>
    <p:sldId id="309" r:id="rId10"/>
    <p:sldId id="310" r:id="rId11"/>
    <p:sldId id="312" r:id="rId12"/>
    <p:sldId id="318" r:id="rId13"/>
    <p:sldId id="317" r:id="rId14"/>
    <p:sldId id="319" r:id="rId15"/>
    <p:sldId id="320" r:id="rId16"/>
    <p:sldId id="328" r:id="rId17"/>
    <p:sldId id="329" r:id="rId18"/>
    <p:sldId id="330" r:id="rId19"/>
    <p:sldId id="331" r:id="rId20"/>
    <p:sldId id="332" r:id="rId21"/>
    <p:sldId id="324" r:id="rId22"/>
    <p:sldId id="322" r:id="rId23"/>
    <p:sldId id="326" r:id="rId24"/>
    <p:sldId id="325" r:id="rId25"/>
    <p:sldId id="313" r:id="rId26"/>
    <p:sldId id="321" r:id="rId27"/>
    <p:sldId id="315" r:id="rId28"/>
    <p:sldId id="327" r:id="rId29"/>
    <p:sldId id="314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/>
  </p:normalViewPr>
  <p:slideViewPr>
    <p:cSldViewPr snapToGrid="0" showGuides="1">
      <p:cViewPr varScale="1">
        <p:scale>
          <a:sx n="114" d="100"/>
          <a:sy n="114" d="100"/>
        </p:scale>
        <p:origin x="594" y="120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tet secțiu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AF34A-9EAC-D22C-71D6-89C99B36221A}"/>
              </a:ext>
            </a:extLst>
          </p:cNvPr>
          <p:cNvCxnSpPr>
            <a:cxnSpLocks/>
          </p:cNvCxnSpPr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E7E5B21-86A3-5D02-E445-C1E9180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group.com/afaceri/economie/Sisteme-informatice-bancare25334.php" TargetMode="External"/><Relationship Id="rId2" Type="http://schemas.openxmlformats.org/officeDocument/2006/relationships/hyperlink" Target="https://www.rasfoiesc.com/business/economie/finante-banci/Sistemul-informatic-bancar44.ph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critub.com/stiinta/informatica/baze-de-date/SISTEME-DE-BAZE-DE-DATE-INTROD32525.ph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2D-9F8D-45AE-D652-54AF7866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00" y="935894"/>
            <a:ext cx="11347704" cy="1298448"/>
          </a:xfrm>
        </p:spPr>
        <p:txBody>
          <a:bodyPr/>
          <a:lstStyle/>
          <a:p>
            <a:r>
              <a:rPr lang="ro-RO" dirty="0"/>
              <a:t>Sisteme</a:t>
            </a:r>
            <a:br>
              <a:rPr lang="en-US" dirty="0"/>
            </a:br>
            <a:r>
              <a:rPr lang="ro-RO" dirty="0"/>
              <a:t>informatice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24B5-15AC-3D2D-8B36-0947D8BE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5" y="5138927"/>
            <a:ext cx="5514345" cy="783179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ro-RO" dirty="0" err="1"/>
              <a:t>Cadis</a:t>
            </a:r>
            <a:r>
              <a:rPr lang="ro-RO" dirty="0"/>
              <a:t> Andreea, Ciobota George-Marian, Roba Andrei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452AA9-0944-5B3B-51AA-B3C68D7070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140" y="3429000"/>
            <a:ext cx="5738812" cy="1298448"/>
          </a:xfrm>
        </p:spPr>
        <p:txBody>
          <a:bodyPr/>
          <a:lstStyle/>
          <a:p>
            <a:r>
              <a:rPr lang="ro-RO" dirty="0"/>
              <a:t>bancare</a:t>
            </a:r>
            <a:endParaRPr lang="en-US" dirty="0"/>
          </a:p>
        </p:txBody>
      </p:sp>
      <p:pic>
        <p:nvPicPr>
          <p:cNvPr id="11" name="Picture Placeholder 10" descr="Close-up of wave patterned structure">
            <a:extLst>
              <a:ext uri="{FF2B5EF4-FFF2-40B4-BE49-F238E27FC236}">
                <a16:creationId xmlns:a16="http://schemas.microsoft.com/office/drawing/2014/main" id="{A279F7F9-953B-03FF-FD27-18F0F87144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>
          <a:xfrm>
            <a:off x="7882282" y="2528666"/>
            <a:ext cx="3657600" cy="3657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105C76-333F-CECF-8C54-AFF8F7E4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812294"/>
            <a:ext cx="7253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ubstituent imagine 9">
            <a:extLst>
              <a:ext uri="{FF2B5EF4-FFF2-40B4-BE49-F238E27FC236}">
                <a16:creationId xmlns:a16="http://schemas.microsoft.com/office/drawing/2014/main" id="{13446547-81FB-A72F-C39F-97361392AA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5209" r="25209"/>
          <a:stretch>
            <a:fillRect/>
          </a:stretch>
        </p:blipFill>
        <p:spPr>
          <a:xfrm>
            <a:off x="8764678" y="219883"/>
            <a:ext cx="1892808" cy="2990088"/>
          </a:xfrm>
        </p:spPr>
      </p:pic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44F0B2-AAB3-212C-D7E8-7EE313F7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4.1. </a:t>
            </a:r>
            <a:r>
              <a:rPr lang="en-US" sz="4800" dirty="0" err="1"/>
              <a:t>Sisteme</a:t>
            </a:r>
            <a:r>
              <a:rPr lang="en-US" sz="4800" dirty="0"/>
              <a:t> </a:t>
            </a:r>
            <a:r>
              <a:rPr lang="en-US" sz="4800" dirty="0" err="1"/>
              <a:t>informatice</a:t>
            </a:r>
            <a:r>
              <a:rPr lang="en-US" sz="4800" dirty="0"/>
              <a:t> </a:t>
            </a:r>
            <a:r>
              <a:rPr lang="en-US" sz="4800" dirty="0" err="1"/>
              <a:t>bancare</a:t>
            </a:r>
            <a:r>
              <a:rPr lang="en-US" sz="4800" dirty="0"/>
              <a:t> </a:t>
            </a:r>
            <a:r>
              <a:rPr lang="en-US" sz="4800" dirty="0" err="1"/>
              <a:t>fara</a:t>
            </a:r>
            <a:r>
              <a:rPr lang="en-US" sz="4800" dirty="0"/>
              <a:t> </a:t>
            </a:r>
            <a:r>
              <a:rPr lang="en-US" sz="4800" dirty="0" err="1"/>
              <a:t>conectivitate</a:t>
            </a:r>
            <a:endParaRPr lang="en-US" sz="48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D06336-65CF-9A79-6F00-0E3E7722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71717"/>
                </a:solidFill>
              </a:rPr>
              <a:t>S</a:t>
            </a:r>
            <a:r>
              <a:rPr lang="en-US" b="0" i="0" dirty="0">
                <a:solidFill>
                  <a:srgbClr val="171717"/>
                </a:solidFill>
                <a:effectLst/>
              </a:rPr>
              <a:t>unt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caracterizate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prin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existenta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unor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PC-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uri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independente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pe care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ruleaza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aplicatii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specifice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anumitor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compartimente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: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contabilitate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creditare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etc. 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</a:rPr>
              <a:t>Transferul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de date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intre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calculatoare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este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asigurat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regula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prin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intermediul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suporturilor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externe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dischete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).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Acest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tip de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sisteme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informatice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este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intalnit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indeosebi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in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unitatile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bancare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dimensiuni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mai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mici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agentii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filiale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);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606D1E8-2795-8A76-947F-86A55213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D86DBC8B-E786-107C-E32D-EBB6DF44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6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ECCD62-4F2E-59F3-B99F-5D5C8C84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4.2.  </a:t>
            </a:r>
            <a:r>
              <a:rPr lang="en-US" sz="4400" dirty="0" err="1"/>
              <a:t>Sisteme</a:t>
            </a:r>
            <a:r>
              <a:rPr lang="en-US" sz="4400" dirty="0"/>
              <a:t> </a:t>
            </a:r>
            <a:r>
              <a:rPr lang="en-US" sz="4400" dirty="0" err="1"/>
              <a:t>informatice</a:t>
            </a:r>
            <a:r>
              <a:rPr lang="en-US" sz="4400" dirty="0"/>
              <a:t> </a:t>
            </a:r>
            <a:r>
              <a:rPr lang="en-US" sz="4400" dirty="0" err="1"/>
              <a:t>bancare</a:t>
            </a:r>
            <a:r>
              <a:rPr lang="en-US" sz="4400" dirty="0"/>
              <a:t> cu </a:t>
            </a:r>
            <a:r>
              <a:rPr lang="en-US" sz="4400" dirty="0" err="1"/>
              <a:t>conectivitate</a:t>
            </a:r>
            <a:r>
              <a:rPr lang="en-US" sz="4400" dirty="0"/>
              <a:t> </a:t>
            </a:r>
            <a:r>
              <a:rPr lang="en-US" sz="4400" dirty="0" err="1"/>
              <a:t>locala</a:t>
            </a:r>
            <a:endParaRPr lang="en-US" sz="4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CE04AE6-91B3-161B-B6CC-D7BFCADF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>
                <a:solidFill>
                  <a:srgbClr val="171717"/>
                </a:solidFill>
              </a:rPr>
              <a:t>S</a:t>
            </a:r>
            <a:r>
              <a:rPr lang="it-IT" sz="3200" b="0" i="0" dirty="0">
                <a:solidFill>
                  <a:srgbClr val="171717"/>
                </a:solidFill>
                <a:effectLst/>
              </a:rPr>
              <a:t>unt sisteme informatice bazate pe retele locale de calculatoare;</a:t>
            </a:r>
            <a:endParaRPr lang="en-US" sz="3200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94BE884-5F93-F42C-F0AD-FF48DCC4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2A421F4-9E68-B30E-8546-0926977D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1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74FD58-6265-D8E2-46FF-0BCB6B48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4.3. </a:t>
            </a:r>
            <a:r>
              <a:rPr lang="en-US" sz="4400" dirty="0" err="1"/>
              <a:t>Sisteme</a:t>
            </a:r>
            <a:r>
              <a:rPr lang="en-US" sz="4400" dirty="0"/>
              <a:t> </a:t>
            </a:r>
            <a:r>
              <a:rPr lang="en-US" sz="4400" dirty="0" err="1"/>
              <a:t>informatice</a:t>
            </a:r>
            <a:r>
              <a:rPr lang="en-US" sz="4400" dirty="0"/>
              <a:t> </a:t>
            </a:r>
            <a:r>
              <a:rPr lang="en-US" sz="4400" dirty="0" err="1"/>
              <a:t>bancare</a:t>
            </a:r>
            <a:r>
              <a:rPr lang="en-US" sz="4400" dirty="0"/>
              <a:t> cu </a:t>
            </a:r>
            <a:r>
              <a:rPr lang="en-US" sz="4400" dirty="0" err="1"/>
              <a:t>conectivitate</a:t>
            </a:r>
            <a:r>
              <a:rPr lang="en-US" sz="4400" dirty="0"/>
              <a:t> </a:t>
            </a:r>
            <a:r>
              <a:rPr lang="en-US" sz="4400" dirty="0" err="1"/>
              <a:t>globala</a:t>
            </a:r>
            <a:endParaRPr lang="en-US" sz="4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0265D5-6D1C-8F87-658E-81E91D6C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71717"/>
                </a:solidFill>
              </a:rPr>
              <a:t>S</a:t>
            </a:r>
            <a:r>
              <a:rPr lang="en-US" b="0" i="0" dirty="0">
                <a:solidFill>
                  <a:srgbClr val="171717"/>
                </a:solidFill>
                <a:effectLst/>
              </a:rPr>
              <a:t>unt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sisteme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informatice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bazate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pe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retele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arie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intinsa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(WAN) care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conecteaza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retelele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locale (LAN) ale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unitatilor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bancare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8963EE9-116E-81ED-E4CC-36A2C190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350CC34-5B6B-9906-CF14-FB0760A5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subsol 1">
            <a:extLst>
              <a:ext uri="{FF2B5EF4-FFF2-40B4-BE49-F238E27FC236}">
                <a16:creationId xmlns:a16="http://schemas.microsoft.com/office/drawing/2014/main" id="{F185BDDB-1944-9E10-D8E1-CF523128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CD96AC92-0077-5411-8551-CC597413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2479BE-D04E-A2B9-FCDD-50584680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centralizate</a:t>
            </a:r>
            <a:r>
              <a:rPr lang="en-US" dirty="0"/>
              <a:t> vs. </a:t>
            </a:r>
            <a:r>
              <a:rPr lang="en-US" dirty="0" err="1"/>
              <a:t>distribuite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BA030F9-1F5C-BF37-3033-4D6D02F7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271" y="2698291"/>
            <a:ext cx="10170033" cy="4013454"/>
          </a:xfrm>
        </p:spPr>
        <p:txBody>
          <a:bodyPr/>
          <a:lstStyle/>
          <a:p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care sunt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bancilor</a:t>
            </a:r>
            <a:r>
              <a:rPr lang="en-US" dirty="0"/>
              <a:t>. </a:t>
            </a:r>
          </a:p>
          <a:p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date </a:t>
            </a:r>
            <a:r>
              <a:rPr lang="en-US" dirty="0" err="1"/>
              <a:t>centralizate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r>
              <a:rPr lang="en-US" dirty="0"/>
              <a:t>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14D549A-1470-C568-F87A-DF5AA25E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EEED741-52F5-9D2C-76F2-7E724348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5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044480-6CE0-18E5-5C7F-694B4ECD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centralizate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5B2DB4-11DC-2B5C-164C-0B040301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model </a:t>
            </a:r>
            <a:r>
              <a:rPr lang="en-US" dirty="0" err="1"/>
              <a:t>presupune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locatiile</a:t>
            </a:r>
            <a:r>
              <a:rPr lang="en-US" dirty="0"/>
              <a:t> pe care le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banca ( </a:t>
            </a:r>
            <a:r>
              <a:rPr lang="en-US" dirty="0" err="1"/>
              <a:t>sucursale</a:t>
            </a:r>
            <a:r>
              <a:rPr lang="en-US" dirty="0"/>
              <a:t>, </a:t>
            </a:r>
            <a:r>
              <a:rPr lang="en-US" dirty="0" err="1"/>
              <a:t>agentii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centrale)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folosesc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baza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 date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unică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conţine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toate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informaţiile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legate 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clienţi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conturi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operaţii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produse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bancare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Planul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conturi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conţine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informaţii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despre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locaţia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contului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respectiv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fiecare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client are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ataşat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codul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unic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identificare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codul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sucursalei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25786BA-8ECC-A211-AC64-B8EE4889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A6422CD-CA59-00FC-1ACF-444627D7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4700D3-6D72-0A9E-4EB2-3089338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distribuite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2388A8-3E40-5FAE-E954-69C15BBD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Mai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multe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servere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continand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SGBD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date sunt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distribuite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pe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statii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conectate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printr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-o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retea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comunicatie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in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timp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aplicatiile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client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ruleaza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pe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statii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din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retea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solicita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servicii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de la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servere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Numeroase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probleme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partitionare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datelor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memorate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optimizare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transparenta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accesului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sunt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rezolvate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catre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SGDB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distribuite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BDD7046-2EBF-AD7B-1EC3-7FEF28C0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FF0E681-3DC2-77EE-F6CD-6708D303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8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B212C5-3787-5DC7-32C0-118BD91E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Fig A – </a:t>
            </a:r>
            <a:r>
              <a:rPr lang="en-US" sz="2400" dirty="0" err="1"/>
              <a:t>Sistem</a:t>
            </a:r>
            <a:r>
              <a:rPr lang="en-US" sz="2400" dirty="0"/>
              <a:t> de </a:t>
            </a:r>
            <a:r>
              <a:rPr lang="en-US" sz="2400" dirty="0" err="1"/>
              <a:t>baze</a:t>
            </a:r>
            <a:r>
              <a:rPr lang="en-US" sz="2400" dirty="0"/>
              <a:t>  de date </a:t>
            </a:r>
            <a:r>
              <a:rPr lang="en-US" sz="2400" dirty="0" err="1"/>
              <a:t>centralizata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Fig B --- </a:t>
            </a:r>
            <a:r>
              <a:rPr lang="en-US" sz="2400" dirty="0" err="1"/>
              <a:t>Sistem</a:t>
            </a:r>
            <a:r>
              <a:rPr lang="en-US" sz="2400" dirty="0"/>
              <a:t> de </a:t>
            </a:r>
            <a:r>
              <a:rPr lang="en-US" sz="2400" dirty="0" err="1"/>
              <a:t>baze</a:t>
            </a:r>
            <a:r>
              <a:rPr lang="en-US" sz="2400" dirty="0"/>
              <a:t> de date </a:t>
            </a:r>
            <a:r>
              <a:rPr lang="en-US" sz="2400" dirty="0" err="1"/>
              <a:t>distribuita</a:t>
            </a:r>
            <a:endParaRPr lang="en-US" sz="2400" dirty="0"/>
          </a:p>
        </p:txBody>
      </p:sp>
      <p:pic>
        <p:nvPicPr>
          <p:cNvPr id="7" name="Substituent conținut 6" descr="O imagine care conține diagramă&#10;&#10;Descriere generată automat">
            <a:extLst>
              <a:ext uri="{FF2B5EF4-FFF2-40B4-BE49-F238E27FC236}">
                <a16:creationId xmlns:a16="http://schemas.microsoft.com/office/drawing/2014/main" id="{93493129-24FB-141D-9440-CFB066E8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73" y="2201140"/>
            <a:ext cx="4687801" cy="2967925"/>
          </a:xfrm>
        </p:spPr>
      </p:pic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57806E2-63A4-96DD-BF2A-775C51E4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51516B9-6E63-AE38-8448-4A06AB5A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Imagine 8" descr="O imagine care conține diagramă&#10;&#10;Descriere generată automat">
            <a:extLst>
              <a:ext uri="{FF2B5EF4-FFF2-40B4-BE49-F238E27FC236}">
                <a16:creationId xmlns:a16="http://schemas.microsoft.com/office/drawing/2014/main" id="{A0D82345-92A0-9D2D-74B6-0C745BDA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59" y="2275611"/>
            <a:ext cx="5547378" cy="29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subsol 1">
            <a:extLst>
              <a:ext uri="{FF2B5EF4-FFF2-40B4-BE49-F238E27FC236}">
                <a16:creationId xmlns:a16="http://schemas.microsoft.com/office/drawing/2014/main" id="{51D7B9C5-87DD-8B84-D39A-2DCF54EA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32B8A786-4395-C861-C673-57A20A9E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3F0CA3-7229-4429-4207-19B6926C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471771-6314-4D91-844B-97C9BCCD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</a:rPr>
              <a:t>Complexitatea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unui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sistem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informatic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integrat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foarte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mare,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iar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securitatea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datelor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domeniul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bancar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esentiala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</a:rPr>
              <a:t>Urmatoaele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figuri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au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fost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publicate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catre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Calin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Claudiu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-Florin in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Teza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doctoat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-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Structuraea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proiectarea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datelor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intr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-o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retea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informatica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interbancara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AD80016-33E5-D2D6-4834-0F7DABF7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D2AD986-F4D5-5DAF-43F0-C93C8F7D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3C1D9C-B5EA-1AC6-0274-3F50BC90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Definitie</a:t>
            </a:r>
            <a:r>
              <a:rPr lang="en-US" dirty="0"/>
              <a:t>…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4AF338-CB3D-CDD3-3F7D-CC9EBE14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4000" dirty="0"/>
              <a:t>Orice </a:t>
            </a:r>
            <a:r>
              <a:rPr lang="ro-RO" sz="4000" dirty="0" err="1"/>
              <a:t>institutie</a:t>
            </a:r>
            <a:r>
              <a:rPr lang="ro-RO" sz="4000" dirty="0"/>
              <a:t> de credit are mai multe componente </a:t>
            </a:r>
            <a:r>
              <a:rPr lang="en-US" sz="4000" dirty="0" err="1"/>
              <a:t>iar</a:t>
            </a:r>
            <a:r>
              <a:rPr lang="ro-RO" sz="4000" dirty="0"/>
              <a:t> una dintre acestea</a:t>
            </a:r>
            <a:r>
              <a:rPr lang="en-US" sz="4000" dirty="0"/>
              <a:t>, care </a:t>
            </a:r>
            <a:r>
              <a:rPr lang="en-US" sz="4000" dirty="0" err="1"/>
              <a:t>este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foarte</a:t>
            </a:r>
            <a:r>
              <a:rPr lang="en-US" sz="4000" dirty="0"/>
              <a:t> </a:t>
            </a:r>
            <a:r>
              <a:rPr lang="en-US" sz="4000" dirty="0" err="1"/>
              <a:t>importanta</a:t>
            </a:r>
            <a:r>
              <a:rPr lang="en-US" sz="4000" dirty="0"/>
              <a:t>,</a:t>
            </a:r>
            <a:r>
              <a:rPr lang="ro-RO" sz="4000" dirty="0"/>
              <a:t> este </a:t>
            </a:r>
            <a:r>
              <a:rPr lang="ro-RO" sz="4000" b="1" i="1" dirty="0"/>
              <a:t>sistemul informatic</a:t>
            </a:r>
            <a:r>
              <a:rPr lang="ro-RO" sz="4000" dirty="0"/>
              <a:t>, sau </a:t>
            </a:r>
            <a:r>
              <a:rPr lang="en-US" sz="4000" dirty="0"/>
              <a:t>“</a:t>
            </a:r>
            <a:r>
              <a:rPr lang="en-US" sz="4000" dirty="0" err="1"/>
              <a:t>motorul</a:t>
            </a:r>
            <a:r>
              <a:rPr lang="en-US" sz="4000" dirty="0"/>
              <a:t>”. </a:t>
            </a:r>
          </a:p>
          <a:p>
            <a:r>
              <a:rPr lang="en-US" sz="4000" dirty="0" err="1"/>
              <a:t>Acesta</a:t>
            </a:r>
            <a:r>
              <a:rPr lang="en-US" sz="4000" dirty="0"/>
              <a:t> </a:t>
            </a:r>
            <a:r>
              <a:rPr lang="en-US" sz="4000" dirty="0" err="1"/>
              <a:t>asigura</a:t>
            </a:r>
            <a:r>
              <a:rPr lang="en-US" sz="4000" dirty="0"/>
              <a:t> </a:t>
            </a:r>
            <a:r>
              <a:rPr lang="en-US" sz="4000" dirty="0" err="1"/>
              <a:t>suportul</a:t>
            </a:r>
            <a:r>
              <a:rPr lang="en-US" sz="4000" dirty="0"/>
              <a:t> </a:t>
            </a:r>
            <a:r>
              <a:rPr lang="en-US" sz="4000" dirty="0" err="1"/>
              <a:t>unei</a:t>
            </a:r>
            <a:r>
              <a:rPr lang="en-US" sz="4000" dirty="0"/>
              <a:t> </a:t>
            </a:r>
            <a:r>
              <a:rPr lang="en-US" sz="4000" dirty="0" err="1"/>
              <a:t>bune</a:t>
            </a:r>
            <a:r>
              <a:rPr lang="en-US" sz="4000" dirty="0"/>
              <a:t> </a:t>
            </a:r>
            <a:r>
              <a:rPr lang="en-US" sz="4000" dirty="0" err="1"/>
              <a:t>functionari</a:t>
            </a:r>
            <a:r>
              <a:rPr lang="en-US" sz="4000" dirty="0"/>
              <a:t> in </a:t>
            </a:r>
            <a:r>
              <a:rPr lang="en-US" sz="4000" dirty="0" err="1"/>
              <a:t>ceea</a:t>
            </a:r>
            <a:r>
              <a:rPr lang="en-US" sz="4000" dirty="0"/>
              <a:t> </a:t>
            </a:r>
            <a:r>
              <a:rPr lang="en-US" sz="4000" dirty="0" err="1"/>
              <a:t>ce</a:t>
            </a:r>
            <a:r>
              <a:rPr lang="en-US" sz="4000" dirty="0"/>
              <a:t> </a:t>
            </a:r>
            <a:r>
              <a:rPr lang="en-US" sz="4000" dirty="0" err="1"/>
              <a:t>priveste</a:t>
            </a:r>
            <a:r>
              <a:rPr lang="en-US" sz="4000" dirty="0"/>
              <a:t> </a:t>
            </a:r>
            <a:r>
              <a:rPr lang="en-US" sz="4000" dirty="0" err="1"/>
              <a:t>fluxul</a:t>
            </a:r>
            <a:r>
              <a:rPr lang="en-US" sz="4000" dirty="0"/>
              <a:t>, </a:t>
            </a:r>
            <a:r>
              <a:rPr lang="en-US" sz="4000" dirty="0" err="1"/>
              <a:t>siguranta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accesul</a:t>
            </a:r>
            <a:r>
              <a:rPr lang="en-US" sz="4000" dirty="0"/>
              <a:t> </a:t>
            </a:r>
            <a:r>
              <a:rPr lang="en-US" sz="4000" dirty="0" err="1"/>
              <a:t>informatiilor</a:t>
            </a:r>
            <a:r>
              <a:rPr lang="en-US" sz="4000" dirty="0"/>
              <a:t>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FA5A430-6E04-A0F7-8099-CE85E0DF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72331E-F9A5-ECFF-CF21-8052E5AC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3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conținut 6" descr="O imagine care conține diagramă&#10;&#10;Descriere generată automat">
            <a:extLst>
              <a:ext uri="{FF2B5EF4-FFF2-40B4-BE49-F238E27FC236}">
                <a16:creationId xmlns:a16="http://schemas.microsoft.com/office/drawing/2014/main" id="{B827B0E4-4DB2-917F-1AE5-AAFE6B2DD20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4431" t="1" r="5703" b="1790"/>
          <a:stretch/>
        </p:blipFill>
        <p:spPr>
          <a:xfrm>
            <a:off x="1229277" y="1072116"/>
            <a:ext cx="10369687" cy="4901301"/>
          </a:xfrm>
          <a:noFill/>
        </p:spPr>
      </p:pic>
      <p:sp>
        <p:nvSpPr>
          <p:cNvPr id="5" name="Substituent număr diapozitiv 4" hidden="1">
            <a:extLst>
              <a:ext uri="{FF2B5EF4-FFF2-40B4-BE49-F238E27FC236}">
                <a16:creationId xmlns:a16="http://schemas.microsoft.com/office/drawing/2014/main" id="{DA7AD5E7-C7B1-C78C-2DEE-CB3FB6C81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5369" y="6428281"/>
            <a:ext cx="402336" cy="283464"/>
          </a:xfrm>
        </p:spPr>
        <p:txBody>
          <a:bodyPr/>
          <a:lstStyle/>
          <a:p>
            <a:pPr>
              <a:spcAft>
                <a:spcPts val="600"/>
              </a:spcAft>
            </a:pPr>
            <a:fld id="{BC0F0449-EF10-3E4D-894D-3DE10CF4206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EED07199-7D8B-4CD9-4FD7-FAABB8CF2FC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531091" y="983633"/>
            <a:ext cx="1728216" cy="2834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615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subsol 1">
            <a:extLst>
              <a:ext uri="{FF2B5EF4-FFF2-40B4-BE49-F238E27FC236}">
                <a16:creationId xmlns:a16="http://schemas.microsoft.com/office/drawing/2014/main" id="{AD379AC1-F7AF-0A43-4DB7-437918CB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118861B0-8E01-D83A-8228-8E3E2BB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49BFA7-1D54-9749-DC4D-CC35536C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</a:t>
            </a:r>
            <a:r>
              <a:rPr lang="en-US" dirty="0" err="1"/>
              <a:t>despre</a:t>
            </a:r>
            <a:r>
              <a:rPr lang="en-US" dirty="0"/>
              <a:t> Romania?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626E5DD-4A24-29F5-8A9B-7107E8AE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O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evoluție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marcanta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sistemul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bancar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fost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renunțarea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sistemul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prelucrare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datelor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bancare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catre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centrele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teritoriale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calcul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și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patrunderea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masiva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pe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piața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romaneasca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calculatoarelor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personale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de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determinat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constituirea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nivelul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unitaților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bancare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unor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compartimente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responsabile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cu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prelucrarea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automata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datelor</a:t>
            </a:r>
            <a:r>
              <a:rPr lang="en-US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Sistemul bancar romanesc se afla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intr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-un stadiu avansat de transformare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sustinut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puternic de tehnologia moderna de progresele intense ale informaticii si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telecomunicatiilor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DA83DEE-C195-1320-4257-F7B07291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6CE7D57-0026-A66D-6313-8B252ACC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979E42-C105-CDDB-E42E-75904748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68DF845-4089-317B-6C23-C91142E1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Prioritatea actuala a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bancilor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este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achizitionarea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unor echipamente tehnologice performante pentru a fi in pas cu cererea de produse bancare in permanenta schimbare, dar si cu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provocarile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din partea competitorilor bancari si nebancari. Livrarea produselor si serviciilor bancare se </a:t>
            </a:r>
            <a:r>
              <a:rPr lang="ro-RO" b="0" i="0" dirty="0" err="1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bazeaza</a:t>
            </a:r>
            <a:r>
              <a:rPr lang="ro-RO" b="0" i="0" dirty="0">
                <a:solidFill>
                  <a:srgbClr val="171717"/>
                </a:solidFill>
                <a:effectLst/>
                <a:latin typeface="Verdana" panose="020B0604030504040204" pitchFamily="34" charset="0"/>
              </a:rPr>
              <a:t> tot mai mult pe sisteme informatice (mijloace-electronice, bancomate, internet etc.).</a:t>
            </a:r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708ED58-FD29-D50C-9AFB-CEEB3F01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6BEB41A-0107-E305-BC47-63083410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0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54DEC3A-59F7-3DDE-246C-CD909463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Banci</a:t>
            </a:r>
            <a:r>
              <a:rPr lang="en-US" dirty="0"/>
              <a:t> </a:t>
            </a:r>
            <a:r>
              <a:rPr lang="en-US" dirty="0" err="1"/>
              <a:t>traditionale</a:t>
            </a:r>
            <a:r>
              <a:rPr lang="en-US" dirty="0"/>
              <a:t> vs. </a:t>
            </a:r>
            <a:r>
              <a:rPr lang="en-US" dirty="0" err="1"/>
              <a:t>virtuale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6D26DD0-0061-1B9F-BDB4-3A75047A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bancilor</a:t>
            </a:r>
            <a:r>
              <a:rPr lang="en-US" dirty="0"/>
              <a:t> au </a:t>
            </a:r>
            <a:r>
              <a:rPr lang="en-US" dirty="0" err="1"/>
              <a:t>birouri</a:t>
            </a:r>
            <a:r>
              <a:rPr lang="en-US" dirty="0"/>
              <a:t> </a:t>
            </a:r>
            <a:r>
              <a:rPr lang="en-US" dirty="0" err="1"/>
              <a:t>traditionale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un office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clientii</a:t>
            </a:r>
            <a:r>
              <a:rPr lang="en-US" dirty="0"/>
              <a:t> pot merge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discute</a:t>
            </a:r>
            <a:r>
              <a:rPr lang="en-US" dirty="0"/>
              <a:t> cu </a:t>
            </a:r>
            <a:r>
              <a:rPr lang="en-US" dirty="0" err="1"/>
              <a:t>angajati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firmei</a:t>
            </a:r>
            <a:r>
              <a:rPr lang="en-US" dirty="0"/>
              <a:t>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banci</a:t>
            </a:r>
            <a:r>
              <a:rPr lang="en-US" dirty="0"/>
              <a:t> care </a:t>
            </a:r>
            <a:r>
              <a:rPr lang="en-US" dirty="0" err="1"/>
              <a:t>opereaza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pe internet ( </a:t>
            </a:r>
            <a:r>
              <a:rPr lang="en-US" dirty="0" err="1"/>
              <a:t>Revolut</a:t>
            </a:r>
            <a:r>
              <a:rPr lang="en-US" dirty="0"/>
              <a:t>, NetBank, etc.)</a:t>
            </a:r>
          </a:p>
          <a:p>
            <a:r>
              <a:rPr lang="en-US" dirty="0" err="1"/>
              <a:t>Clientii</a:t>
            </a:r>
            <a:r>
              <a:rPr lang="en-US" dirty="0"/>
              <a:t> sunt </a:t>
            </a:r>
            <a:r>
              <a:rPr lang="en-US" dirty="0" err="1"/>
              <a:t>atrasi</a:t>
            </a:r>
            <a:r>
              <a:rPr lang="en-US" dirty="0"/>
              <a:t> de </a:t>
            </a:r>
            <a:r>
              <a:rPr lang="en-US" dirty="0" err="1"/>
              <a:t>bancile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prin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scaderea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dobanzii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la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credite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oferirea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unor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rate de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dobanda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mai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mare la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depozite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si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costurile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relativ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scazute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la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tranzactiile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efectuate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astfel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comparativ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cu o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sucursala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</a:rPr>
              <a:t>traditionala</a:t>
            </a:r>
            <a:r>
              <a:rPr lang="en-US" b="0" i="0" dirty="0">
                <a:solidFill>
                  <a:srgbClr val="171717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1FD5EA9-2DEB-76C8-85A4-43814667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1393E01-2976-98CB-4CB1-3F4E87D5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5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subsol 1">
            <a:extLst>
              <a:ext uri="{FF2B5EF4-FFF2-40B4-BE49-F238E27FC236}">
                <a16:creationId xmlns:a16="http://schemas.microsoft.com/office/drawing/2014/main" id="{03ABD5DD-FC28-A22A-4A1E-A32CA503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ED288E01-5909-8EC3-B2CD-BDB59E1C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30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D99C72-E14F-C4DD-340F-23973F70D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9981" y="5902749"/>
            <a:ext cx="5042019" cy="29876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7162C1F-9C16-17B3-7F4F-068B3063F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63" y="1356646"/>
            <a:ext cx="11417180" cy="4144708"/>
          </a:xfrm>
        </p:spPr>
        <p:txBody>
          <a:bodyPr/>
          <a:lstStyle/>
          <a:p>
            <a:pPr algn="just"/>
            <a:r>
              <a:rPr lang="en-US" b="1" i="1" dirty="0"/>
              <a:t>BIBLIOGRAFIE:</a:t>
            </a:r>
          </a:p>
          <a:p>
            <a:pPr algn="just"/>
            <a:r>
              <a:rPr lang="en-US" b="1" i="1" dirty="0">
                <a:hlinkClick r:id="rId2"/>
              </a:rPr>
              <a:t>https://www.rasfoiesc.com/business/economie/finante-banci/Sistemul-informatic-bancar44.php</a:t>
            </a:r>
            <a:endParaRPr lang="en-US" b="1" i="1" dirty="0"/>
          </a:p>
          <a:p>
            <a:pPr algn="just"/>
            <a:r>
              <a:rPr lang="en-US" b="1" i="1" dirty="0">
                <a:hlinkClick r:id="rId3"/>
              </a:rPr>
              <a:t>https://www.scrigroup.com/afaceri/economie/Sisteme-informatice-bancare25334.php</a:t>
            </a:r>
            <a:endParaRPr lang="en-US" b="1" i="1" dirty="0"/>
          </a:p>
          <a:p>
            <a:pPr algn="just"/>
            <a:r>
              <a:rPr lang="en-US" b="1" i="1" dirty="0">
                <a:hlinkClick r:id="rId4"/>
              </a:rPr>
              <a:t>https://www.scritub.com/stiinta/informatica/baze-de-date/SISTEME-DE-BAZE-DE-DATE-INTROD32525.php</a:t>
            </a:r>
            <a:endParaRPr lang="en-US" b="1" i="1" dirty="0"/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E4C6607-BF84-7D16-3AA6-34B3C5F3F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5EBBA57-221F-F926-272B-722A8926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8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E7504-A822-8D32-FB21-6E5C8663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THANK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6225-7300-EC8A-12B0-C29B3D59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13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YOU</a:t>
            </a:r>
            <a:endParaRPr lang="en-US" sz="115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 Condensed" panose="02070606080606020203" pitchFamily="18" charset="77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500F29-FD47-8A47-7330-3D43A023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9" name="Picture Placeholder 8" descr="Person walking on steps">
            <a:extLst>
              <a:ext uri="{FF2B5EF4-FFF2-40B4-BE49-F238E27FC236}">
                <a16:creationId xmlns:a16="http://schemas.microsoft.com/office/drawing/2014/main" id="{05A44911-5ED6-9870-A087-4FC2B11BA8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6" b="4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Picture Placeholder 7" descr="Light reflection on water">
            <a:extLst>
              <a:ext uri="{FF2B5EF4-FFF2-40B4-BE49-F238E27FC236}">
                <a16:creationId xmlns:a16="http://schemas.microsoft.com/office/drawing/2014/main" id="{38B6D85B-92FB-EE63-76D0-30C6568EC31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240" b="240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8A721-3F05-2984-FC02-8CE14FFF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5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0EEA74-5D7A-5C6B-83EF-9942A1AA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19143BF-25F3-B3F2-B4C8-D5244648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general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informatic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ff3"/>
              </a:rPr>
              <a:t>infrastructura</a:t>
            </a:r>
            <a:r>
              <a:rPr lang="en-US" b="1" i="0" dirty="0">
                <a:solidFill>
                  <a:srgbClr val="000000"/>
                </a:solidFill>
                <a:effectLst/>
                <a:latin typeface="ff3"/>
              </a:rPr>
              <a:t> hardware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ff3"/>
              </a:rPr>
              <a:t>şi</a:t>
            </a:r>
            <a:r>
              <a:rPr lang="en-US" b="1" i="0" dirty="0">
                <a:solidFill>
                  <a:srgbClr val="000000"/>
                </a:solidFill>
                <a:effectLst/>
                <a:latin typeface="ff3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ff3"/>
              </a:rPr>
              <a:t>comunicaţii</a:t>
            </a:r>
            <a:r>
              <a:rPr lang="en-US" b="1" dirty="0">
                <a:solidFill>
                  <a:srgbClr val="000000"/>
                </a:solidFill>
                <a:latin typeface="ff3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ff3"/>
              </a:rPr>
              <a:t>aceasta</a:t>
            </a:r>
            <a:r>
              <a:rPr lang="en-US" dirty="0">
                <a:solidFill>
                  <a:srgbClr val="000000"/>
                </a:solidFill>
                <a:latin typeface="ff3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ff3"/>
              </a:rPr>
              <a:t>refera</a:t>
            </a:r>
            <a:r>
              <a:rPr lang="en-US" dirty="0">
                <a:solidFill>
                  <a:srgbClr val="000000"/>
                </a:solidFill>
                <a:latin typeface="ff3"/>
              </a:rPr>
              <a:t> 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echipamentele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calcul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servere,staţii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lucru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elemente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conectică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- hub-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uri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switch-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uri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modem-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uri,routere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firewall-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uri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etc</a:t>
            </a:r>
            <a:r>
              <a:rPr lang="en-US" i="0" dirty="0">
                <a:solidFill>
                  <a:srgbClr val="000000"/>
                </a:solidFill>
                <a:effectLst/>
                <a:latin typeface="ff2"/>
              </a:rPr>
              <a:t>.</a:t>
            </a:r>
            <a:endParaRPr lang="en-US" i="0" dirty="0">
              <a:solidFill>
                <a:srgbClr val="000000"/>
              </a:solidFill>
              <a:effectLst/>
              <a:latin typeface="ff3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ff3"/>
              </a:rPr>
              <a:t>componenta</a:t>
            </a:r>
            <a:r>
              <a:rPr lang="en-US" b="1" i="0" dirty="0">
                <a:solidFill>
                  <a:srgbClr val="000000"/>
                </a:solidFill>
                <a:effectLst/>
                <a:latin typeface="ff3"/>
              </a:rPr>
              <a:t> software: </a:t>
            </a:r>
            <a:r>
              <a:rPr lang="en-US" i="0" dirty="0" err="1">
                <a:solidFill>
                  <a:srgbClr val="000000"/>
                </a:solidFill>
                <a:effectLst/>
                <a:latin typeface="ff3"/>
              </a:rPr>
              <a:t>cuprinde</a:t>
            </a:r>
            <a:r>
              <a:rPr lang="en-US" i="0" dirty="0">
                <a:solidFill>
                  <a:srgbClr val="000000"/>
                </a:solidFill>
                <a:effectLst/>
                <a:latin typeface="ff3"/>
              </a:rPr>
              <a:t> tot </a:t>
            </a:r>
            <a:r>
              <a:rPr lang="en-US" i="0" dirty="0" err="1">
                <a:solidFill>
                  <a:srgbClr val="000000"/>
                </a:solidFill>
                <a:effectLst/>
                <a:latin typeface="ff3"/>
              </a:rPr>
              <a:t>ce</a:t>
            </a:r>
            <a:r>
              <a:rPr lang="en-US" i="0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ff3"/>
              </a:rPr>
              <a:t>inseamna</a:t>
            </a:r>
            <a:r>
              <a:rPr lang="en-US" i="0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sisteme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operare,sisteme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gestiune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bazelor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date – SGBD -,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baze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de date,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2"/>
              </a:rPr>
              <a:t>aplicaţii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etc.</a:t>
            </a:r>
            <a:endParaRPr lang="en-US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25FE800-9A4E-0C93-C0A9-139B0A9F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1C060BE-6173-C9EF-C6BE-E563E4DF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4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BC3FF7-770C-876B-A0A8-1F7A179F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F59B75A-F98C-A353-C886-0F6DEA85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Elementul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legatură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între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aceste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două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componente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(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infrastructura</a:t>
            </a:r>
            <a:r>
              <a:rPr lang="en-US" sz="3600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hardware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si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componenta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software )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este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ff3"/>
              </a:rPr>
              <a:t>politica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ff3"/>
              </a:rPr>
              <a:t> de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ff3"/>
              </a:rPr>
              <a:t>securitate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, ca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ansamblu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de reguli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şi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proceduri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de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asigurare</a:t>
            </a:r>
            <a:r>
              <a:rPr lang="en-US" sz="3600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a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integrităţii</a:t>
            </a:r>
            <a:r>
              <a:rPr lang="en-US" sz="3600" dirty="0">
                <a:solidFill>
                  <a:srgbClr val="000000"/>
                </a:solidFill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şi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 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confidentialităţii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ff2"/>
              </a:rPr>
              <a:t>informaţiilor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ff2"/>
              </a:rPr>
              <a:t>.</a:t>
            </a:r>
            <a:endParaRPr lang="en-US" sz="36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BBCA3F4-2961-B300-AF5E-C951557A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5FA41C7-F904-3CC1-230A-9268F6CC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8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3ED6B5-27E1-C534-C061-2660D403B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Caracteristici</a:t>
            </a:r>
            <a:endParaRPr lang="en-US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6881FD9-F639-2A37-8C68-AED0C9AE2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9D2965EC-19D6-6896-88C6-114D34CFDF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68EA6-72B0-7147-8B71-D6EFFC94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1. </a:t>
            </a:r>
            <a:r>
              <a:rPr lang="en-US" sz="7200" dirty="0" err="1"/>
              <a:t>Operare</a:t>
            </a:r>
            <a:r>
              <a:rPr lang="en-US" sz="7200" dirty="0"/>
              <a:t> in </a:t>
            </a:r>
            <a:r>
              <a:rPr lang="en-US" sz="7200" dirty="0" err="1"/>
              <a:t>timp</a:t>
            </a:r>
            <a:r>
              <a:rPr lang="en-US" sz="7200" dirty="0"/>
              <a:t> real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DF10E4-7394-0417-C0BB-7B89D68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Sistemele</a:t>
            </a:r>
            <a:r>
              <a:rPr lang="en-US" sz="4000" dirty="0"/>
              <a:t> </a:t>
            </a:r>
            <a:r>
              <a:rPr lang="en-US" sz="4000" dirty="0" err="1"/>
              <a:t>informatice</a:t>
            </a:r>
            <a:r>
              <a:rPr lang="en-US" sz="4000" dirty="0"/>
              <a:t> </a:t>
            </a:r>
            <a:r>
              <a:rPr lang="en-US" sz="4000" dirty="0" err="1"/>
              <a:t>bancare</a:t>
            </a:r>
            <a:r>
              <a:rPr lang="en-US" sz="4000" dirty="0"/>
              <a:t> </a:t>
            </a:r>
            <a:r>
              <a:rPr lang="en-US" sz="4000" dirty="0" err="1"/>
              <a:t>necesita</a:t>
            </a:r>
            <a:r>
              <a:rPr lang="en-US" sz="4000" dirty="0"/>
              <a:t> </a:t>
            </a:r>
            <a:r>
              <a:rPr lang="en-US" sz="4000" b="1" dirty="0" err="1"/>
              <a:t>Operare</a:t>
            </a:r>
            <a:r>
              <a:rPr lang="en-US" sz="4000" b="1" dirty="0"/>
              <a:t> In </a:t>
            </a:r>
            <a:r>
              <a:rPr lang="en-US" sz="4000" b="1" dirty="0" err="1"/>
              <a:t>Timp</a:t>
            </a:r>
            <a:r>
              <a:rPr lang="en-US" sz="4000" b="1" dirty="0"/>
              <a:t> Real </a:t>
            </a:r>
            <a:r>
              <a:rPr lang="en-US" sz="4000" dirty="0"/>
              <a:t>a </a:t>
            </a:r>
            <a:r>
              <a:rPr lang="en-US" sz="4000" dirty="0" err="1"/>
              <a:t>datelor</a:t>
            </a:r>
            <a:r>
              <a:rPr lang="en-US" sz="4000" dirty="0"/>
              <a:t> </a:t>
            </a:r>
            <a:r>
              <a:rPr lang="en-US" sz="4000" dirty="0" err="1"/>
              <a:t>intrucat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</a:t>
            </a:r>
            <a:r>
              <a:rPr lang="en-US" sz="4000" dirty="0" err="1"/>
              <a:t>ceva</a:t>
            </a:r>
            <a:r>
              <a:rPr lang="en-US" sz="4000" dirty="0"/>
              <a:t> vital </a:t>
            </a:r>
            <a:r>
              <a:rPr lang="en-US" sz="4000" dirty="0" err="1"/>
              <a:t>sa</a:t>
            </a:r>
            <a:r>
              <a:rPr lang="en-US" sz="4000" dirty="0"/>
              <a:t> </a:t>
            </a:r>
            <a:r>
              <a:rPr lang="en-US" sz="4000" dirty="0" err="1"/>
              <a:t>avem</a:t>
            </a:r>
            <a:r>
              <a:rPr lang="en-US" sz="4000" dirty="0"/>
              <a:t> </a:t>
            </a:r>
            <a:r>
              <a:rPr lang="en-US" sz="4000" dirty="0" err="1"/>
              <a:t>acces</a:t>
            </a:r>
            <a:r>
              <a:rPr lang="en-US" sz="4000" dirty="0"/>
              <a:t> rapid la </a:t>
            </a:r>
            <a:r>
              <a:rPr lang="en-US" sz="4000" dirty="0" err="1"/>
              <a:t>informatii</a:t>
            </a:r>
            <a:r>
              <a:rPr lang="en-US" sz="4000" dirty="0"/>
              <a:t> </a:t>
            </a:r>
            <a:r>
              <a:rPr lang="en-US" sz="4000" dirty="0" err="1"/>
              <a:t>intre</a:t>
            </a:r>
            <a:r>
              <a:rPr lang="en-US" sz="4000" dirty="0"/>
              <a:t> </a:t>
            </a:r>
            <a:r>
              <a:rPr lang="en-US" sz="4000" dirty="0" err="1"/>
              <a:t>banci</a:t>
            </a:r>
            <a:r>
              <a:rPr lang="en-US" sz="4000" dirty="0"/>
              <a:t>.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69DFAB5-E551-8EB3-E4C5-5DFD57D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349DE20-2AA3-604C-BD9E-885DC963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70149A-1265-ECC4-24BA-EA6AC26B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Disponibilitatea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AA412CA-588A-55DA-D062-909E5842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Disponibilitatea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se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refera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la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ff2"/>
              </a:rPr>
              <a:t>asigurarea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ff2"/>
              </a:rPr>
              <a:t> 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ff2"/>
              </a:rPr>
              <a:t>continuităţii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ff2"/>
              </a:rPr>
              <a:t> 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ff2"/>
              </a:rPr>
              <a:t>în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ff2"/>
              </a:rPr>
              <a:t> 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ff2"/>
              </a:rPr>
              <a:t>funcţionare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. 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De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asemenea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consistenţa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integritatea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şi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securitatea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datelor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fac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dintr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-un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sistem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informatic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bancar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elementul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principal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în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cadrul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managementului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riscului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operaţional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şi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2"/>
              </a:rPr>
              <a:t>reputaţional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2"/>
              </a:rPr>
              <a:t>.</a:t>
            </a:r>
            <a:endParaRPr lang="en-US" sz="3200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15A19CF-FF20-5368-28E7-C6D87026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7CFE8BB-667B-955F-1FE0-DC3D7E55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5F3388-973C-7A8B-5501-20FB8BF2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D2FC72-7F4B-8446-DA74-1766F251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ca </a:t>
            </a:r>
            <a:r>
              <a:rPr lang="en-US" dirty="0" err="1"/>
              <a:t>inima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informatic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constituita</a:t>
            </a:r>
            <a:r>
              <a:rPr lang="en-US" dirty="0"/>
              <a:t> de BAZA DE DATE.  </a:t>
            </a:r>
          </a:p>
          <a:p>
            <a:r>
              <a:rPr lang="en-US" dirty="0"/>
              <a:t>Dar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sistemul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stocare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înregistrare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prelucrare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analiză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informaţiilor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necesare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operaţiilor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zilnice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joaca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rol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fel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 im</a:t>
            </a:r>
            <a:r>
              <a:rPr lang="en-US" dirty="0">
                <a:solidFill>
                  <a:srgbClr val="000000"/>
                </a:solidFill>
              </a:rPr>
              <a:t>portant.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43F9336-AA95-2567-D620-9F771BC8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B093E9B-2104-B0AC-564D-AB4E182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5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7DEDC6-37C9-A1C9-2BCF-A1925DC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Conectivitate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0E33A8-2DA5-8D17-D40E-A4B143D1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caracteristica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CONECTIVITATEA, care se </a:t>
            </a:r>
            <a:r>
              <a:rPr lang="en-US" dirty="0" err="1"/>
              <a:t>refera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conectivitate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factorii</a:t>
            </a:r>
            <a:r>
              <a:rPr lang="en-US" dirty="0"/>
              <a:t> care </a:t>
            </a:r>
            <a:r>
              <a:rPr lang="en-US" dirty="0" err="1"/>
              <a:t>formeaza</a:t>
            </a:r>
            <a:r>
              <a:rPr lang="en-US" dirty="0"/>
              <a:t> banca.</a:t>
            </a:r>
          </a:p>
          <a:p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cateva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</a:t>
            </a:r>
            <a:r>
              <a:rPr lang="en-US" dirty="0" err="1"/>
              <a:t>bancare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conectivitate</a:t>
            </a:r>
            <a:r>
              <a:rPr lang="en-US" dirty="0"/>
              <a:t>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0A669F0-2034-60A2-3070-21FF6B41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14B8FEC-AACF-0EA1-169A-9CD0A195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69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_Design_Win32_SW_v9" id="{B31121F0-6D27-4AAB-94CF-F08E12A82DBD}" vid="{623FCD0B-812B-4150-A7A9-25F127C3B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B8C56B376FAC4A84B43F14AF8279D7" ma:contentTypeVersion="2" ma:contentTypeDescription="Create a new document." ma:contentTypeScope="" ma:versionID="498dda87a1b0de57f5788a8bf5654a7f">
  <xsd:schema xmlns:xsd="http://www.w3.org/2001/XMLSchema" xmlns:xs="http://www.w3.org/2001/XMLSchema" xmlns:p="http://schemas.microsoft.com/office/2006/metadata/properties" xmlns:ns3="a631a279-5a15-4d42-8c5c-c081a45901f6" targetNamespace="http://schemas.microsoft.com/office/2006/metadata/properties" ma:root="true" ma:fieldsID="b5aa582a5f74c0416d5b1b9cce4ee20e" ns3:_="">
    <xsd:import namespace="a631a279-5a15-4d42-8c5c-c081a45901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1a279-5a15-4d42-8c5c-c081a45901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31BF25-C44E-4E7A-A96E-EE412534B0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8593D3-5F6A-473B-90A5-E85AA18D3FDC}">
  <ds:schemaRefs>
    <ds:schemaRef ds:uri="http://purl.org/dc/elements/1.1/"/>
    <ds:schemaRef ds:uri="a631a279-5a15-4d42-8c5c-c081a45901f6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A1BB828-F9DA-4FC2-83CA-81B066D0A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31a279-5a15-4d42-8c5c-c081a4590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Headlines design</Template>
  <TotalTime>133</TotalTime>
  <Words>996</Words>
  <Application>Microsoft Office PowerPoint</Application>
  <PresentationFormat>Ecran lat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6" baseType="lpstr">
      <vt:lpstr>Arial</vt:lpstr>
      <vt:lpstr>Avenir Next LT Pro</vt:lpstr>
      <vt:lpstr>Bodoni MT Condensed</vt:lpstr>
      <vt:lpstr>Calibri</vt:lpstr>
      <vt:lpstr>ff2</vt:lpstr>
      <vt:lpstr>ff3</vt:lpstr>
      <vt:lpstr>Source Sans Pro</vt:lpstr>
      <vt:lpstr>Verdana</vt:lpstr>
      <vt:lpstr>Temă Office</vt:lpstr>
      <vt:lpstr>Sisteme informatice</vt:lpstr>
      <vt:lpstr>Definitie…</vt:lpstr>
      <vt:lpstr>Componente</vt:lpstr>
      <vt:lpstr>…</vt:lpstr>
      <vt:lpstr>Caracteristici</vt:lpstr>
      <vt:lpstr>1. Operare in timp real</vt:lpstr>
      <vt:lpstr>2. Disponibilitatea</vt:lpstr>
      <vt:lpstr>3. Baza de date</vt:lpstr>
      <vt:lpstr>4. Conectivitate</vt:lpstr>
      <vt:lpstr>4.1. Sisteme informatice bancare fara conectivitate</vt:lpstr>
      <vt:lpstr>4.2.  Sisteme informatice bancare cu conectivitate locala</vt:lpstr>
      <vt:lpstr>4.3. Sisteme informatice bancare cu conectivitate globala</vt:lpstr>
      <vt:lpstr>Prezentare PowerPoint</vt:lpstr>
      <vt:lpstr>Baze de date centralizate vs. distribuite</vt:lpstr>
      <vt:lpstr>1. Baze de date centralizate</vt:lpstr>
      <vt:lpstr>2. Baze de date distribuite</vt:lpstr>
      <vt:lpstr>Fig A – Sistem de baze  de date centralizata  Fig B --- Sistem de baze de date distribuita</vt:lpstr>
      <vt:lpstr>Prezentare PowerPoint</vt:lpstr>
      <vt:lpstr>Complexitate</vt:lpstr>
      <vt:lpstr>Prezentare PowerPoint</vt:lpstr>
      <vt:lpstr>Prezentare PowerPoint</vt:lpstr>
      <vt:lpstr>Cat despre Romania?</vt:lpstr>
      <vt:lpstr>…</vt:lpstr>
      <vt:lpstr>Banci traditionale vs. virtuale</vt:lpstr>
      <vt:lpstr>Prezentare PowerPoint</vt:lpstr>
      <vt:lpstr>Prezentare PowerPoint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informatice</dc:title>
  <dc:creator>ANDREEA CADIȘ</dc:creator>
  <cp:lastModifiedBy>ANDREEA CADIȘ</cp:lastModifiedBy>
  <cp:revision>2</cp:revision>
  <dcterms:created xsi:type="dcterms:W3CDTF">2023-04-20T20:04:10Z</dcterms:created>
  <dcterms:modified xsi:type="dcterms:W3CDTF">2023-04-23T11:45:04Z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0x010100DAB8C56B376FAC4A84B43F14AF8279D7</vt:lpwstr>
  </property>
</Properties>
</file>