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  <p:sldId id="265" r:id="rId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D7"/>
    <a:srgbClr val="FF0000"/>
    <a:srgbClr val="AE8D77"/>
    <a:srgbClr val="FFD2B4"/>
    <a:srgbClr val="E63E3E"/>
    <a:srgbClr val="70AD47"/>
    <a:srgbClr val="C55A11"/>
    <a:srgbClr val="ED9C55"/>
    <a:srgbClr val="FFD966"/>
    <a:srgbClr val="3E9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BA3EB-1089-4EAB-A45E-872960947DA9}" v="189" dt="2023-09-26T06:40:17.645"/>
    <p1510:client id="{8962ACC7-DEE7-4285-A809-A2C0AD5EB66C}" v="502" dt="2023-09-26T22:55:09.565"/>
    <p1510:client id="{8F868080-D2ED-44CA-BB47-24A9F7FA559C}" v="148" dt="2023-09-27T11:50:01.546"/>
    <p1510:client id="{D601F5CB-1883-421F-9FF2-CD60A5E2348F}" v="1262" dt="2023-09-20T16:21:49.258"/>
    <p1510:client id="{DC0AFCB6-CDAD-4B2D-B29F-34FAB4595965}" v="27" dt="2023-09-26T10:18:01.295"/>
    <p1510:client id="{ED909EF1-A306-43DE-BA12-BAF4AF2464B1}" v="256" dt="2023-09-26T10:09:21.477"/>
    <p1510:client id="{F1676AEF-44E3-4E36-BB65-5228768D815B}" v="67" dt="2023-09-26T06:16:59.376"/>
    <p1510:client id="{F9AAB515-9348-491D-BE62-414B52CE5735}" v="46" dt="2023-09-20T17:41:48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01.10.2023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7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01.10.2023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189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01.10.2023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35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01.10.2023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7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01.10.2023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1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01.10.2023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96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01.10.2023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9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01.10.2023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9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01.10.2023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59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01.10.2023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80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01.10.2023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50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E8AD-4F80-492A-97A9-79DD5BB5D54F}" type="datetimeFigureOut">
              <a:rPr lang="ro-RO" smtClean="0"/>
              <a:t>01.10.2023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9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wavy background&#10;&#10;Description automatically generated">
            <a:extLst>
              <a:ext uri="{FF2B5EF4-FFF2-40B4-BE49-F238E27FC236}">
                <a16:creationId xmlns:a16="http://schemas.microsoft.com/office/drawing/2014/main" id="{479A22A3-83DA-D873-4606-B156E38D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" y="2766"/>
            <a:ext cx="12182166" cy="6852468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EB3D3CD7-05BD-9AAD-C1E0-8ACD26A94BEA}"/>
              </a:ext>
            </a:extLst>
          </p:cNvPr>
          <p:cNvSpPr/>
          <p:nvPr/>
        </p:nvSpPr>
        <p:spPr>
          <a:xfrm>
            <a:off x="2486511" y="268658"/>
            <a:ext cx="7222262" cy="6327793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6000" b="1" dirty="0">
                <a:solidFill>
                  <a:srgbClr val="81C5E8"/>
                </a:solidFill>
                <a:latin typeface="Century Gothic"/>
                <a:ea typeface="Calibri"/>
                <a:cs typeface="Calibri"/>
              </a:rPr>
              <a:t>AEROGUARD</a:t>
            </a:r>
            <a:endParaRPr lang="ro-RO" sz="6000" b="1">
              <a:solidFill>
                <a:srgbClr val="81C5E8"/>
              </a:solidFill>
              <a:latin typeface="Century Gothic"/>
              <a:ea typeface="Batang"/>
              <a:cs typeface="Angsana New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C019B358-EAF6-46D6-9635-9B5D4381951D}"/>
              </a:ext>
            </a:extLst>
          </p:cNvPr>
          <p:cNvSpPr/>
          <p:nvPr/>
        </p:nvSpPr>
        <p:spPr>
          <a:xfrm>
            <a:off x="5143964" y="-1918237"/>
            <a:ext cx="1898494" cy="1783446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b="1">
                <a:solidFill>
                  <a:schemeClr val="tx1"/>
                </a:solidFill>
                <a:ea typeface="Calibri"/>
                <a:cs typeface="Calibri"/>
              </a:rPr>
              <a:t>Ce este </a:t>
            </a:r>
            <a:r>
              <a:rPr lang="ro-RO" b="1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Aeroguard</a:t>
            </a:r>
            <a:r>
              <a:rPr lang="ro-RO" b="1">
                <a:solidFill>
                  <a:schemeClr val="tx1"/>
                </a:solidFill>
                <a:ea typeface="Calibri"/>
                <a:cs typeface="Calibri"/>
              </a:rPr>
              <a:t>?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95A7936C-C60F-0B44-C01E-CC2C8E7692D4}"/>
              </a:ext>
            </a:extLst>
          </p:cNvPr>
          <p:cNvSpPr/>
          <p:nvPr/>
        </p:nvSpPr>
        <p:spPr>
          <a:xfrm>
            <a:off x="5143964" y="6972225"/>
            <a:ext cx="1898494" cy="1783446"/>
          </a:xfrm>
          <a:prstGeom prst="hexagon">
            <a:avLst/>
          </a:prstGeom>
          <a:solidFill>
            <a:srgbClr val="F094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1700" b="1">
                <a:solidFill>
                  <a:schemeClr val="tx1"/>
                </a:solidFill>
                <a:ea typeface="Calibri"/>
                <a:cs typeface="Calibri"/>
              </a:rPr>
              <a:t>Mecanismul </a:t>
            </a:r>
            <a:r>
              <a:rPr lang="ro-RO" sz="17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r>
              <a:rPr lang="ro-RO" sz="1700" b="1">
                <a:solidFill>
                  <a:schemeClr val="tx1"/>
                </a:solidFill>
                <a:ea typeface="Calibri"/>
                <a:cs typeface="Calibri"/>
              </a:rPr>
              <a:t> pt. 2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D85EE75A-648A-24C0-44E7-15176B37E867}"/>
              </a:ext>
            </a:extLst>
          </p:cNvPr>
          <p:cNvSpPr/>
          <p:nvPr/>
        </p:nvSpPr>
        <p:spPr>
          <a:xfrm>
            <a:off x="11856121" y="-1779853"/>
            <a:ext cx="1898494" cy="1783446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b="1">
                <a:solidFill>
                  <a:schemeClr val="tx1"/>
                </a:solidFill>
                <a:ea typeface="Calibri"/>
                <a:cs typeface="Calibri"/>
              </a:rPr>
              <a:t>Scopul </a:t>
            </a:r>
            <a:r>
              <a:rPr lang="ro-RO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endParaRPr lang="ro-RO" b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CB33FE9B-BC76-CDBF-B76E-94B409F137F5}"/>
              </a:ext>
            </a:extLst>
          </p:cNvPr>
          <p:cNvSpPr/>
          <p:nvPr/>
        </p:nvSpPr>
        <p:spPr>
          <a:xfrm>
            <a:off x="11677380" y="6974798"/>
            <a:ext cx="1898494" cy="1783446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1700" b="1">
                <a:solidFill>
                  <a:schemeClr val="tx1"/>
                </a:solidFill>
                <a:ea typeface="Calibri"/>
                <a:cs typeface="Calibri"/>
              </a:rPr>
              <a:t>Mecanismul </a:t>
            </a:r>
            <a:r>
              <a:rPr lang="ro-RO" sz="17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r>
              <a:rPr lang="ro-RO" sz="1700" b="1">
                <a:solidFill>
                  <a:schemeClr val="tx1"/>
                </a:solidFill>
                <a:ea typeface="Calibri"/>
                <a:cs typeface="Calibri"/>
              </a:rPr>
              <a:t> pt. 1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F8E632D9-7388-5540-0818-69BB21A008D7}"/>
              </a:ext>
            </a:extLst>
          </p:cNvPr>
          <p:cNvSpPr/>
          <p:nvPr/>
        </p:nvSpPr>
        <p:spPr>
          <a:xfrm>
            <a:off x="-1135451" y="6974797"/>
            <a:ext cx="1898494" cy="1783446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b="1">
                <a:solidFill>
                  <a:schemeClr val="tx1"/>
                </a:solidFill>
                <a:ea typeface="Calibri"/>
                <a:cs typeface="Calibri"/>
              </a:rPr>
              <a:t>Beneficii </a:t>
            </a:r>
            <a:r>
              <a:rPr lang="ro-RO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r>
              <a:rPr lang="ro-RO" b="1">
                <a:solidFill>
                  <a:schemeClr val="tx1"/>
                </a:solidFill>
                <a:ea typeface="Calibri"/>
                <a:cs typeface="Calibri"/>
              </a:rPr>
              <a:t> </a:t>
            </a:r>
            <a:endParaRPr lang="ro-RO">
              <a:solidFill>
                <a:schemeClr val="tx1"/>
              </a:solidFill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3ABBA423-7485-FB3D-D993-308E4B8A961A}"/>
              </a:ext>
            </a:extLst>
          </p:cNvPr>
          <p:cNvSpPr/>
          <p:nvPr/>
        </p:nvSpPr>
        <p:spPr>
          <a:xfrm>
            <a:off x="-1568192" y="-1883333"/>
            <a:ext cx="1898494" cy="1783446"/>
          </a:xfrm>
          <a:prstGeom prst="hexagon">
            <a:avLst/>
          </a:prstGeom>
          <a:solidFill>
            <a:srgbClr val="F556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b="1">
                <a:solidFill>
                  <a:schemeClr val="tx1"/>
                </a:solidFill>
                <a:ea typeface="Calibri"/>
                <a:cs typeface="Calibri"/>
              </a:rPr>
              <a:t>Provocări </a:t>
            </a:r>
            <a:r>
              <a:rPr lang="ro-RO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endParaRPr lang="ro-RO" b="1">
              <a:solidFill>
                <a:schemeClr val="tx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blue and white wavy background&#10;&#10;Description automatically generated">
            <a:extLst>
              <a:ext uri="{FF2B5EF4-FFF2-40B4-BE49-F238E27FC236}">
                <a16:creationId xmlns:a16="http://schemas.microsoft.com/office/drawing/2014/main" id="{5FDC82FD-2DEC-398F-8BCB-FDB2AF4B7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" y="2766"/>
            <a:ext cx="12182166" cy="6852468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EB3D3CD7-05BD-9AAD-C1E0-8ACD26A94BEA}"/>
              </a:ext>
            </a:extLst>
          </p:cNvPr>
          <p:cNvSpPr/>
          <p:nvPr/>
        </p:nvSpPr>
        <p:spPr>
          <a:xfrm>
            <a:off x="4467504" y="2205681"/>
            <a:ext cx="3251417" cy="2477942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2400" b="1" dirty="0">
                <a:solidFill>
                  <a:srgbClr val="A5BFF0"/>
                </a:solidFill>
                <a:latin typeface="Century Gothic"/>
                <a:ea typeface="Calibri"/>
                <a:cs typeface="Calibri"/>
              </a:rPr>
              <a:t>AEROGUARD</a:t>
            </a:r>
            <a:endParaRPr lang="ro-RO" sz="2400" b="1">
              <a:solidFill>
                <a:srgbClr val="A5BFF0"/>
              </a:solidFill>
              <a:latin typeface="Century Gothic"/>
              <a:cs typeface="Calibri" panose="020F0502020204030204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0E6508EE-E995-4F5C-F846-C1BC56B342A0}"/>
              </a:ext>
            </a:extLst>
          </p:cNvPr>
          <p:cNvSpPr/>
          <p:nvPr/>
        </p:nvSpPr>
        <p:spPr>
          <a:xfrm>
            <a:off x="1965330" y="3588358"/>
            <a:ext cx="2937585" cy="2199083"/>
          </a:xfrm>
          <a:prstGeom prst="hexagon">
            <a:avLst/>
          </a:prstGeom>
          <a:solidFill>
            <a:srgbClr val="E63E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2400" b="1" dirty="0">
                <a:solidFill>
                  <a:schemeClr val="tx1"/>
                </a:solidFill>
                <a:latin typeface="Century Gothic"/>
                <a:ea typeface="Calibri"/>
                <a:cs typeface="Calibri"/>
              </a:rPr>
              <a:t>Provocări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B6E513F4-0283-0D76-8A48-268D40806786}"/>
              </a:ext>
            </a:extLst>
          </p:cNvPr>
          <p:cNvSpPr/>
          <p:nvPr/>
        </p:nvSpPr>
        <p:spPr>
          <a:xfrm>
            <a:off x="4609576" y="132700"/>
            <a:ext cx="2977169" cy="1961575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2000" b="1" dirty="0">
                <a:solidFill>
                  <a:srgbClr val="0D0C02"/>
                </a:solidFill>
                <a:latin typeface="Century Gothic"/>
                <a:ea typeface="Calibri"/>
                <a:cs typeface="Calibri"/>
              </a:rPr>
              <a:t>Ce este AEROGUARD?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3F3FB023-889C-5027-4DAD-0C52CC91294C}"/>
              </a:ext>
            </a:extLst>
          </p:cNvPr>
          <p:cNvSpPr/>
          <p:nvPr/>
        </p:nvSpPr>
        <p:spPr>
          <a:xfrm>
            <a:off x="1890135" y="1124227"/>
            <a:ext cx="3006855" cy="2258458"/>
          </a:xfrm>
          <a:prstGeom prst="hexagon">
            <a:avLst/>
          </a:prstGeom>
          <a:solidFill>
            <a:srgbClr val="3E96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2400" b="1" dirty="0">
                <a:solidFill>
                  <a:schemeClr val="tx1"/>
                </a:solidFill>
                <a:latin typeface="Century Gothic"/>
                <a:ea typeface="Calibri"/>
                <a:cs typeface="Calibri"/>
              </a:rPr>
              <a:t>Scop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BD13F7D2-1CEB-B52D-FE68-A0119A8A8DED}"/>
              </a:ext>
            </a:extLst>
          </p:cNvPr>
          <p:cNvSpPr/>
          <p:nvPr/>
        </p:nvSpPr>
        <p:spPr>
          <a:xfrm>
            <a:off x="7279538" y="1122536"/>
            <a:ext cx="3016752" cy="2248561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2400" b="1" dirty="0">
                <a:solidFill>
                  <a:schemeClr val="tx1"/>
                </a:solidFill>
                <a:latin typeface="Century Gothic"/>
                <a:ea typeface="Calibri"/>
                <a:cs typeface="Calibri"/>
              </a:rPr>
              <a:t>Beneficii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3F4BC7B9-A4DA-7621-F3F1-79FF90268E61}"/>
              </a:ext>
            </a:extLst>
          </p:cNvPr>
          <p:cNvSpPr/>
          <p:nvPr/>
        </p:nvSpPr>
        <p:spPr>
          <a:xfrm>
            <a:off x="7283510" y="3586665"/>
            <a:ext cx="3006855" cy="2189186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1700" b="1" dirty="0">
                <a:solidFill>
                  <a:schemeClr val="tx1"/>
                </a:solidFill>
                <a:latin typeface="Century Gothic"/>
                <a:ea typeface="Calibri"/>
                <a:cs typeface="Calibri"/>
              </a:rPr>
              <a:t>Mecanism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8788897E-FDDC-5CAF-0DA7-C7A9A0B351FD}"/>
              </a:ext>
            </a:extLst>
          </p:cNvPr>
          <p:cNvSpPr/>
          <p:nvPr/>
        </p:nvSpPr>
        <p:spPr>
          <a:xfrm>
            <a:off x="4609574" y="4782744"/>
            <a:ext cx="2977168" cy="1991262"/>
          </a:xfrm>
          <a:prstGeom prst="hexagon">
            <a:avLst/>
          </a:prstGeom>
          <a:solidFill>
            <a:srgbClr val="ED9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2000" b="1" dirty="0">
                <a:solidFill>
                  <a:schemeClr val="tx1"/>
                </a:solidFill>
                <a:latin typeface="Century Gothic"/>
                <a:ea typeface="Calibri"/>
                <a:cs typeface="Calibri"/>
              </a:rPr>
              <a:t>Componente</a:t>
            </a:r>
          </a:p>
        </p:txBody>
      </p:sp>
      <p:pic>
        <p:nvPicPr>
          <p:cNvPr id="15" name="Imagine 14" descr="O imagine care conține text, diagramă, linie, Font&#10;&#10;Descriere generată automat">
            <a:extLst>
              <a:ext uri="{FF2B5EF4-FFF2-40B4-BE49-F238E27FC236}">
                <a16:creationId xmlns:a16="http://schemas.microsoft.com/office/drawing/2014/main" id="{AFA22000-A20F-B00B-9BC6-9F8FE6656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363" y="-4813936"/>
            <a:ext cx="5471349" cy="477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13D23-A24E-4BD0-E05C-64FC8284E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919" y="5046023"/>
            <a:ext cx="447305" cy="467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1542C9-06BC-3C21-8E7E-B019533A3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413" y="6233556"/>
            <a:ext cx="348343" cy="3681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465D53-821F-74F1-6722-D4E5A82B10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2451" y="1513113"/>
            <a:ext cx="387929" cy="397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802E2D-06F9-5156-C5A8-5BE5355EC6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93" y="5135088"/>
            <a:ext cx="407720" cy="4176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8BA21D-BE1D-96E5-666D-F3ADF8A04C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0504" y="2651167"/>
            <a:ext cx="437408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1E3A4B-372B-9FC2-6AB6-A64C573067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5543" y="2482932"/>
            <a:ext cx="556162" cy="57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84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wavy background&#10;&#10;Description automatically generated">
            <a:extLst>
              <a:ext uri="{FF2B5EF4-FFF2-40B4-BE49-F238E27FC236}">
                <a16:creationId xmlns:a16="http://schemas.microsoft.com/office/drawing/2014/main" id="{7C280781-8C6F-53B5-1026-0D921BF97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" y="2766"/>
            <a:ext cx="12182166" cy="6852468"/>
          </a:xfrm>
          <a:prstGeom prst="rect">
            <a:avLst/>
          </a:prstGeom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2C8FBB77-ED39-26C4-40E8-78D09E7874D1}"/>
              </a:ext>
            </a:extLst>
          </p:cNvPr>
          <p:cNvSpPr/>
          <p:nvPr/>
        </p:nvSpPr>
        <p:spPr>
          <a:xfrm>
            <a:off x="11081159" y="5846921"/>
            <a:ext cx="900598" cy="842293"/>
          </a:xfrm>
          <a:prstGeom prst="hexagon">
            <a:avLst/>
          </a:prstGeom>
          <a:solidFill>
            <a:srgbClr val="F556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700" b="1">
                <a:solidFill>
                  <a:schemeClr val="tx1"/>
                </a:solidFill>
                <a:ea typeface="Calibri"/>
                <a:cs typeface="Calibri"/>
              </a:rPr>
              <a:t>Provocări </a:t>
            </a:r>
            <a:r>
              <a:rPr lang="ro-RO" sz="7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endParaRPr lang="ro-RO" sz="700" b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A9BB6DED-97BA-2BAA-7093-8120EE8BED19}"/>
              </a:ext>
            </a:extLst>
          </p:cNvPr>
          <p:cNvSpPr/>
          <p:nvPr/>
        </p:nvSpPr>
        <p:spPr>
          <a:xfrm>
            <a:off x="11081159" y="4830920"/>
            <a:ext cx="900598" cy="842293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700" b="1">
                <a:solidFill>
                  <a:schemeClr val="tx1"/>
                </a:solidFill>
                <a:ea typeface="Calibri"/>
                <a:cs typeface="Calibri"/>
              </a:rPr>
              <a:t>Beneficii </a:t>
            </a:r>
            <a:r>
              <a:rPr lang="ro-RO" sz="7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endParaRPr lang="ro-RO" sz="700" b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91F1BA8-0CD8-0852-7DBA-2FBAF4CA4283}"/>
              </a:ext>
            </a:extLst>
          </p:cNvPr>
          <p:cNvSpPr/>
          <p:nvPr/>
        </p:nvSpPr>
        <p:spPr>
          <a:xfrm>
            <a:off x="11081159" y="2770698"/>
            <a:ext cx="900598" cy="842293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600" b="1">
                <a:solidFill>
                  <a:schemeClr val="tx1"/>
                </a:solidFill>
                <a:ea typeface="Calibri"/>
                <a:cs typeface="Calibri"/>
              </a:rPr>
              <a:t>Mecanismul </a:t>
            </a:r>
            <a:r>
              <a:rPr lang="ro-RO" sz="6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r>
              <a:rPr lang="ro-RO" sz="600" b="1">
                <a:solidFill>
                  <a:schemeClr val="tx1"/>
                </a:solidFill>
                <a:ea typeface="Calibri"/>
                <a:cs typeface="Calibri"/>
              </a:rPr>
              <a:t> pt. 1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81B2CA6A-9E95-9FB8-1C7E-AA582140A574}"/>
              </a:ext>
            </a:extLst>
          </p:cNvPr>
          <p:cNvSpPr/>
          <p:nvPr/>
        </p:nvSpPr>
        <p:spPr>
          <a:xfrm>
            <a:off x="11081159" y="3824328"/>
            <a:ext cx="900598" cy="842293"/>
          </a:xfrm>
          <a:prstGeom prst="hexagon">
            <a:avLst/>
          </a:prstGeom>
          <a:solidFill>
            <a:srgbClr val="F094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600" b="1">
                <a:solidFill>
                  <a:schemeClr val="tx1"/>
                </a:solidFill>
                <a:ea typeface="Calibri"/>
                <a:cs typeface="Calibri"/>
              </a:rPr>
              <a:t>Mecanismul </a:t>
            </a:r>
            <a:r>
              <a:rPr lang="ro-RO" sz="6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r>
              <a:rPr lang="ro-RO" sz="600" b="1">
                <a:solidFill>
                  <a:schemeClr val="tx1"/>
                </a:solidFill>
                <a:ea typeface="Calibri"/>
                <a:cs typeface="Calibri"/>
              </a:rPr>
              <a:t> pt. 2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6E0110AE-4F2A-B2BA-D34B-DAF7827BA9E0}"/>
              </a:ext>
            </a:extLst>
          </p:cNvPr>
          <p:cNvSpPr/>
          <p:nvPr/>
        </p:nvSpPr>
        <p:spPr>
          <a:xfrm>
            <a:off x="72744" y="968634"/>
            <a:ext cx="5352705" cy="4918980"/>
          </a:xfrm>
          <a:prstGeom prst="hexagon">
            <a:avLst/>
          </a:prstGeom>
          <a:solidFill>
            <a:srgbClr val="3E96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3200" b="1">
                <a:solidFill>
                  <a:schemeClr val="tx1"/>
                </a:solidFill>
                <a:ea typeface="Calibri"/>
                <a:cs typeface="Calibri"/>
              </a:rPr>
              <a:t>Scopul </a:t>
            </a:r>
            <a:r>
              <a:rPr lang="ro-RO" sz="32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</a:p>
          <a:p>
            <a:pPr algn="ctr"/>
            <a:endParaRPr lang="ro-RO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ro-RO" sz="200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ro-RO" sz="240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ro-RO" sz="3200">
              <a:solidFill>
                <a:schemeClr val="tx1"/>
              </a:solidFill>
              <a:ea typeface="Calibri"/>
              <a:cs typeface="Calibri"/>
            </a:endParaRPr>
          </a:p>
          <a:p>
            <a:endParaRPr lang="ro-RO" sz="280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BE7DF01C-F9ED-C60D-4485-D8D22E57BCD2}"/>
              </a:ext>
            </a:extLst>
          </p:cNvPr>
          <p:cNvSpPr txBox="1"/>
          <p:nvPr/>
        </p:nvSpPr>
        <p:spPr>
          <a:xfrm>
            <a:off x="1092278" y="2490246"/>
            <a:ext cx="3315857" cy="249299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2600">
                <a:ea typeface="Calibri"/>
                <a:cs typeface="Calibri"/>
              </a:rPr>
              <a:t>Determinarea cantității de CO2 în raza de acțiune și informarea populației despre gradul de poluare într-o anumită regiune</a:t>
            </a:r>
            <a:endParaRPr lang="ro-RO" sz="260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AB48FC2-C83F-CE29-34B6-944BCD522E24}"/>
              </a:ext>
            </a:extLst>
          </p:cNvPr>
          <p:cNvSpPr/>
          <p:nvPr/>
        </p:nvSpPr>
        <p:spPr>
          <a:xfrm>
            <a:off x="11081159" y="738699"/>
            <a:ext cx="900598" cy="842293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600" b="1">
                <a:solidFill>
                  <a:schemeClr val="tx1"/>
                </a:solidFill>
                <a:ea typeface="Calibri"/>
                <a:cs typeface="Calibri"/>
              </a:rPr>
              <a:t>Ce este </a:t>
            </a:r>
            <a:r>
              <a:rPr lang="ro-RO" sz="6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r>
              <a:rPr lang="ro-RO" sz="600" b="1">
                <a:solidFill>
                  <a:schemeClr val="tx1"/>
                </a:solidFill>
                <a:ea typeface="Calibri"/>
                <a:cs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67198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wavy background&#10;&#10;Description automatically generated">
            <a:extLst>
              <a:ext uri="{FF2B5EF4-FFF2-40B4-BE49-F238E27FC236}">
                <a16:creationId xmlns:a16="http://schemas.microsoft.com/office/drawing/2014/main" id="{A98AA008-AD53-7ED2-6FAB-B5F51F3E9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" y="2766"/>
            <a:ext cx="12182166" cy="6852468"/>
          </a:xfrm>
          <a:prstGeom prst="rect">
            <a:avLst/>
          </a:prstGeom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B2BFD00-BF57-1F32-733E-3479F2EC4B64}"/>
              </a:ext>
            </a:extLst>
          </p:cNvPr>
          <p:cNvSpPr/>
          <p:nvPr/>
        </p:nvSpPr>
        <p:spPr>
          <a:xfrm>
            <a:off x="11081159" y="1754699"/>
            <a:ext cx="900598" cy="84229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700" b="1">
                <a:solidFill>
                  <a:schemeClr val="tx1"/>
                </a:solidFill>
                <a:ea typeface="Calibri"/>
                <a:cs typeface="Calibri"/>
              </a:rPr>
              <a:t>Scopul </a:t>
            </a:r>
            <a:r>
              <a:rPr lang="ro-RO" sz="7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endParaRPr lang="ro-RO" sz="700" b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2C8FBB77-ED39-26C4-40E8-78D09E7874D1}"/>
              </a:ext>
            </a:extLst>
          </p:cNvPr>
          <p:cNvSpPr/>
          <p:nvPr/>
        </p:nvSpPr>
        <p:spPr>
          <a:xfrm>
            <a:off x="11081159" y="5846921"/>
            <a:ext cx="900598" cy="842293"/>
          </a:xfrm>
          <a:prstGeom prst="hexagon">
            <a:avLst/>
          </a:prstGeom>
          <a:solidFill>
            <a:srgbClr val="F556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700" b="1">
                <a:solidFill>
                  <a:schemeClr val="tx1"/>
                </a:solidFill>
                <a:ea typeface="Calibri"/>
                <a:cs typeface="Calibri"/>
              </a:rPr>
              <a:t>Provocări </a:t>
            </a:r>
            <a:r>
              <a:rPr lang="ro-RO" sz="7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endParaRPr lang="ro-RO" sz="700" b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A9BB6DED-97BA-2BAA-7093-8120EE8BED19}"/>
              </a:ext>
            </a:extLst>
          </p:cNvPr>
          <p:cNvSpPr/>
          <p:nvPr/>
        </p:nvSpPr>
        <p:spPr>
          <a:xfrm>
            <a:off x="11081159" y="4830920"/>
            <a:ext cx="900598" cy="842293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700" b="1">
                <a:solidFill>
                  <a:schemeClr val="tx1"/>
                </a:solidFill>
                <a:ea typeface="Calibri"/>
                <a:cs typeface="Calibri"/>
              </a:rPr>
              <a:t>Beneficii </a:t>
            </a:r>
            <a:r>
              <a:rPr lang="ro-RO" sz="7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endParaRPr lang="ro-RO" sz="700" b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91F1BA8-0CD8-0852-7DBA-2FBAF4CA4283}"/>
              </a:ext>
            </a:extLst>
          </p:cNvPr>
          <p:cNvSpPr/>
          <p:nvPr/>
        </p:nvSpPr>
        <p:spPr>
          <a:xfrm>
            <a:off x="11081159" y="2770698"/>
            <a:ext cx="900598" cy="842293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600" b="1">
                <a:solidFill>
                  <a:schemeClr val="tx1"/>
                </a:solidFill>
                <a:ea typeface="Calibri"/>
                <a:cs typeface="Calibri"/>
              </a:rPr>
              <a:t>Mecanismul </a:t>
            </a:r>
            <a:r>
              <a:rPr lang="ro-RO" sz="6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r>
              <a:rPr lang="ro-RO" sz="600" b="1">
                <a:solidFill>
                  <a:schemeClr val="tx1"/>
                </a:solidFill>
                <a:ea typeface="Calibri"/>
                <a:cs typeface="Calibri"/>
              </a:rPr>
              <a:t> pt. 1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81B2CA6A-9E95-9FB8-1C7E-AA582140A574}"/>
              </a:ext>
            </a:extLst>
          </p:cNvPr>
          <p:cNvSpPr/>
          <p:nvPr/>
        </p:nvSpPr>
        <p:spPr>
          <a:xfrm>
            <a:off x="11081159" y="3824328"/>
            <a:ext cx="900598" cy="842293"/>
          </a:xfrm>
          <a:prstGeom prst="hexagon">
            <a:avLst/>
          </a:prstGeom>
          <a:solidFill>
            <a:srgbClr val="F094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600" b="1">
                <a:solidFill>
                  <a:schemeClr val="tx1"/>
                </a:solidFill>
                <a:ea typeface="Calibri"/>
                <a:cs typeface="Calibri"/>
              </a:rPr>
              <a:t>Mecanismul </a:t>
            </a:r>
            <a:r>
              <a:rPr lang="ro-RO" sz="6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r>
              <a:rPr lang="ro-RO" sz="600" b="1">
                <a:solidFill>
                  <a:schemeClr val="tx1"/>
                </a:solidFill>
                <a:ea typeface="Calibri"/>
                <a:cs typeface="Calibri"/>
              </a:rPr>
              <a:t> pt. 2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6E0110AE-4F2A-B2BA-D34B-DAF7827BA9E0}"/>
              </a:ext>
            </a:extLst>
          </p:cNvPr>
          <p:cNvSpPr/>
          <p:nvPr/>
        </p:nvSpPr>
        <p:spPr>
          <a:xfrm>
            <a:off x="72744" y="968634"/>
            <a:ext cx="5352705" cy="4918980"/>
          </a:xfrm>
          <a:prstGeom prst="hexagon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3200" b="1">
                <a:solidFill>
                  <a:schemeClr val="tx1"/>
                </a:solidFill>
                <a:ea typeface="Calibri"/>
                <a:cs typeface="Calibri"/>
              </a:rPr>
              <a:t>Ce este </a:t>
            </a:r>
            <a:r>
              <a:rPr lang="ro-RO" sz="32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r>
              <a:rPr lang="ro-RO" sz="3200" b="1">
                <a:solidFill>
                  <a:schemeClr val="tx1"/>
                </a:solidFill>
                <a:ea typeface="Calibri"/>
                <a:cs typeface="Calibri"/>
              </a:rPr>
              <a:t>?</a:t>
            </a:r>
          </a:p>
          <a:p>
            <a:pPr algn="ctr"/>
            <a:endParaRPr lang="ro-RO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ro-RO" sz="200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ro-RO" sz="240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ro-RO" sz="3200">
              <a:solidFill>
                <a:schemeClr val="tx1"/>
              </a:solidFill>
              <a:ea typeface="Calibri"/>
              <a:cs typeface="Calibri"/>
            </a:endParaRPr>
          </a:p>
          <a:p>
            <a:endParaRPr lang="ro-RO" sz="280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BE7DF01C-F9ED-C60D-4485-D8D22E57BCD2}"/>
              </a:ext>
            </a:extLst>
          </p:cNvPr>
          <p:cNvSpPr txBox="1"/>
          <p:nvPr/>
        </p:nvSpPr>
        <p:spPr>
          <a:xfrm>
            <a:off x="1092278" y="2490246"/>
            <a:ext cx="3315857" cy="267765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2800">
                <a:ea typeface="Calibri"/>
                <a:cs typeface="Calibri"/>
              </a:rPr>
              <a:t>Sistem de măsurare și transmitere a concentrației de dioxid de carbon către un server central.</a:t>
            </a:r>
          </a:p>
        </p:txBody>
      </p:sp>
      <p:pic>
        <p:nvPicPr>
          <p:cNvPr id="4" name="Imagine 3" descr="O imagine care conține text, diagramă, linie, Font&#10;&#10;Descriere generată automat">
            <a:extLst>
              <a:ext uri="{FF2B5EF4-FFF2-40B4-BE49-F238E27FC236}">
                <a16:creationId xmlns:a16="http://schemas.microsoft.com/office/drawing/2014/main" id="{2E7E29AD-7078-C5DF-33DD-C5C69753C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029" y="1037471"/>
            <a:ext cx="5471349" cy="4773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62232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lue and white wavy background&#10;&#10;Description automatically generated">
            <a:extLst>
              <a:ext uri="{FF2B5EF4-FFF2-40B4-BE49-F238E27FC236}">
                <a16:creationId xmlns:a16="http://schemas.microsoft.com/office/drawing/2014/main" id="{E4C86ADF-7425-6AAA-1A02-70E989B43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" y="2766"/>
            <a:ext cx="12182166" cy="6852468"/>
          </a:xfrm>
          <a:prstGeom prst="rect">
            <a:avLst/>
          </a:prstGeom>
        </p:spPr>
      </p:pic>
      <p:sp>
        <p:nvSpPr>
          <p:cNvPr id="20" name="Hexagon 19">
            <a:extLst>
              <a:ext uri="{FF2B5EF4-FFF2-40B4-BE49-F238E27FC236}">
                <a16:creationId xmlns:a16="http://schemas.microsoft.com/office/drawing/2014/main" id="{091F1BA8-0CD8-0852-7DBA-2FBAF4CA4283}"/>
              </a:ext>
            </a:extLst>
          </p:cNvPr>
          <p:cNvSpPr/>
          <p:nvPr/>
        </p:nvSpPr>
        <p:spPr>
          <a:xfrm>
            <a:off x="1062270" y="343587"/>
            <a:ext cx="10176300" cy="6166884"/>
          </a:xfrm>
          <a:prstGeom prst="hexagon">
            <a:avLst/>
          </a:prstGeom>
          <a:solidFill>
            <a:srgbClr val="ED9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4000" b="1" dirty="0">
                <a:solidFill>
                  <a:schemeClr val="tx1"/>
                </a:solidFill>
                <a:ea typeface="Calibri"/>
                <a:cs typeface="Calibri"/>
              </a:rPr>
              <a:t>Componente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2C8FBB77-ED39-26C4-40E8-78D09E7874D1}"/>
              </a:ext>
            </a:extLst>
          </p:cNvPr>
          <p:cNvSpPr/>
          <p:nvPr/>
        </p:nvSpPr>
        <p:spPr>
          <a:xfrm>
            <a:off x="11203455" y="5903365"/>
            <a:ext cx="900598" cy="842293"/>
          </a:xfrm>
          <a:prstGeom prst="hexagon">
            <a:avLst/>
          </a:prstGeom>
          <a:solidFill>
            <a:srgbClr val="F556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700" b="1">
                <a:solidFill>
                  <a:schemeClr val="tx1"/>
                </a:solidFill>
                <a:ea typeface="Calibri"/>
                <a:cs typeface="Calibri"/>
              </a:rPr>
              <a:t>Provocări </a:t>
            </a:r>
            <a:r>
              <a:rPr lang="ro-RO" sz="7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endParaRPr lang="ro-RO" sz="700" b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A9BB6DED-97BA-2BAA-7093-8120EE8BED19}"/>
              </a:ext>
            </a:extLst>
          </p:cNvPr>
          <p:cNvSpPr/>
          <p:nvPr/>
        </p:nvSpPr>
        <p:spPr>
          <a:xfrm>
            <a:off x="10178048" y="5903364"/>
            <a:ext cx="900598" cy="842293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700" b="1">
                <a:solidFill>
                  <a:schemeClr val="tx1"/>
                </a:solidFill>
                <a:ea typeface="Calibri"/>
                <a:cs typeface="Calibri"/>
              </a:rPr>
              <a:t>Beneficii </a:t>
            </a:r>
            <a:r>
              <a:rPr lang="ro-RO" sz="7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endParaRPr lang="ro-RO" sz="700" b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81B2CA6A-9E95-9FB8-1C7E-AA582140A574}"/>
              </a:ext>
            </a:extLst>
          </p:cNvPr>
          <p:cNvSpPr/>
          <p:nvPr/>
        </p:nvSpPr>
        <p:spPr>
          <a:xfrm>
            <a:off x="497826" y="5639956"/>
            <a:ext cx="900598" cy="842293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600" b="1">
                <a:solidFill>
                  <a:schemeClr val="tx1"/>
                </a:solidFill>
                <a:ea typeface="Calibri"/>
                <a:cs typeface="Calibri"/>
              </a:rPr>
              <a:t>Mecanismul </a:t>
            </a:r>
            <a:r>
              <a:rPr lang="ro-RO" sz="6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r>
              <a:rPr lang="ro-RO" sz="600" b="1">
                <a:solidFill>
                  <a:schemeClr val="tx1"/>
                </a:solidFill>
                <a:ea typeface="Calibri"/>
                <a:cs typeface="Calibri"/>
              </a:rPr>
              <a:t> pt. 2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AB48FC2-C83F-CE29-34B6-944BCD522E24}"/>
              </a:ext>
            </a:extLst>
          </p:cNvPr>
          <p:cNvSpPr/>
          <p:nvPr/>
        </p:nvSpPr>
        <p:spPr>
          <a:xfrm>
            <a:off x="1062270" y="174255"/>
            <a:ext cx="900598" cy="842293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600" b="1">
                <a:solidFill>
                  <a:schemeClr val="tx1"/>
                </a:solidFill>
                <a:ea typeface="Calibri"/>
                <a:cs typeface="Calibri"/>
              </a:rPr>
              <a:t>Ce este </a:t>
            </a:r>
            <a:r>
              <a:rPr lang="ro-RO" sz="6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r>
              <a:rPr lang="ro-RO" sz="600" b="1">
                <a:solidFill>
                  <a:schemeClr val="tx1"/>
                </a:solidFill>
                <a:ea typeface="Calibri"/>
                <a:cs typeface="Calibri"/>
              </a:rPr>
              <a:t>?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4E64FC3B-3E12-0CAD-B625-D994C48462D9}"/>
              </a:ext>
            </a:extLst>
          </p:cNvPr>
          <p:cNvSpPr/>
          <p:nvPr/>
        </p:nvSpPr>
        <p:spPr>
          <a:xfrm>
            <a:off x="46271" y="174255"/>
            <a:ext cx="900598" cy="84229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700" b="1">
                <a:solidFill>
                  <a:schemeClr val="tx1"/>
                </a:solidFill>
                <a:ea typeface="Calibri"/>
                <a:cs typeface="Calibri"/>
              </a:rPr>
              <a:t>Scopul </a:t>
            </a:r>
            <a:r>
              <a:rPr lang="ro-RO" sz="7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endParaRPr lang="ro-RO" sz="700" b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3A79D8DF-C67C-5D1E-CE1B-DA42A22ED829}"/>
              </a:ext>
            </a:extLst>
          </p:cNvPr>
          <p:cNvSpPr txBox="1"/>
          <p:nvPr/>
        </p:nvSpPr>
        <p:spPr>
          <a:xfrm>
            <a:off x="4205111" y="1778000"/>
            <a:ext cx="37911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dirty="0">
                <a:ea typeface="Calibri"/>
                <a:cs typeface="Calibri"/>
              </a:rPr>
              <a:t>Stațiile de măsurare sunt alcătuite din:</a:t>
            </a:r>
          </a:p>
        </p:txBody>
      </p:sp>
      <p:grpSp>
        <p:nvGrpSpPr>
          <p:cNvPr id="10" name="Grupare 9">
            <a:extLst>
              <a:ext uri="{FF2B5EF4-FFF2-40B4-BE49-F238E27FC236}">
                <a16:creationId xmlns:a16="http://schemas.microsoft.com/office/drawing/2014/main" id="{BC4AAA57-0BEF-08A7-B0D3-4DC2783BE592}"/>
              </a:ext>
            </a:extLst>
          </p:cNvPr>
          <p:cNvGrpSpPr/>
          <p:nvPr/>
        </p:nvGrpSpPr>
        <p:grpSpPr>
          <a:xfrm>
            <a:off x="2168769" y="2327030"/>
            <a:ext cx="2039952" cy="2379733"/>
            <a:chOff x="2168769" y="2327030"/>
            <a:chExt cx="2039952" cy="2379733"/>
          </a:xfrm>
        </p:grpSpPr>
        <p:pic>
          <p:nvPicPr>
            <p:cNvPr id="3" name="Imagine 2" descr="O imagine care conține Componenta circuitului, Componentă electronică, Componentă de circuit pasiv, Inginerie electronică&#10;&#10;Descriere generată automat">
              <a:extLst>
                <a:ext uri="{FF2B5EF4-FFF2-40B4-BE49-F238E27FC236}">
                  <a16:creationId xmlns:a16="http://schemas.microsoft.com/office/drawing/2014/main" id="{646F9978-C621-63BF-8E5D-F4C472637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8769" y="2327030"/>
              <a:ext cx="2039816" cy="2039816"/>
            </a:xfrm>
            <a:prstGeom prst="rect">
              <a:avLst/>
            </a:prstGeom>
          </p:spPr>
        </p:pic>
        <p:sp>
          <p:nvSpPr>
            <p:cNvPr id="9" name="CasetăText 8">
              <a:extLst>
                <a:ext uri="{FF2B5EF4-FFF2-40B4-BE49-F238E27FC236}">
                  <a16:creationId xmlns:a16="http://schemas.microsoft.com/office/drawing/2014/main" id="{69B9D594-9A2A-5E6A-B8C8-F75FF40EE72A}"/>
                </a:ext>
              </a:extLst>
            </p:cNvPr>
            <p:cNvSpPr txBox="1"/>
            <p:nvPr/>
          </p:nvSpPr>
          <p:spPr>
            <a:xfrm>
              <a:off x="2170813" y="4368209"/>
              <a:ext cx="2037908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ro-RO" sz="1600" i="1" dirty="0" err="1">
                  <a:latin typeface="Calibri"/>
                </a:rPr>
                <a:t>Microcontroller</a:t>
              </a:r>
              <a:r>
                <a:rPr lang="ro-RO" sz="1600" i="1" dirty="0">
                  <a:latin typeface="Calibri"/>
                </a:rPr>
                <a:t> </a:t>
              </a:r>
              <a:endParaRPr lang="ro-RO" sz="1600" i="1" dirty="0">
                <a:ea typeface="Calibri"/>
                <a:cs typeface="Calibri"/>
              </a:endParaRPr>
            </a:p>
          </p:txBody>
        </p:sp>
      </p:grpSp>
      <p:grpSp>
        <p:nvGrpSpPr>
          <p:cNvPr id="13" name="Grupare 12">
            <a:extLst>
              <a:ext uri="{FF2B5EF4-FFF2-40B4-BE49-F238E27FC236}">
                <a16:creationId xmlns:a16="http://schemas.microsoft.com/office/drawing/2014/main" id="{775FD3E9-3BA8-9EC4-8231-2FC65130D521}"/>
              </a:ext>
            </a:extLst>
          </p:cNvPr>
          <p:cNvGrpSpPr/>
          <p:nvPr/>
        </p:nvGrpSpPr>
        <p:grpSpPr>
          <a:xfrm>
            <a:off x="5076092" y="3006970"/>
            <a:ext cx="2039816" cy="2390910"/>
            <a:chOff x="5076092" y="3006970"/>
            <a:chExt cx="2039816" cy="2390910"/>
          </a:xfrm>
        </p:grpSpPr>
        <p:pic>
          <p:nvPicPr>
            <p:cNvPr id="5" name="Imagine 4">
              <a:extLst>
                <a:ext uri="{FF2B5EF4-FFF2-40B4-BE49-F238E27FC236}">
                  <a16:creationId xmlns:a16="http://schemas.microsoft.com/office/drawing/2014/main" id="{28FFD2DB-AE0A-9E23-CCE3-684B28467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6092" y="3006970"/>
              <a:ext cx="2039816" cy="2051539"/>
            </a:xfrm>
            <a:prstGeom prst="rect">
              <a:avLst/>
            </a:prstGeom>
          </p:spPr>
        </p:pic>
        <p:sp>
          <p:nvSpPr>
            <p:cNvPr id="11" name="CasetăText 10">
              <a:extLst>
                <a:ext uri="{FF2B5EF4-FFF2-40B4-BE49-F238E27FC236}">
                  <a16:creationId xmlns:a16="http://schemas.microsoft.com/office/drawing/2014/main" id="{5519BFC9-0081-86A8-3075-2CA5C816916D}"/>
                </a:ext>
              </a:extLst>
            </p:cNvPr>
            <p:cNvSpPr txBox="1"/>
            <p:nvPr/>
          </p:nvSpPr>
          <p:spPr>
            <a:xfrm>
              <a:off x="5077046" y="5059326"/>
              <a:ext cx="2037906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ro-RO" sz="1600" i="1" dirty="0">
                  <a:ea typeface="Calibri"/>
                  <a:cs typeface="Calibri"/>
                </a:rPr>
                <a:t>Senzor MQ-135</a:t>
              </a:r>
              <a:endParaRPr lang="ro-RO" sz="1600" i="1">
                <a:ea typeface="Calibri" panose="020F0502020204030204"/>
                <a:cs typeface="Calibri" panose="020F0502020204030204"/>
              </a:endParaRPr>
            </a:p>
          </p:txBody>
        </p:sp>
      </p:grpSp>
      <p:grpSp>
        <p:nvGrpSpPr>
          <p:cNvPr id="14" name="Grupare 13">
            <a:extLst>
              <a:ext uri="{FF2B5EF4-FFF2-40B4-BE49-F238E27FC236}">
                <a16:creationId xmlns:a16="http://schemas.microsoft.com/office/drawing/2014/main" id="{48D8806E-9E60-9C5A-C5E2-78BC4C234B6D}"/>
              </a:ext>
            </a:extLst>
          </p:cNvPr>
          <p:cNvGrpSpPr/>
          <p:nvPr/>
        </p:nvGrpSpPr>
        <p:grpSpPr>
          <a:xfrm>
            <a:off x="7992140" y="2327031"/>
            <a:ext cx="2046766" cy="2379732"/>
            <a:chOff x="7992140" y="2327031"/>
            <a:chExt cx="2046766" cy="2379732"/>
          </a:xfrm>
        </p:grpSpPr>
        <p:pic>
          <p:nvPicPr>
            <p:cNvPr id="8" name="Imagine 7" descr="O imagine care conține Componenta circuitului, Componentă electronică, Componentă de circuit pasiv, Inginerie electronică&#10;&#10;Descriere generată automat">
              <a:extLst>
                <a:ext uri="{FF2B5EF4-FFF2-40B4-BE49-F238E27FC236}">
                  <a16:creationId xmlns:a16="http://schemas.microsoft.com/office/drawing/2014/main" id="{D08E5157-0CDD-81AD-436A-0BEAAA609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95138" y="2327031"/>
              <a:ext cx="2039817" cy="2039817"/>
            </a:xfrm>
            <a:prstGeom prst="rect">
              <a:avLst/>
            </a:prstGeom>
          </p:spPr>
        </p:pic>
        <p:sp>
          <p:nvSpPr>
            <p:cNvPr id="12" name="CasetăText 11">
              <a:extLst>
                <a:ext uri="{FF2B5EF4-FFF2-40B4-BE49-F238E27FC236}">
                  <a16:creationId xmlns:a16="http://schemas.microsoft.com/office/drawing/2014/main" id="{7E2B1C5B-E84E-0DE6-5DB9-2F3FA8597DCD}"/>
                </a:ext>
              </a:extLst>
            </p:cNvPr>
            <p:cNvSpPr txBox="1"/>
            <p:nvPr/>
          </p:nvSpPr>
          <p:spPr>
            <a:xfrm>
              <a:off x="7992140" y="4368209"/>
              <a:ext cx="2046766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ro-RO" sz="1600" dirty="0">
                  <a:ea typeface="Calibri"/>
                  <a:cs typeface="Calibri"/>
                </a:rPr>
                <a:t>Modul radio </a:t>
              </a:r>
              <a:r>
                <a:rPr lang="ro-RO" sz="1600" err="1">
                  <a:ea typeface="Calibri"/>
                  <a:cs typeface="Calibri"/>
                </a:rPr>
                <a:t>LoRa</a:t>
              </a:r>
              <a:endParaRPr lang="ro-RO" sz="1600" dirty="0"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929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wavy background&#10;&#10;Description automatically generated">
            <a:extLst>
              <a:ext uri="{FF2B5EF4-FFF2-40B4-BE49-F238E27FC236}">
                <a16:creationId xmlns:a16="http://schemas.microsoft.com/office/drawing/2014/main" id="{A09C8435-9EFF-9598-BE2C-9C2B2650A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" y="2766"/>
            <a:ext cx="12182166" cy="6852468"/>
          </a:xfrm>
          <a:prstGeom prst="rect">
            <a:avLst/>
          </a:prstGeom>
        </p:spPr>
      </p:pic>
      <p:sp>
        <p:nvSpPr>
          <p:cNvPr id="20" name="Hexagon 19">
            <a:extLst>
              <a:ext uri="{FF2B5EF4-FFF2-40B4-BE49-F238E27FC236}">
                <a16:creationId xmlns:a16="http://schemas.microsoft.com/office/drawing/2014/main" id="{091F1BA8-0CD8-0852-7DBA-2FBAF4CA4283}"/>
              </a:ext>
            </a:extLst>
          </p:cNvPr>
          <p:cNvSpPr/>
          <p:nvPr/>
        </p:nvSpPr>
        <p:spPr>
          <a:xfrm>
            <a:off x="1062270" y="343587"/>
            <a:ext cx="10176300" cy="6166884"/>
          </a:xfrm>
          <a:prstGeom prst="hexagon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4000" b="1" dirty="0">
                <a:solidFill>
                  <a:srgbClr val="FFE7D7"/>
                </a:solidFill>
                <a:ea typeface="Calibri"/>
                <a:cs typeface="Calibri"/>
              </a:rPr>
              <a:t>Mecanism</a:t>
            </a:r>
            <a:endParaRPr lang="ro-RO" sz="4000" b="1">
              <a:solidFill>
                <a:srgbClr val="FFE7D7"/>
              </a:solidFill>
              <a:ea typeface="Calibri"/>
              <a:cs typeface="Calibri"/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2C8FBB77-ED39-26C4-40E8-78D09E7874D1}"/>
              </a:ext>
            </a:extLst>
          </p:cNvPr>
          <p:cNvSpPr/>
          <p:nvPr/>
        </p:nvSpPr>
        <p:spPr>
          <a:xfrm>
            <a:off x="11203455" y="5903365"/>
            <a:ext cx="900598" cy="842293"/>
          </a:xfrm>
          <a:prstGeom prst="hexagon">
            <a:avLst/>
          </a:prstGeom>
          <a:solidFill>
            <a:srgbClr val="F556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700" b="1" dirty="0">
                <a:solidFill>
                  <a:schemeClr val="tx1"/>
                </a:solidFill>
                <a:ea typeface="Calibri"/>
                <a:cs typeface="Calibri"/>
              </a:rPr>
              <a:t>Provocări </a:t>
            </a:r>
            <a:r>
              <a:rPr lang="ro-RO" sz="700" b="1" dirty="0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endParaRPr lang="ro-RO" sz="7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A9BB6DED-97BA-2BAA-7093-8120EE8BED19}"/>
              </a:ext>
            </a:extLst>
          </p:cNvPr>
          <p:cNvSpPr/>
          <p:nvPr/>
        </p:nvSpPr>
        <p:spPr>
          <a:xfrm>
            <a:off x="10178048" y="5903364"/>
            <a:ext cx="900598" cy="842293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700" b="1" dirty="0">
                <a:solidFill>
                  <a:schemeClr val="tx1"/>
                </a:solidFill>
                <a:ea typeface="Calibri"/>
                <a:cs typeface="Calibri"/>
              </a:rPr>
              <a:t>Beneficii </a:t>
            </a:r>
            <a:r>
              <a:rPr lang="ro-RO" sz="700" b="1" dirty="0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endParaRPr lang="ro-RO" sz="7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81B2CA6A-9E95-9FB8-1C7E-AA582140A574}"/>
              </a:ext>
            </a:extLst>
          </p:cNvPr>
          <p:cNvSpPr/>
          <p:nvPr/>
        </p:nvSpPr>
        <p:spPr>
          <a:xfrm>
            <a:off x="11077903" y="169187"/>
            <a:ext cx="900598" cy="842293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600" b="1" dirty="0">
                <a:solidFill>
                  <a:schemeClr val="tx1"/>
                </a:solidFill>
                <a:ea typeface="Calibri"/>
                <a:cs typeface="Calibri"/>
              </a:rPr>
              <a:t>Mecanismul </a:t>
            </a:r>
            <a:r>
              <a:rPr lang="ro-RO" sz="600" b="1" dirty="0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r>
              <a:rPr lang="ro-RO" sz="600" b="1" dirty="0">
                <a:solidFill>
                  <a:schemeClr val="tx1"/>
                </a:solidFill>
                <a:ea typeface="Calibri"/>
                <a:cs typeface="Calibri"/>
              </a:rPr>
              <a:t> pt. 1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AB48FC2-C83F-CE29-34B6-944BCD522E24}"/>
              </a:ext>
            </a:extLst>
          </p:cNvPr>
          <p:cNvSpPr/>
          <p:nvPr/>
        </p:nvSpPr>
        <p:spPr>
          <a:xfrm>
            <a:off x="1062270" y="174255"/>
            <a:ext cx="900598" cy="842293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600" b="1" dirty="0">
                <a:solidFill>
                  <a:schemeClr val="tx1"/>
                </a:solidFill>
                <a:ea typeface="Calibri"/>
                <a:cs typeface="Calibri"/>
              </a:rPr>
              <a:t>Ce este </a:t>
            </a:r>
            <a:r>
              <a:rPr lang="ro-RO" sz="600" b="1" dirty="0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r>
              <a:rPr lang="ro-RO" sz="600" b="1" dirty="0">
                <a:solidFill>
                  <a:schemeClr val="tx1"/>
                </a:solidFill>
                <a:ea typeface="Calibri"/>
                <a:cs typeface="Calibri"/>
              </a:rPr>
              <a:t>?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4E64FC3B-3E12-0CAD-B625-D994C48462D9}"/>
              </a:ext>
            </a:extLst>
          </p:cNvPr>
          <p:cNvSpPr/>
          <p:nvPr/>
        </p:nvSpPr>
        <p:spPr>
          <a:xfrm>
            <a:off x="46271" y="174255"/>
            <a:ext cx="900598" cy="84229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700" b="1" dirty="0">
                <a:solidFill>
                  <a:schemeClr val="tx1"/>
                </a:solidFill>
                <a:ea typeface="Calibri"/>
                <a:cs typeface="Calibri"/>
              </a:rPr>
              <a:t>Scopul </a:t>
            </a:r>
            <a:r>
              <a:rPr lang="ro-RO" sz="700" b="1" dirty="0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endParaRPr lang="ro-RO" sz="7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3" name="Imagine 2" descr="O imagine care conține text, diagramă, linie, Paralel&#10;&#10;Descriere generată automat">
            <a:extLst>
              <a:ext uri="{FF2B5EF4-FFF2-40B4-BE49-F238E27FC236}">
                <a16:creationId xmlns:a16="http://schemas.microsoft.com/office/drawing/2014/main" id="{284F618C-F069-A1A8-462D-8A881F595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347" y="1825034"/>
            <a:ext cx="6756990" cy="465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00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wavy background&#10;&#10;Description automatically generated">
            <a:extLst>
              <a:ext uri="{FF2B5EF4-FFF2-40B4-BE49-F238E27FC236}">
                <a16:creationId xmlns:a16="http://schemas.microsoft.com/office/drawing/2014/main" id="{5E6880C3-A4A8-7D30-3346-ABA2A2A62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" y="2766"/>
            <a:ext cx="12182166" cy="6852468"/>
          </a:xfrm>
          <a:prstGeom prst="rect">
            <a:avLst/>
          </a:prstGeom>
        </p:spPr>
      </p:pic>
      <p:sp>
        <p:nvSpPr>
          <p:cNvPr id="3" name="Hexagon 2">
            <a:extLst>
              <a:ext uri="{FF2B5EF4-FFF2-40B4-BE49-F238E27FC236}">
                <a16:creationId xmlns:a16="http://schemas.microsoft.com/office/drawing/2014/main" id="{5B81BE1C-E096-3218-47B8-4FA24DD98377}"/>
              </a:ext>
            </a:extLst>
          </p:cNvPr>
          <p:cNvSpPr/>
          <p:nvPr/>
        </p:nvSpPr>
        <p:spPr>
          <a:xfrm>
            <a:off x="10074566" y="61364"/>
            <a:ext cx="900598" cy="842293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600" b="1">
                <a:solidFill>
                  <a:schemeClr val="tx1"/>
                </a:solidFill>
                <a:ea typeface="Calibri"/>
                <a:cs typeface="Calibri"/>
              </a:rPr>
              <a:t>Mecanismul </a:t>
            </a:r>
            <a:r>
              <a:rPr lang="ro-RO" sz="6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r>
              <a:rPr lang="ro-RO" sz="600" b="1">
                <a:solidFill>
                  <a:schemeClr val="tx1"/>
                </a:solidFill>
                <a:ea typeface="Calibri"/>
                <a:cs typeface="Calibri"/>
              </a:rPr>
              <a:t> pt. 1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2C8FBB77-ED39-26C4-40E8-78D09E7874D1}"/>
              </a:ext>
            </a:extLst>
          </p:cNvPr>
          <p:cNvSpPr/>
          <p:nvPr/>
        </p:nvSpPr>
        <p:spPr>
          <a:xfrm>
            <a:off x="6273974" y="1180847"/>
            <a:ext cx="5707783" cy="5075626"/>
          </a:xfrm>
          <a:prstGeom prst="hexagon">
            <a:avLst/>
          </a:prstGeom>
          <a:solidFill>
            <a:srgbClr val="E63E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2800" b="1">
                <a:solidFill>
                  <a:schemeClr val="tx1"/>
                </a:solidFill>
                <a:ea typeface="Calibri"/>
                <a:cs typeface="Calibri"/>
              </a:rPr>
              <a:t>Provocări </a:t>
            </a:r>
            <a:r>
              <a:rPr lang="ro-RO" sz="28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endParaRPr lang="ro-RO" sz="2800" b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A9BB6DED-97BA-2BAA-7093-8120EE8BED19}"/>
              </a:ext>
            </a:extLst>
          </p:cNvPr>
          <p:cNvSpPr/>
          <p:nvPr/>
        </p:nvSpPr>
        <p:spPr>
          <a:xfrm>
            <a:off x="206196" y="1180844"/>
            <a:ext cx="5434968" cy="5075627"/>
          </a:xfrm>
          <a:prstGeom prst="hexagon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2800" b="1">
                <a:solidFill>
                  <a:schemeClr val="tx1"/>
                </a:solidFill>
                <a:ea typeface="Calibri"/>
                <a:cs typeface="Calibri"/>
              </a:rPr>
              <a:t>Beneficii </a:t>
            </a:r>
            <a:r>
              <a:rPr lang="ro-RO" sz="28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endParaRPr lang="ro-RO" sz="2800" b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AB48FC2-C83F-CE29-34B6-944BCD522E24}"/>
              </a:ext>
            </a:extLst>
          </p:cNvPr>
          <p:cNvSpPr/>
          <p:nvPr/>
        </p:nvSpPr>
        <p:spPr>
          <a:xfrm>
            <a:off x="177974" y="61366"/>
            <a:ext cx="900598" cy="842293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600" b="1">
                <a:solidFill>
                  <a:schemeClr val="tx1"/>
                </a:solidFill>
                <a:ea typeface="Calibri"/>
                <a:cs typeface="Calibri"/>
              </a:rPr>
              <a:t>Ce este </a:t>
            </a:r>
            <a:r>
              <a:rPr lang="ro-RO" sz="6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r>
              <a:rPr lang="ro-RO" sz="600" b="1">
                <a:solidFill>
                  <a:schemeClr val="tx1"/>
                </a:solidFill>
                <a:ea typeface="Calibri"/>
                <a:cs typeface="Calibri"/>
              </a:rPr>
              <a:t>?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4E64FC3B-3E12-0CAD-B625-D994C48462D9}"/>
              </a:ext>
            </a:extLst>
          </p:cNvPr>
          <p:cNvSpPr/>
          <p:nvPr/>
        </p:nvSpPr>
        <p:spPr>
          <a:xfrm>
            <a:off x="1212789" y="61366"/>
            <a:ext cx="900598" cy="84229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700" b="1">
                <a:solidFill>
                  <a:schemeClr val="tx1"/>
                </a:solidFill>
                <a:ea typeface="Calibri"/>
                <a:cs typeface="Calibri"/>
              </a:rPr>
              <a:t>Scopul </a:t>
            </a:r>
            <a:r>
              <a:rPr lang="ro-RO" sz="7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endParaRPr lang="ro-RO" sz="700" b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43A552A4-A59E-53A7-AF0B-C67CC0AB177C}"/>
              </a:ext>
            </a:extLst>
          </p:cNvPr>
          <p:cNvSpPr/>
          <p:nvPr/>
        </p:nvSpPr>
        <p:spPr>
          <a:xfrm>
            <a:off x="11109382" y="61363"/>
            <a:ext cx="900598" cy="842293"/>
          </a:xfrm>
          <a:prstGeom prst="hexagon">
            <a:avLst/>
          </a:prstGeom>
          <a:solidFill>
            <a:srgbClr val="F094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600" b="1">
                <a:solidFill>
                  <a:schemeClr val="tx1"/>
                </a:solidFill>
                <a:ea typeface="Calibri"/>
                <a:cs typeface="Calibri"/>
              </a:rPr>
              <a:t>Mecanismul </a:t>
            </a:r>
            <a:r>
              <a:rPr lang="ro-RO" sz="6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r>
              <a:rPr lang="ro-RO" sz="600" b="1">
                <a:solidFill>
                  <a:schemeClr val="tx1"/>
                </a:solidFill>
                <a:ea typeface="Calibri"/>
                <a:cs typeface="Calibri"/>
              </a:rPr>
              <a:t> pt. 2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86C055BD-0EE8-97A0-D4E8-D3EBBE6459D8}"/>
              </a:ext>
            </a:extLst>
          </p:cNvPr>
          <p:cNvSpPr txBox="1"/>
          <p:nvPr/>
        </p:nvSpPr>
        <p:spPr>
          <a:xfrm>
            <a:off x="1337930" y="2640418"/>
            <a:ext cx="3172046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2200">
                <a:latin typeface="Arial"/>
                <a:cs typeface="Arial"/>
              </a:rPr>
              <a:t>•</a:t>
            </a:r>
            <a:r>
              <a:rPr lang="ro-RO" sz="2200">
                <a:ea typeface="Calibri"/>
                <a:cs typeface="Calibri"/>
              </a:rPr>
              <a:t>Eficient </a:t>
            </a:r>
            <a:r>
              <a:rPr lang="ro-RO" sz="2200" err="1">
                <a:ea typeface="Calibri"/>
                <a:cs typeface="Calibri"/>
              </a:rPr>
              <a:t>d.p.d.v</a:t>
            </a:r>
            <a:r>
              <a:rPr lang="ro-RO" sz="2200">
                <a:ea typeface="Calibri"/>
                <a:cs typeface="Calibri"/>
              </a:rPr>
              <a:t> energetic;</a:t>
            </a:r>
          </a:p>
          <a:p>
            <a:r>
              <a:rPr lang="ro-RO" sz="2200">
                <a:latin typeface="Arial"/>
                <a:cs typeface="Arial"/>
              </a:rPr>
              <a:t>•</a:t>
            </a:r>
            <a:r>
              <a:rPr lang="ro-RO" sz="2200">
                <a:ea typeface="Calibri"/>
                <a:cs typeface="Calibri"/>
              </a:rPr>
              <a:t>Rentabilitate;</a:t>
            </a:r>
          </a:p>
          <a:p>
            <a:r>
              <a:rPr lang="ro-RO" sz="2200">
                <a:latin typeface="Arial"/>
                <a:cs typeface="Arial"/>
              </a:rPr>
              <a:t>•</a:t>
            </a:r>
            <a:r>
              <a:rPr lang="ro-RO" sz="2200">
                <a:ea typeface="Calibri"/>
                <a:cs typeface="Calibri"/>
              </a:rPr>
              <a:t>Evitarea schimbării constante ale acumulatorilor;</a:t>
            </a:r>
          </a:p>
          <a:p>
            <a:r>
              <a:rPr lang="ro-RO" sz="2200">
                <a:latin typeface="Arial"/>
                <a:cs typeface="Arial"/>
              </a:rPr>
              <a:t>•</a:t>
            </a:r>
            <a:r>
              <a:rPr lang="ro-RO" sz="2200">
                <a:ea typeface="Calibri"/>
                <a:cs typeface="Calibri"/>
              </a:rPr>
              <a:t>Accesibilitate;</a:t>
            </a:r>
          </a:p>
          <a:p>
            <a:pPr algn="l"/>
            <a:endParaRPr lang="ro-RO">
              <a:ea typeface="Calibri"/>
              <a:cs typeface="Calibri"/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9330904D-5D37-9335-FB5F-BD16FE204838}"/>
              </a:ext>
            </a:extLst>
          </p:cNvPr>
          <p:cNvSpPr txBox="1"/>
          <p:nvPr/>
        </p:nvSpPr>
        <p:spPr>
          <a:xfrm>
            <a:off x="7540255" y="2640418"/>
            <a:ext cx="3172046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2800">
                <a:latin typeface="Arial"/>
                <a:cs typeface="Arial"/>
              </a:rPr>
              <a:t>•</a:t>
            </a:r>
            <a:r>
              <a:rPr lang="ro-RO" sz="2200">
                <a:ea typeface="Calibri"/>
                <a:cs typeface="Calibri"/>
              </a:rPr>
              <a:t>Fiabilitatea redusă a senzorului MQ-135;</a:t>
            </a:r>
          </a:p>
          <a:p>
            <a:r>
              <a:rPr lang="ro-RO" sz="2200">
                <a:latin typeface="Arial"/>
                <a:cs typeface="Arial"/>
              </a:rPr>
              <a:t>•</a:t>
            </a:r>
            <a:r>
              <a:rPr lang="ro-RO" sz="2200">
                <a:ea typeface="Calibri"/>
                <a:cs typeface="Calibri"/>
              </a:rPr>
              <a:t>Vulnerabilitate</a:t>
            </a:r>
            <a:r>
              <a:rPr lang="ro-RO" sz="2200">
                <a:latin typeface="Calibri"/>
                <a:ea typeface="Calibri"/>
                <a:cs typeface="Calibri"/>
              </a:rPr>
              <a:t> </a:t>
            </a:r>
            <a:r>
              <a:rPr lang="ro-RO" sz="2200">
                <a:ea typeface="Calibri"/>
                <a:cs typeface="Calibri"/>
              </a:rPr>
              <a:t>la condiții climatice extreme;</a:t>
            </a:r>
          </a:p>
          <a:p>
            <a:r>
              <a:rPr lang="ro-RO" sz="2200">
                <a:latin typeface="Arial"/>
                <a:cs typeface="Arial"/>
              </a:rPr>
              <a:t>•</a:t>
            </a:r>
            <a:r>
              <a:rPr lang="ro-RO" sz="2200">
                <a:ea typeface="Calibri"/>
                <a:cs typeface="Calibri"/>
              </a:rPr>
              <a:t>Sincronizarea pachetelor de date;</a:t>
            </a:r>
            <a:endParaRPr lang="ro-RO" sz="2200"/>
          </a:p>
          <a:p>
            <a:endParaRPr lang="ro-RO" sz="2200">
              <a:ea typeface="Calibri"/>
              <a:cs typeface="Calibri"/>
            </a:endParaRPr>
          </a:p>
          <a:p>
            <a:pPr algn="l"/>
            <a:endParaRPr lang="ro-RO">
              <a:ea typeface="Calibri"/>
              <a:cs typeface="Calibri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47594546-B134-41C6-3A0D-E33A5D273CFB}"/>
              </a:ext>
            </a:extLst>
          </p:cNvPr>
          <p:cNvSpPr/>
          <p:nvPr/>
        </p:nvSpPr>
        <p:spPr>
          <a:xfrm>
            <a:off x="2953159" y="7041659"/>
            <a:ext cx="6112301" cy="5545997"/>
          </a:xfrm>
          <a:prstGeom prst="hexag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4800" b="1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</a:rPr>
              <a:t>Concluzie</a:t>
            </a:r>
            <a:endParaRPr lang="ro-RO" sz="4800">
              <a:solidFill>
                <a:schemeClr val="accent1">
                  <a:lumMod val="60000"/>
                  <a:lumOff val="40000"/>
                </a:schemeClr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2314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wavy background&#10;&#10;Description automatically generated">
            <a:extLst>
              <a:ext uri="{FF2B5EF4-FFF2-40B4-BE49-F238E27FC236}">
                <a16:creationId xmlns:a16="http://schemas.microsoft.com/office/drawing/2014/main" id="{7E0189FB-C6AE-B1BD-986A-A2AE29E7D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" y="2766"/>
            <a:ext cx="12182166" cy="6852468"/>
          </a:xfrm>
          <a:prstGeom prst="rect">
            <a:avLst/>
          </a:prstGeom>
        </p:spPr>
      </p:pic>
      <p:sp>
        <p:nvSpPr>
          <p:cNvPr id="3" name="Hexagon 2">
            <a:extLst>
              <a:ext uri="{FF2B5EF4-FFF2-40B4-BE49-F238E27FC236}">
                <a16:creationId xmlns:a16="http://schemas.microsoft.com/office/drawing/2014/main" id="{5B81BE1C-E096-3218-47B8-4FA24DD98377}"/>
              </a:ext>
            </a:extLst>
          </p:cNvPr>
          <p:cNvSpPr/>
          <p:nvPr/>
        </p:nvSpPr>
        <p:spPr>
          <a:xfrm>
            <a:off x="8249529" y="117808"/>
            <a:ext cx="900598" cy="842293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600" b="1">
                <a:solidFill>
                  <a:schemeClr val="tx1"/>
                </a:solidFill>
                <a:ea typeface="Calibri"/>
                <a:cs typeface="Calibri"/>
              </a:rPr>
              <a:t>Mecanismul </a:t>
            </a:r>
            <a:r>
              <a:rPr lang="ro-RO" sz="6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r>
              <a:rPr lang="ro-RO" sz="600" b="1">
                <a:solidFill>
                  <a:schemeClr val="tx1"/>
                </a:solidFill>
                <a:ea typeface="Calibri"/>
                <a:cs typeface="Calibri"/>
              </a:rPr>
              <a:t> pt. 1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A9BB6DED-97BA-2BAA-7093-8120EE8BED19}"/>
              </a:ext>
            </a:extLst>
          </p:cNvPr>
          <p:cNvSpPr/>
          <p:nvPr/>
        </p:nvSpPr>
        <p:spPr>
          <a:xfrm>
            <a:off x="2934344" y="1077363"/>
            <a:ext cx="6112301" cy="5545997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4800" b="1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</a:rPr>
              <a:t>Concluzie</a:t>
            </a:r>
            <a:endParaRPr lang="ro-RO" sz="4800">
              <a:solidFill>
                <a:schemeClr val="accent1">
                  <a:lumMod val="60000"/>
                  <a:lumOff val="40000"/>
                </a:schemeClr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AB48FC2-C83F-CE29-34B6-944BCD522E24}"/>
              </a:ext>
            </a:extLst>
          </p:cNvPr>
          <p:cNvSpPr/>
          <p:nvPr/>
        </p:nvSpPr>
        <p:spPr>
          <a:xfrm>
            <a:off x="1024641" y="117811"/>
            <a:ext cx="900598" cy="842293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600" b="1">
                <a:solidFill>
                  <a:schemeClr val="tx1"/>
                </a:solidFill>
                <a:ea typeface="Calibri"/>
                <a:cs typeface="Calibri"/>
              </a:rPr>
              <a:t>Ce este </a:t>
            </a:r>
            <a:r>
              <a:rPr lang="ro-RO" sz="6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r>
              <a:rPr lang="ro-RO" sz="600" b="1">
                <a:solidFill>
                  <a:schemeClr val="tx1"/>
                </a:solidFill>
                <a:ea typeface="Calibri"/>
                <a:cs typeface="Calibri"/>
              </a:rPr>
              <a:t>?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4E64FC3B-3E12-0CAD-B625-D994C48462D9}"/>
              </a:ext>
            </a:extLst>
          </p:cNvPr>
          <p:cNvSpPr/>
          <p:nvPr/>
        </p:nvSpPr>
        <p:spPr>
          <a:xfrm>
            <a:off x="2830862" y="117811"/>
            <a:ext cx="900598" cy="84229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700" b="1">
                <a:solidFill>
                  <a:schemeClr val="tx1"/>
                </a:solidFill>
                <a:ea typeface="Calibri"/>
                <a:cs typeface="Calibri"/>
              </a:rPr>
              <a:t>Scopul </a:t>
            </a:r>
            <a:r>
              <a:rPr lang="ro-RO" sz="7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endParaRPr lang="ro-RO" sz="700" b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43A552A4-A59E-53A7-AF0B-C67CC0AB177C}"/>
              </a:ext>
            </a:extLst>
          </p:cNvPr>
          <p:cNvSpPr/>
          <p:nvPr/>
        </p:nvSpPr>
        <p:spPr>
          <a:xfrm>
            <a:off x="10055752" y="117807"/>
            <a:ext cx="900598" cy="842293"/>
          </a:xfrm>
          <a:prstGeom prst="hexagon">
            <a:avLst/>
          </a:prstGeom>
          <a:solidFill>
            <a:srgbClr val="F094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600" b="1">
                <a:solidFill>
                  <a:schemeClr val="tx1"/>
                </a:solidFill>
                <a:ea typeface="Calibri"/>
                <a:cs typeface="Calibri"/>
              </a:rPr>
              <a:t>Mecanismul </a:t>
            </a:r>
            <a:r>
              <a:rPr lang="ro-RO" sz="6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r>
              <a:rPr lang="ro-RO" sz="600" b="1">
                <a:solidFill>
                  <a:schemeClr val="tx1"/>
                </a:solidFill>
                <a:ea typeface="Calibri"/>
                <a:cs typeface="Calibri"/>
              </a:rPr>
              <a:t> pt. 2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8A1B6EA2-6B76-6668-603D-8CFA10CD7E4F}"/>
              </a:ext>
            </a:extLst>
          </p:cNvPr>
          <p:cNvSpPr/>
          <p:nvPr/>
        </p:nvSpPr>
        <p:spPr>
          <a:xfrm>
            <a:off x="6443307" y="117809"/>
            <a:ext cx="900598" cy="842293"/>
          </a:xfrm>
          <a:prstGeom prst="hexagon">
            <a:avLst/>
          </a:prstGeom>
          <a:solidFill>
            <a:srgbClr val="F556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700" b="1">
                <a:solidFill>
                  <a:schemeClr val="tx1"/>
                </a:solidFill>
                <a:ea typeface="Calibri"/>
                <a:cs typeface="Calibri"/>
              </a:rPr>
              <a:t>Provocări </a:t>
            </a:r>
            <a:r>
              <a:rPr lang="ro-RO" sz="7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endParaRPr lang="ro-RO" sz="700" b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C003CFB-F532-7B57-4096-7851544E9F20}"/>
              </a:ext>
            </a:extLst>
          </p:cNvPr>
          <p:cNvSpPr/>
          <p:nvPr/>
        </p:nvSpPr>
        <p:spPr>
          <a:xfrm>
            <a:off x="4637085" y="117808"/>
            <a:ext cx="900598" cy="842293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700" b="1">
                <a:solidFill>
                  <a:schemeClr val="tx1"/>
                </a:solidFill>
                <a:ea typeface="Calibri"/>
                <a:cs typeface="Calibri"/>
              </a:rPr>
              <a:t>Beneficii </a:t>
            </a:r>
            <a:r>
              <a:rPr lang="ro-RO" sz="700" b="1" err="1">
                <a:solidFill>
                  <a:schemeClr val="tx1"/>
                </a:solidFill>
                <a:ea typeface="Calibri"/>
                <a:cs typeface="Calibri"/>
              </a:rPr>
              <a:t>Aeroguard</a:t>
            </a:r>
            <a:endParaRPr lang="ro-RO" sz="700" b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F491DEEA-3DC9-09B4-707C-8D6BFAD6F053}"/>
              </a:ext>
            </a:extLst>
          </p:cNvPr>
          <p:cNvSpPr txBox="1"/>
          <p:nvPr/>
        </p:nvSpPr>
        <p:spPr>
          <a:xfrm>
            <a:off x="4412512" y="3180906"/>
            <a:ext cx="316318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2000" b="1" i="1" kern="120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D</a:t>
            </a:r>
            <a:r>
              <a:rPr lang="en-US" sz="2000" b="1" i="1" kern="120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ată</a:t>
            </a:r>
            <a:r>
              <a:rPr lang="en-US" sz="2000" b="1" i="1" kern="120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000" b="1" i="1" kern="120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fiind</a:t>
            </a:r>
            <a:r>
              <a:rPr lang="en-US" sz="2000" b="1" i="1" kern="120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000" b="1" i="1" kern="120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nevoia</a:t>
            </a:r>
            <a:r>
              <a:rPr lang="en-US" sz="2000" b="1" i="1" kern="120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 de a </a:t>
            </a:r>
            <a:r>
              <a:rPr lang="en-US" sz="2000" b="1" i="1" kern="120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monitoriza</a:t>
            </a:r>
            <a:r>
              <a:rPr lang="en-US" sz="2000" b="1" i="1" kern="120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000" b="1" i="1" kern="120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calitatea</a:t>
            </a:r>
            <a:r>
              <a:rPr lang="en-US" sz="2000" b="1" i="1" kern="120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000" b="1" i="1" kern="120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aerului</a:t>
            </a:r>
            <a:r>
              <a:rPr lang="en-US" sz="2000" b="1" i="1" kern="120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000" b="1" i="1" kern="120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în</a:t>
            </a:r>
            <a:r>
              <a:rPr lang="en-US" sz="2000" b="1" i="1" kern="120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000" b="1" i="1" kern="120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centrele</a:t>
            </a:r>
            <a:r>
              <a:rPr lang="en-US" sz="2000" b="1" i="1" kern="120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 urbane, </a:t>
            </a:r>
            <a:r>
              <a:rPr lang="en-US" sz="2000" b="1" i="1" kern="120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este</a:t>
            </a:r>
            <a:r>
              <a:rPr lang="en-US" sz="2000" b="1" i="1" kern="120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000" b="1" i="1" kern="120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necesară</a:t>
            </a:r>
            <a:r>
              <a:rPr lang="en-US" sz="2000" b="1" i="1" kern="120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000" b="1" i="1" kern="120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implementarea</a:t>
            </a:r>
            <a:r>
              <a:rPr lang="en-US" sz="2000" b="1" i="1" kern="120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000" b="1" i="1" kern="120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unei</a:t>
            </a:r>
            <a:r>
              <a:rPr lang="en-US" sz="2000" b="1" i="1" kern="120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000" b="1" i="1" kern="120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soluții</a:t>
            </a:r>
            <a:r>
              <a:rPr lang="en-US" sz="2000" b="1" i="1" kern="120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 de tip IoT</a:t>
            </a:r>
            <a:r>
              <a:rPr lang="ro-RO" sz="2000" b="1" i="1" kern="120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rPr>
              <a:t>.</a:t>
            </a:r>
            <a:endParaRPr lang="ro-RO" sz="2000" b="1" i="1">
              <a:solidFill>
                <a:schemeClr val="accent1">
                  <a:lumMod val="60000"/>
                  <a:lumOff val="40000"/>
                </a:schemeClr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15499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Temă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revision>433</cp:revision>
  <dcterms:created xsi:type="dcterms:W3CDTF">2023-09-20T15:12:59Z</dcterms:created>
  <dcterms:modified xsi:type="dcterms:W3CDTF">2023-10-01T22:17:03Z</dcterms:modified>
</cp:coreProperties>
</file>