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ED9C55"/>
    <a:srgbClr val="C55A11"/>
    <a:srgbClr val="E63E3E"/>
    <a:srgbClr val="FFD966"/>
    <a:srgbClr val="3E9692"/>
    <a:srgbClr val="EF9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5AC-891E-42E1-93FE-2CA100239A2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2C0E-121D-4C63-8283-B04F13D6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7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5AC-891E-42E1-93FE-2CA100239A2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2C0E-121D-4C63-8283-B04F13D6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4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5AC-891E-42E1-93FE-2CA100239A2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2C0E-121D-4C63-8283-B04F13D6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2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5AC-891E-42E1-93FE-2CA100239A2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2C0E-121D-4C63-8283-B04F13D6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3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5AC-891E-42E1-93FE-2CA100239A2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2C0E-121D-4C63-8283-B04F13D6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3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5AC-891E-42E1-93FE-2CA100239A2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2C0E-121D-4C63-8283-B04F13D6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5AC-891E-42E1-93FE-2CA100239A2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2C0E-121D-4C63-8283-B04F13D6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3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5AC-891E-42E1-93FE-2CA100239A2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2C0E-121D-4C63-8283-B04F13D6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4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5AC-891E-42E1-93FE-2CA100239A2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2C0E-121D-4C63-8283-B04F13D6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1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5AC-891E-42E1-93FE-2CA100239A2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2C0E-121D-4C63-8283-B04F13D6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75AC-891E-42E1-93FE-2CA100239A2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2C0E-121D-4C63-8283-B04F13D6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075AC-891E-42E1-93FE-2CA100239A2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42C0E-121D-4C63-8283-B04F13D6C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white wavy background&#10;&#10;Description automatically generated">
            <a:extLst>
              <a:ext uri="{FF2B5EF4-FFF2-40B4-BE49-F238E27FC236}">
                <a16:creationId xmlns:a16="http://schemas.microsoft.com/office/drawing/2014/main" id="{479A22A3-83DA-D873-4606-B156E38D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35" y="0"/>
            <a:ext cx="12201835" cy="6858000"/>
          </a:xfrm>
          <a:prstGeom prst="rect">
            <a:avLst/>
          </a:prstGeom>
        </p:spPr>
      </p:pic>
      <p:sp>
        <p:nvSpPr>
          <p:cNvPr id="6" name="Hexagon 5"/>
          <p:cNvSpPr/>
          <p:nvPr/>
        </p:nvSpPr>
        <p:spPr>
          <a:xfrm>
            <a:off x="2888566" y="566224"/>
            <a:ext cx="6414867" cy="5725551"/>
          </a:xfrm>
          <a:prstGeom prst="hexagon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810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AEROGUARD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1131" y="3804445"/>
            <a:ext cx="5209735" cy="1655762"/>
          </a:xfrm>
        </p:spPr>
        <p:txBody>
          <a:bodyPr/>
          <a:lstStyle/>
          <a:p>
            <a:r>
              <a:rPr lang="ro-RO" dirty="0" smtClean="0"/>
              <a:t>Proiect realizat de Șaldorfean Andrei, Neag </a:t>
            </a:r>
            <a:r>
              <a:rPr lang="ro-RO" dirty="0" smtClean="0"/>
              <a:t>Mihai</a:t>
            </a:r>
            <a:r>
              <a:rPr lang="en-US" dirty="0" smtClean="0"/>
              <a:t>, </a:t>
            </a:r>
            <a:r>
              <a:rPr lang="en-US" dirty="0" err="1" smtClean="0"/>
              <a:t>Petru</a:t>
            </a:r>
            <a:r>
              <a:rPr lang="en-US" dirty="0" smtClean="0"/>
              <a:t> Iulian</a:t>
            </a:r>
            <a:r>
              <a:rPr lang="ro-RO" dirty="0" smtClean="0"/>
              <a:t> </a:t>
            </a:r>
            <a:r>
              <a:rPr lang="ro-RO" dirty="0" smtClean="0"/>
              <a:t>și Stancu Tudor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0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blue and white wavy background&#10;&#10;Description automatically generated">
            <a:extLst>
              <a:ext uri="{FF2B5EF4-FFF2-40B4-BE49-F238E27FC236}">
                <a16:creationId xmlns:a16="http://schemas.microsoft.com/office/drawing/2014/main" id="{479A22A3-83DA-D873-4606-B156E38D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EB3D3CD7-05BD-9AAD-C1E0-8ACD26A94BEA}"/>
              </a:ext>
            </a:extLst>
          </p:cNvPr>
          <p:cNvSpPr/>
          <p:nvPr/>
        </p:nvSpPr>
        <p:spPr>
          <a:xfrm>
            <a:off x="4467504" y="2205681"/>
            <a:ext cx="3251417" cy="2477942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3600" b="1" dirty="0" smtClean="0">
                <a:solidFill>
                  <a:srgbClr val="A5BFF0"/>
                </a:solidFill>
                <a:latin typeface="Century Gothic"/>
                <a:ea typeface="Calibri"/>
                <a:cs typeface="Calibri"/>
              </a:rPr>
              <a:t>CUPRINS</a:t>
            </a:r>
            <a:endParaRPr lang="ro-RO" sz="2400" b="1" dirty="0">
              <a:solidFill>
                <a:srgbClr val="A5BFF0"/>
              </a:solidFill>
              <a:latin typeface="Century Gothic"/>
              <a:cs typeface="Calibri" panose="020F0502020204030204"/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E6508EE-E995-4F5C-F846-C1BC56B342A0}"/>
              </a:ext>
            </a:extLst>
          </p:cNvPr>
          <p:cNvSpPr/>
          <p:nvPr/>
        </p:nvSpPr>
        <p:spPr>
          <a:xfrm>
            <a:off x="1965330" y="3588358"/>
            <a:ext cx="2937585" cy="2199083"/>
          </a:xfrm>
          <a:prstGeom prst="hexagon">
            <a:avLst/>
          </a:prstGeom>
          <a:solidFill>
            <a:srgbClr val="E63E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400" b="1" dirty="0">
                <a:solidFill>
                  <a:schemeClr val="tx1"/>
                </a:solidFill>
                <a:latin typeface="Century Gothic"/>
                <a:ea typeface="Calibri"/>
                <a:cs typeface="Calibri"/>
              </a:rPr>
              <a:t>Provocări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B6E513F4-0283-0D76-8A48-268D40806786}"/>
              </a:ext>
            </a:extLst>
          </p:cNvPr>
          <p:cNvSpPr/>
          <p:nvPr/>
        </p:nvSpPr>
        <p:spPr>
          <a:xfrm>
            <a:off x="4609576" y="132700"/>
            <a:ext cx="2977169" cy="1961575"/>
          </a:xfrm>
          <a:prstGeom prst="hexagon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000" b="1" dirty="0">
                <a:solidFill>
                  <a:srgbClr val="0D0C02"/>
                </a:solidFill>
                <a:latin typeface="Century Gothic"/>
                <a:ea typeface="Calibri"/>
                <a:cs typeface="Calibri"/>
              </a:rPr>
              <a:t>Ce este AEROGUARD?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3F3FB023-889C-5027-4DAD-0C52CC91294C}"/>
              </a:ext>
            </a:extLst>
          </p:cNvPr>
          <p:cNvSpPr/>
          <p:nvPr/>
        </p:nvSpPr>
        <p:spPr>
          <a:xfrm>
            <a:off x="1890135" y="1124227"/>
            <a:ext cx="3006855" cy="2258458"/>
          </a:xfrm>
          <a:prstGeom prst="hexagon">
            <a:avLst/>
          </a:prstGeom>
          <a:solidFill>
            <a:srgbClr val="3E96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400" b="1" dirty="0">
                <a:solidFill>
                  <a:schemeClr val="tx1"/>
                </a:solidFill>
                <a:latin typeface="Century Gothic"/>
                <a:ea typeface="Calibri"/>
                <a:cs typeface="Calibri"/>
              </a:rPr>
              <a:t>Scop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D13F7D2-1CEB-B52D-FE68-A0119A8A8DED}"/>
              </a:ext>
            </a:extLst>
          </p:cNvPr>
          <p:cNvSpPr/>
          <p:nvPr/>
        </p:nvSpPr>
        <p:spPr>
          <a:xfrm>
            <a:off x="7279538" y="1122536"/>
            <a:ext cx="3016752" cy="2248561"/>
          </a:xfrm>
          <a:prstGeom prst="hexagon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400" b="1" dirty="0">
                <a:solidFill>
                  <a:schemeClr val="tx1"/>
                </a:solidFill>
                <a:latin typeface="Century Gothic"/>
                <a:ea typeface="Calibri"/>
                <a:cs typeface="Calibri"/>
              </a:rPr>
              <a:t>Beneficii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3F4BC7B9-A4DA-7621-F3F1-79FF90268E61}"/>
              </a:ext>
            </a:extLst>
          </p:cNvPr>
          <p:cNvSpPr/>
          <p:nvPr/>
        </p:nvSpPr>
        <p:spPr>
          <a:xfrm>
            <a:off x="7283510" y="3586665"/>
            <a:ext cx="3006855" cy="2189186"/>
          </a:xfrm>
          <a:prstGeom prst="hexagon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1700" b="1" dirty="0">
                <a:solidFill>
                  <a:schemeClr val="tx1"/>
                </a:solidFill>
                <a:latin typeface="Century Gothic"/>
                <a:ea typeface="Calibri"/>
                <a:cs typeface="Calibri"/>
              </a:rPr>
              <a:t>Mecanism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8788897E-FDDC-5CAF-0DA7-C7A9A0B351FD}"/>
              </a:ext>
            </a:extLst>
          </p:cNvPr>
          <p:cNvSpPr/>
          <p:nvPr/>
        </p:nvSpPr>
        <p:spPr>
          <a:xfrm>
            <a:off x="4609574" y="4782744"/>
            <a:ext cx="2977168" cy="1991262"/>
          </a:xfrm>
          <a:prstGeom prst="hexagon">
            <a:avLst/>
          </a:prstGeom>
          <a:solidFill>
            <a:srgbClr val="ED9C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2000" b="1" dirty="0">
                <a:solidFill>
                  <a:schemeClr val="tx1"/>
                </a:solidFill>
                <a:latin typeface="Century Gothic"/>
                <a:ea typeface="Calibri"/>
                <a:cs typeface="Calibri"/>
              </a:rPr>
              <a:t>Componente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C013D23-A24E-4BD0-E05C-64FC8284E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403" y="5085607"/>
            <a:ext cx="447305" cy="4670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41542C9-06BC-3C21-8E7E-B019533A3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040" y="6200605"/>
            <a:ext cx="348343" cy="3681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465D53-821F-74F1-6722-D4E5A82B1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451" y="1513113"/>
            <a:ext cx="387929" cy="3978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4802E2D-06F9-5156-C5A8-5BE5355EC6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0262" y="5041957"/>
            <a:ext cx="407720" cy="4176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8BA21D-BE1D-96E5-666D-F3ADF8A04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4858" y="2563893"/>
            <a:ext cx="437408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A1E3A4B-372B-9FC2-6AB6-A64C573067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8856" y="2504516"/>
            <a:ext cx="556162" cy="57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432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wavy background&#10;&#10;Description automatically generated">
            <a:extLst>
              <a:ext uri="{FF2B5EF4-FFF2-40B4-BE49-F238E27FC236}">
                <a16:creationId xmlns:a16="http://schemas.microsoft.com/office/drawing/2014/main" id="{479A22A3-83DA-D873-4606-B156E38D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Hexagon 2"/>
          <p:cNvSpPr/>
          <p:nvPr/>
        </p:nvSpPr>
        <p:spPr>
          <a:xfrm>
            <a:off x="313038" y="172234"/>
            <a:ext cx="11574161" cy="1063442"/>
          </a:xfrm>
          <a:prstGeom prst="hexagon">
            <a:avLst/>
          </a:prstGeom>
          <a:solidFill>
            <a:srgbClr val="3E969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600" b="1" dirty="0" smtClean="0">
                <a:solidFill>
                  <a:schemeClr val="tx1"/>
                </a:solidFill>
                <a:ea typeface="Calibri"/>
                <a:cs typeface="Calibri"/>
              </a:rPr>
              <a:t>Scopul Aeroguard</a:t>
            </a:r>
            <a:endParaRPr lang="ro-RO" sz="36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" name="Hexagon 4"/>
          <p:cNvSpPr/>
          <p:nvPr/>
        </p:nvSpPr>
        <p:spPr>
          <a:xfrm>
            <a:off x="7282248" y="1842187"/>
            <a:ext cx="4604951" cy="4409302"/>
          </a:xfrm>
          <a:prstGeom prst="hexagon">
            <a:avLst/>
          </a:prstGeom>
          <a:solidFill>
            <a:srgbClr val="3E969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500" dirty="0" smtClean="0">
                <a:solidFill>
                  <a:schemeClr val="tx1"/>
                </a:solidFill>
                <a:ea typeface="Calibri"/>
                <a:cs typeface="Calibri"/>
              </a:rPr>
              <a:t>Determinarea cantității de CO2 în raza de acțiune și informarea populației despre gradul de poluare într-o anumită regiune.</a:t>
            </a:r>
            <a:endParaRPr lang="ro-RO" sz="25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04" y="1631864"/>
            <a:ext cx="48958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6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white wavy background&#10;&#10;Description automatically generated">
            <a:extLst>
              <a:ext uri="{FF2B5EF4-FFF2-40B4-BE49-F238E27FC236}">
                <a16:creationId xmlns:a16="http://schemas.microsoft.com/office/drawing/2014/main" id="{479A22A3-83DA-D873-4606-B156E38D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Hexagon 2"/>
          <p:cNvSpPr/>
          <p:nvPr/>
        </p:nvSpPr>
        <p:spPr>
          <a:xfrm>
            <a:off x="313038" y="172234"/>
            <a:ext cx="11574161" cy="1063442"/>
          </a:xfrm>
          <a:prstGeom prst="hexagon">
            <a:avLst/>
          </a:prstGeom>
          <a:solidFill>
            <a:srgbClr val="FFD966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600" b="1" dirty="0">
                <a:solidFill>
                  <a:schemeClr val="tx1"/>
                </a:solidFill>
                <a:ea typeface="Calibri"/>
                <a:cs typeface="Calibri"/>
              </a:rPr>
              <a:t>Ce este Aeroguard</a:t>
            </a:r>
            <a:r>
              <a:rPr lang="ro-RO" sz="3600" b="1" dirty="0" smtClean="0">
                <a:solidFill>
                  <a:schemeClr val="tx1"/>
                </a:solidFill>
                <a:ea typeface="Calibri"/>
                <a:cs typeface="Calibri"/>
              </a:rPr>
              <a:t>?</a:t>
            </a:r>
            <a:endParaRPr lang="ro-RO" sz="36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6" name="Hexagon 5"/>
          <p:cNvSpPr/>
          <p:nvPr/>
        </p:nvSpPr>
        <p:spPr>
          <a:xfrm>
            <a:off x="313038" y="1769076"/>
            <a:ext cx="4604951" cy="4409302"/>
          </a:xfrm>
          <a:prstGeom prst="hexagon">
            <a:avLst/>
          </a:prstGeom>
          <a:solidFill>
            <a:srgbClr val="FFD966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800" dirty="0">
                <a:solidFill>
                  <a:schemeClr val="tx1"/>
                </a:solidFill>
                <a:ea typeface="Calibri"/>
                <a:cs typeface="Calibri"/>
              </a:rPr>
              <a:t>Sistem de măsurare și transmitere a concentrației de dioxid de carbon către un server central.</a:t>
            </a:r>
          </a:p>
        </p:txBody>
      </p:sp>
      <p:pic>
        <p:nvPicPr>
          <p:cNvPr id="7" name="Imagine 3" descr="O imagine care conține text, diagramă, linie, Font&#10;&#10;Descriere generată automat">
            <a:extLst>
              <a:ext uri="{FF2B5EF4-FFF2-40B4-BE49-F238E27FC236}">
                <a16:creationId xmlns:a16="http://schemas.microsoft.com/office/drawing/2014/main" id="{2E7E29AD-7078-C5DF-33DD-C5C69753C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692" y="1329676"/>
            <a:ext cx="6336323" cy="552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3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blue and white wavy background&#10;&#10;Description automatically generated">
            <a:extLst>
              <a:ext uri="{FF2B5EF4-FFF2-40B4-BE49-F238E27FC236}">
                <a16:creationId xmlns:a16="http://schemas.microsoft.com/office/drawing/2014/main" id="{479A22A3-83DA-D873-4606-B156E38D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1318"/>
          </a:xfrm>
          <a:prstGeom prst="rect">
            <a:avLst/>
          </a:prstGeom>
        </p:spPr>
      </p:pic>
      <p:sp>
        <p:nvSpPr>
          <p:cNvPr id="3" name="Hexagon 2"/>
          <p:cNvSpPr/>
          <p:nvPr/>
        </p:nvSpPr>
        <p:spPr>
          <a:xfrm>
            <a:off x="313038" y="172234"/>
            <a:ext cx="11574161" cy="1063442"/>
          </a:xfrm>
          <a:prstGeom prst="hexagon">
            <a:avLst/>
          </a:prstGeom>
          <a:solidFill>
            <a:srgbClr val="ED9C55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600" b="1" dirty="0" smtClean="0">
                <a:solidFill>
                  <a:schemeClr val="tx1"/>
                </a:solidFill>
                <a:ea typeface="Calibri"/>
                <a:cs typeface="Calibri"/>
              </a:rPr>
              <a:t>Componente</a:t>
            </a:r>
            <a:endParaRPr lang="ro-RO" sz="36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9470" y="1673419"/>
            <a:ext cx="2869298" cy="2482404"/>
            <a:chOff x="1153229" y="1905000"/>
            <a:chExt cx="3492844" cy="3048000"/>
          </a:xfrm>
        </p:grpSpPr>
        <p:sp>
          <p:nvSpPr>
            <p:cNvPr id="2" name="Hexagon 1"/>
            <p:cNvSpPr/>
            <p:nvPr/>
          </p:nvSpPr>
          <p:spPr>
            <a:xfrm>
              <a:off x="1153229" y="1905000"/>
              <a:ext cx="3492844" cy="3048000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upare 9">
              <a:extLst>
                <a:ext uri="{FF2B5EF4-FFF2-40B4-BE49-F238E27FC236}">
                  <a16:creationId xmlns:a16="http://schemas.microsoft.com/office/drawing/2014/main" id="{BC4AAA57-0BEF-08A7-B0D3-4DC2783BE592}"/>
                </a:ext>
              </a:extLst>
            </p:cNvPr>
            <p:cNvGrpSpPr/>
            <p:nvPr/>
          </p:nvGrpSpPr>
          <p:grpSpPr>
            <a:xfrm>
              <a:off x="1879743" y="2187647"/>
              <a:ext cx="2039952" cy="2456870"/>
              <a:chOff x="2168769" y="2327030"/>
              <a:chExt cx="2039952" cy="2456870"/>
            </a:xfrm>
          </p:grpSpPr>
          <p:pic>
            <p:nvPicPr>
              <p:cNvPr id="6" name="Imagine 2" descr="O imagine care conține Componenta circuitului, Componentă electronică, Componentă de circuit pasiv, Inginerie electronică&#10;&#10;Descriere generată automat">
                <a:extLst>
                  <a:ext uri="{FF2B5EF4-FFF2-40B4-BE49-F238E27FC236}">
                    <a16:creationId xmlns:a16="http://schemas.microsoft.com/office/drawing/2014/main" id="{646F9978-C621-63BF-8E5D-F4C4726373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8769" y="2327030"/>
                <a:ext cx="2039816" cy="2039816"/>
              </a:xfrm>
              <a:prstGeom prst="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softEdge rad="112500"/>
              </a:effectLst>
            </p:spPr>
          </p:pic>
          <p:sp>
            <p:nvSpPr>
              <p:cNvPr id="7" name="CasetăText 8">
                <a:extLst>
                  <a:ext uri="{FF2B5EF4-FFF2-40B4-BE49-F238E27FC236}">
                    <a16:creationId xmlns:a16="http://schemas.microsoft.com/office/drawing/2014/main" id="{69B9D594-9A2A-5E6A-B8C8-F75FF40EE72A}"/>
                  </a:ext>
                </a:extLst>
              </p:cNvPr>
              <p:cNvSpPr txBox="1"/>
              <p:nvPr/>
            </p:nvSpPr>
            <p:spPr>
              <a:xfrm>
                <a:off x="2170813" y="4368209"/>
                <a:ext cx="2037908" cy="4156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i="1" dirty="0" smtClean="0">
                    <a:ea typeface="Calibri"/>
                    <a:cs typeface="Calibri"/>
                  </a:rPr>
                  <a:t>Arduino</a:t>
                </a:r>
                <a:endParaRPr lang="ro-RO" sz="1600" i="1" dirty="0">
                  <a:ea typeface="Calibri"/>
                  <a:cs typeface="Calibri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26701" y="4216327"/>
            <a:ext cx="2869298" cy="2482404"/>
            <a:chOff x="4349578" y="3711429"/>
            <a:chExt cx="3492844" cy="3048000"/>
          </a:xfrm>
        </p:grpSpPr>
        <p:sp>
          <p:nvSpPr>
            <p:cNvPr id="15" name="Hexagon 14"/>
            <p:cNvSpPr/>
            <p:nvPr/>
          </p:nvSpPr>
          <p:spPr>
            <a:xfrm>
              <a:off x="4349578" y="3711429"/>
              <a:ext cx="3492844" cy="3048000"/>
            </a:xfrm>
            <a:prstGeom prst="hexag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upare 12">
              <a:extLst>
                <a:ext uri="{FF2B5EF4-FFF2-40B4-BE49-F238E27FC236}">
                  <a16:creationId xmlns:a16="http://schemas.microsoft.com/office/drawing/2014/main" id="{775FD3E9-3BA8-9EC4-8231-2FC65130D521}"/>
                </a:ext>
              </a:extLst>
            </p:cNvPr>
            <p:cNvGrpSpPr/>
            <p:nvPr/>
          </p:nvGrpSpPr>
          <p:grpSpPr>
            <a:xfrm>
              <a:off x="5076092" y="4039974"/>
              <a:ext cx="2039816" cy="2390910"/>
              <a:chOff x="5076092" y="3006970"/>
              <a:chExt cx="2039816" cy="2390910"/>
            </a:xfrm>
          </p:grpSpPr>
          <p:pic>
            <p:nvPicPr>
              <p:cNvPr id="20" name="Imagine 4">
                <a:extLst>
                  <a:ext uri="{FF2B5EF4-FFF2-40B4-BE49-F238E27FC236}">
                    <a16:creationId xmlns:a16="http://schemas.microsoft.com/office/drawing/2014/main" id="{28FFD2DB-AE0A-9E23-CCE3-684B28467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6092" y="3006970"/>
                <a:ext cx="2039816" cy="2051539"/>
              </a:xfrm>
              <a:prstGeom prst="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effectLst>
                <a:softEdge rad="112500"/>
              </a:effectLst>
            </p:spPr>
          </p:pic>
          <p:sp>
            <p:nvSpPr>
              <p:cNvPr id="21" name="CasetăText 10">
                <a:extLst>
                  <a:ext uri="{FF2B5EF4-FFF2-40B4-BE49-F238E27FC236}">
                    <a16:creationId xmlns:a16="http://schemas.microsoft.com/office/drawing/2014/main" id="{5519BFC9-0081-86A8-3075-2CA5C816916D}"/>
                  </a:ext>
                </a:extLst>
              </p:cNvPr>
              <p:cNvSpPr txBox="1"/>
              <p:nvPr/>
            </p:nvSpPr>
            <p:spPr>
              <a:xfrm>
                <a:off x="5077046" y="5059326"/>
                <a:ext cx="203790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ro-RO" sz="1600" i="1" dirty="0">
                    <a:ea typeface="Calibri"/>
                    <a:cs typeface="Calibri"/>
                  </a:rPr>
                  <a:t>Senzor MQ-135</a:t>
                </a:r>
                <a:endParaRPr lang="ro-RO" sz="1600" i="1">
                  <a:ea typeface="Calibri" panose="020F0502020204030204"/>
                  <a:cs typeface="Calibri" panose="020F0502020204030204"/>
                </a:endParaRPr>
              </a:p>
            </p:txBody>
          </p:sp>
        </p:grpSp>
      </p:grpSp>
      <p:sp>
        <p:nvSpPr>
          <p:cNvPr id="27" name="Hexagon 26"/>
          <p:cNvSpPr/>
          <p:nvPr/>
        </p:nvSpPr>
        <p:spPr>
          <a:xfrm>
            <a:off x="3640378" y="1295157"/>
            <a:ext cx="4911242" cy="318781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i="1" dirty="0" smtClean="0">
                <a:solidFill>
                  <a:schemeClr val="tx1"/>
                </a:solidFill>
                <a:ea typeface="Calibri"/>
                <a:cs typeface="Calibri"/>
              </a:rPr>
              <a:t>Stațiile de măsurare sunt alcătuite din:</a:t>
            </a:r>
            <a:endParaRPr lang="ro-RO" i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985319" y="1733923"/>
            <a:ext cx="2869298" cy="2482404"/>
            <a:chOff x="8270789" y="1905000"/>
            <a:chExt cx="3492844" cy="3048000"/>
          </a:xfrm>
        </p:grpSpPr>
        <p:sp>
          <p:nvSpPr>
            <p:cNvPr id="10" name="Hexagon 9"/>
            <p:cNvSpPr/>
            <p:nvPr/>
          </p:nvSpPr>
          <p:spPr>
            <a:xfrm>
              <a:off x="8270789" y="1905000"/>
              <a:ext cx="3492844" cy="3048000"/>
            </a:xfrm>
            <a:prstGeom prst="hexag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asetăText 11">
              <a:extLst>
                <a:ext uri="{FF2B5EF4-FFF2-40B4-BE49-F238E27FC236}">
                  <a16:creationId xmlns:a16="http://schemas.microsoft.com/office/drawing/2014/main" id="{7E2B1C5B-E84E-0DE6-5DB9-2F3FA8597DCD}"/>
                </a:ext>
              </a:extLst>
            </p:cNvPr>
            <p:cNvSpPr txBox="1"/>
            <p:nvPr/>
          </p:nvSpPr>
          <p:spPr>
            <a:xfrm>
              <a:off x="8993828" y="4280312"/>
              <a:ext cx="2046766" cy="338554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ro-RO" sz="1600" i="1" dirty="0">
                  <a:ea typeface="Calibri"/>
                  <a:cs typeface="Calibri"/>
                </a:rPr>
                <a:t>Modul radio LoRa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0778" y="2186284"/>
              <a:ext cx="2039816" cy="204117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8453713" y="4216327"/>
            <a:ext cx="2869298" cy="2482404"/>
            <a:chOff x="7737662" y="1981438"/>
            <a:chExt cx="3492844" cy="3048000"/>
          </a:xfrm>
        </p:grpSpPr>
        <p:sp>
          <p:nvSpPr>
            <p:cNvPr id="30" name="Hexagon 29"/>
            <p:cNvSpPr/>
            <p:nvPr/>
          </p:nvSpPr>
          <p:spPr>
            <a:xfrm>
              <a:off x="7737662" y="1981438"/>
              <a:ext cx="3492844" cy="3048000"/>
            </a:xfrm>
            <a:prstGeom prst="hexag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asetăText 11">
              <a:extLst>
                <a:ext uri="{FF2B5EF4-FFF2-40B4-BE49-F238E27FC236}">
                  <a16:creationId xmlns:a16="http://schemas.microsoft.com/office/drawing/2014/main" id="{7E2B1C5B-E84E-0DE6-5DB9-2F3FA8597DCD}"/>
                </a:ext>
              </a:extLst>
            </p:cNvPr>
            <p:cNvSpPr txBox="1"/>
            <p:nvPr/>
          </p:nvSpPr>
          <p:spPr>
            <a:xfrm>
              <a:off x="8460701" y="4356750"/>
              <a:ext cx="2046766" cy="415691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 smtClean="0">
                  <a:ea typeface="Calibri"/>
                  <a:cs typeface="Calibri"/>
                </a:rPr>
                <a:t>Senzor</a:t>
              </a:r>
              <a:r>
                <a:rPr lang="en-US" sz="1600" i="1" dirty="0" smtClean="0">
                  <a:ea typeface="Calibri"/>
                  <a:cs typeface="Calibri"/>
                </a:rPr>
                <a:t> DHT11</a:t>
              </a:r>
              <a:endParaRPr lang="ro-RO" sz="1600" i="1" dirty="0">
                <a:ea typeface="Calibri"/>
                <a:cs typeface="Calibri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9657" y="2514870"/>
              <a:ext cx="2287674" cy="171575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6188379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wavy background&#10;&#10;Description automatically generated">
            <a:extLst>
              <a:ext uri="{FF2B5EF4-FFF2-40B4-BE49-F238E27FC236}">
                <a16:creationId xmlns:a16="http://schemas.microsoft.com/office/drawing/2014/main" id="{479A22A3-83DA-D873-4606-B156E38D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1318"/>
          </a:xfrm>
          <a:prstGeom prst="rect">
            <a:avLst/>
          </a:prstGeom>
        </p:spPr>
      </p:pic>
      <p:sp>
        <p:nvSpPr>
          <p:cNvPr id="5" name="Hexagon 4"/>
          <p:cNvSpPr/>
          <p:nvPr/>
        </p:nvSpPr>
        <p:spPr>
          <a:xfrm>
            <a:off x="656968" y="67579"/>
            <a:ext cx="10878064" cy="822108"/>
          </a:xfrm>
          <a:prstGeom prst="hexagon">
            <a:avLst/>
          </a:prstGeom>
          <a:solidFill>
            <a:srgbClr val="C55A1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600" b="1" dirty="0" smtClean="0">
                <a:solidFill>
                  <a:schemeClr val="tx1"/>
                </a:solidFill>
                <a:ea typeface="Calibri"/>
                <a:cs typeface="Calibri"/>
              </a:rPr>
              <a:t>Mecanism</a:t>
            </a:r>
            <a:endParaRPr lang="ro-RO" sz="36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40" y="957266"/>
            <a:ext cx="8427120" cy="581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9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white wavy background&#10;&#10;Description automatically generated">
            <a:extLst>
              <a:ext uri="{FF2B5EF4-FFF2-40B4-BE49-F238E27FC236}">
                <a16:creationId xmlns:a16="http://schemas.microsoft.com/office/drawing/2014/main" id="{479A22A3-83DA-D873-4606-B156E38D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Hexagon 4">
            <a:extLst>
              <a:ext uri="{FF2B5EF4-FFF2-40B4-BE49-F238E27FC236}">
                <a16:creationId xmlns:a16="http://schemas.microsoft.com/office/drawing/2014/main" id="{A9BB6DED-97BA-2BAA-7093-8120EE8BED19}"/>
              </a:ext>
            </a:extLst>
          </p:cNvPr>
          <p:cNvSpPr/>
          <p:nvPr/>
        </p:nvSpPr>
        <p:spPr>
          <a:xfrm>
            <a:off x="326819" y="900004"/>
            <a:ext cx="5434968" cy="5075627"/>
          </a:xfrm>
          <a:prstGeom prst="hexagon">
            <a:avLst/>
          </a:prstGeom>
          <a:solidFill>
            <a:srgbClr val="70AD47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3200" b="1" dirty="0">
                <a:solidFill>
                  <a:schemeClr val="tx1"/>
                </a:solidFill>
                <a:ea typeface="Calibri"/>
                <a:cs typeface="Calibri"/>
              </a:rPr>
              <a:t>Beneficii Aeroguard</a:t>
            </a:r>
          </a:p>
        </p:txBody>
      </p:sp>
      <p:sp>
        <p:nvSpPr>
          <p:cNvPr id="6" name="CasetăText 3">
            <a:extLst>
              <a:ext uri="{FF2B5EF4-FFF2-40B4-BE49-F238E27FC236}">
                <a16:creationId xmlns:a16="http://schemas.microsoft.com/office/drawing/2014/main" id="{86C055BD-0EE8-97A0-D4E8-D3EBBE6459D8}"/>
              </a:ext>
            </a:extLst>
          </p:cNvPr>
          <p:cNvSpPr txBox="1"/>
          <p:nvPr/>
        </p:nvSpPr>
        <p:spPr>
          <a:xfrm>
            <a:off x="1458280" y="2359578"/>
            <a:ext cx="3172046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2200" dirty="0">
                <a:latin typeface="Arial"/>
                <a:cs typeface="Arial"/>
              </a:rPr>
              <a:t>•</a:t>
            </a:r>
            <a:r>
              <a:rPr lang="ro-RO" sz="2200" dirty="0">
                <a:ea typeface="Calibri"/>
                <a:cs typeface="Calibri"/>
              </a:rPr>
              <a:t>Eficient d.p.d.v energetic;</a:t>
            </a:r>
          </a:p>
          <a:p>
            <a:r>
              <a:rPr lang="ro-RO" sz="2200" dirty="0">
                <a:latin typeface="Arial"/>
                <a:cs typeface="Arial"/>
              </a:rPr>
              <a:t>•</a:t>
            </a:r>
            <a:r>
              <a:rPr lang="ro-RO" sz="2200" dirty="0">
                <a:ea typeface="Calibri"/>
                <a:cs typeface="Calibri"/>
              </a:rPr>
              <a:t>Rentabilitate;</a:t>
            </a:r>
          </a:p>
          <a:p>
            <a:r>
              <a:rPr lang="ro-RO" sz="2200" dirty="0">
                <a:latin typeface="Arial"/>
                <a:cs typeface="Arial"/>
              </a:rPr>
              <a:t>•</a:t>
            </a:r>
            <a:r>
              <a:rPr lang="ro-RO" sz="2200" dirty="0">
                <a:ea typeface="Calibri"/>
                <a:cs typeface="Calibri"/>
              </a:rPr>
              <a:t>Evitarea schimbării constante ale acumulatorilor;</a:t>
            </a:r>
          </a:p>
          <a:p>
            <a:r>
              <a:rPr lang="ro-RO" sz="2200" dirty="0">
                <a:latin typeface="Arial"/>
                <a:cs typeface="Arial"/>
              </a:rPr>
              <a:t>•</a:t>
            </a:r>
            <a:r>
              <a:rPr lang="ro-RO" sz="2200" dirty="0">
                <a:ea typeface="Calibri"/>
                <a:cs typeface="Calibri"/>
              </a:rPr>
              <a:t>Accesibilitate;</a:t>
            </a:r>
          </a:p>
          <a:p>
            <a:pPr algn="l"/>
            <a:endParaRPr lang="ro-RO" dirty="0">
              <a:ea typeface="Calibri"/>
              <a:cs typeface="Calibri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C8FBB77-ED39-26C4-40E8-78D09E7874D1}"/>
              </a:ext>
            </a:extLst>
          </p:cNvPr>
          <p:cNvSpPr/>
          <p:nvPr/>
        </p:nvSpPr>
        <p:spPr>
          <a:xfrm>
            <a:off x="6123002" y="900005"/>
            <a:ext cx="5707783" cy="5075626"/>
          </a:xfrm>
          <a:prstGeom prst="hexagon">
            <a:avLst/>
          </a:prstGeom>
          <a:solidFill>
            <a:srgbClr val="E63E3E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3200" b="1" dirty="0">
                <a:solidFill>
                  <a:schemeClr val="tx1"/>
                </a:solidFill>
                <a:ea typeface="Calibri"/>
                <a:cs typeface="Calibri"/>
              </a:rPr>
              <a:t>Provocări Aeroguard</a:t>
            </a:r>
          </a:p>
        </p:txBody>
      </p:sp>
      <p:sp>
        <p:nvSpPr>
          <p:cNvPr id="8" name="CasetăText 6">
            <a:extLst>
              <a:ext uri="{FF2B5EF4-FFF2-40B4-BE49-F238E27FC236}">
                <a16:creationId xmlns:a16="http://schemas.microsoft.com/office/drawing/2014/main" id="{9330904D-5D37-9335-FB5F-BD16FE204838}"/>
              </a:ext>
            </a:extLst>
          </p:cNvPr>
          <p:cNvSpPr txBox="1"/>
          <p:nvPr/>
        </p:nvSpPr>
        <p:spPr>
          <a:xfrm>
            <a:off x="7389283" y="2359576"/>
            <a:ext cx="3172046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2800" dirty="0">
                <a:latin typeface="Arial"/>
                <a:cs typeface="Arial"/>
              </a:rPr>
              <a:t>•</a:t>
            </a:r>
            <a:r>
              <a:rPr lang="ro-RO" sz="2200" dirty="0">
                <a:ea typeface="Calibri"/>
                <a:cs typeface="Calibri"/>
              </a:rPr>
              <a:t>Fiabilitatea redusă a senzorului MQ-135;</a:t>
            </a:r>
          </a:p>
          <a:p>
            <a:r>
              <a:rPr lang="ro-RO" sz="2200" dirty="0">
                <a:latin typeface="Arial"/>
                <a:cs typeface="Arial"/>
              </a:rPr>
              <a:t>•</a:t>
            </a:r>
            <a:r>
              <a:rPr lang="ro-RO" sz="2200" dirty="0">
                <a:ea typeface="Calibri"/>
                <a:cs typeface="Calibri"/>
              </a:rPr>
              <a:t>Vulnerabilitate</a:t>
            </a:r>
            <a:r>
              <a:rPr lang="ro-RO" sz="2200" dirty="0">
                <a:latin typeface="Calibri"/>
                <a:ea typeface="Calibri"/>
                <a:cs typeface="Calibri"/>
              </a:rPr>
              <a:t> </a:t>
            </a:r>
            <a:r>
              <a:rPr lang="ro-RO" sz="2200" dirty="0">
                <a:ea typeface="Calibri"/>
                <a:cs typeface="Calibri"/>
              </a:rPr>
              <a:t>la condiții climatice extreme;</a:t>
            </a:r>
          </a:p>
          <a:p>
            <a:r>
              <a:rPr lang="ro-RO" sz="2200" dirty="0">
                <a:latin typeface="Arial"/>
                <a:cs typeface="Arial"/>
              </a:rPr>
              <a:t>•</a:t>
            </a:r>
            <a:r>
              <a:rPr lang="ro-RO" sz="2200" dirty="0">
                <a:ea typeface="Calibri"/>
                <a:cs typeface="Calibri"/>
              </a:rPr>
              <a:t>Sincronizarea pachetelor de date;</a:t>
            </a:r>
            <a:endParaRPr lang="ro-RO" sz="2200" dirty="0"/>
          </a:p>
          <a:p>
            <a:endParaRPr lang="ro-RO" sz="2200" dirty="0">
              <a:ea typeface="Calibri"/>
              <a:cs typeface="Calibri"/>
            </a:endParaRPr>
          </a:p>
          <a:p>
            <a:pPr algn="l"/>
            <a:endParaRPr lang="ro-RO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3849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wavy background&#10;&#10;Description automatically generated">
            <a:extLst>
              <a:ext uri="{FF2B5EF4-FFF2-40B4-BE49-F238E27FC236}">
                <a16:creationId xmlns:a16="http://schemas.microsoft.com/office/drawing/2014/main" id="{479A22A3-83DA-D873-4606-B156E38D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1318"/>
          </a:xfrm>
          <a:prstGeom prst="rect">
            <a:avLst/>
          </a:prstGeom>
        </p:spPr>
      </p:pic>
      <p:sp>
        <p:nvSpPr>
          <p:cNvPr id="3" name="Hexagon 2">
            <a:extLst>
              <a:ext uri="{FF2B5EF4-FFF2-40B4-BE49-F238E27FC236}">
                <a16:creationId xmlns:a16="http://schemas.microsoft.com/office/drawing/2014/main" id="{A9BB6DED-97BA-2BAA-7093-8120EE8BED19}"/>
              </a:ext>
            </a:extLst>
          </p:cNvPr>
          <p:cNvSpPr/>
          <p:nvPr/>
        </p:nvSpPr>
        <p:spPr>
          <a:xfrm>
            <a:off x="2830862" y="656001"/>
            <a:ext cx="6112301" cy="5545997"/>
          </a:xfrm>
          <a:prstGeom prst="hexag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48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Concluzie</a:t>
            </a:r>
            <a:endParaRPr lang="ro-RO" sz="4800" dirty="0">
              <a:solidFill>
                <a:schemeClr val="accent1">
                  <a:lumMod val="60000"/>
                  <a:lumOff val="40000"/>
                </a:schemeClr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CasetăText 3">
            <a:extLst>
              <a:ext uri="{FF2B5EF4-FFF2-40B4-BE49-F238E27FC236}">
                <a16:creationId xmlns:a16="http://schemas.microsoft.com/office/drawing/2014/main" id="{F491DEEA-3DC9-09B4-707C-8D6BFAD6F053}"/>
              </a:ext>
            </a:extLst>
          </p:cNvPr>
          <p:cNvSpPr txBox="1"/>
          <p:nvPr/>
        </p:nvSpPr>
        <p:spPr>
          <a:xfrm>
            <a:off x="3708104" y="2513642"/>
            <a:ext cx="435781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2800" b="1" i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D</a:t>
            </a:r>
            <a:r>
              <a:rPr lang="en-US" sz="2800" b="1" i="1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ată</a:t>
            </a:r>
            <a:r>
              <a:rPr lang="en-US" sz="2800" b="1" i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 </a:t>
            </a:r>
            <a:r>
              <a:rPr lang="en-US" sz="2800" b="1" i="1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fiind</a:t>
            </a:r>
            <a:r>
              <a:rPr lang="en-US" sz="2800" b="1" i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 </a:t>
            </a:r>
            <a:r>
              <a:rPr lang="en-US" sz="2800" b="1" i="1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nevoia</a:t>
            </a:r>
            <a:r>
              <a:rPr lang="en-US" sz="2800" b="1" i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 de a </a:t>
            </a:r>
            <a:r>
              <a:rPr lang="en-US" sz="2800" b="1" i="1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monitoriza</a:t>
            </a:r>
            <a:r>
              <a:rPr lang="en-US" sz="2800" b="1" i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 </a:t>
            </a:r>
            <a:r>
              <a:rPr lang="en-US" sz="2800" b="1" i="1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calitatea</a:t>
            </a:r>
            <a:r>
              <a:rPr lang="en-US" sz="2800" b="1" i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 </a:t>
            </a:r>
            <a:r>
              <a:rPr lang="en-US" sz="2800" b="1" i="1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aerului</a:t>
            </a:r>
            <a:r>
              <a:rPr lang="en-US" sz="2800" b="1" i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 </a:t>
            </a:r>
            <a:r>
              <a:rPr lang="en-US" sz="2800" b="1" i="1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în</a:t>
            </a:r>
            <a:r>
              <a:rPr lang="en-US" sz="2800" b="1" i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 </a:t>
            </a:r>
            <a:r>
              <a:rPr lang="en-US" sz="2800" b="1" i="1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centrele</a:t>
            </a:r>
            <a:r>
              <a:rPr lang="en-US" sz="2800" b="1" i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 urbane, </a:t>
            </a:r>
            <a:r>
              <a:rPr lang="en-US" sz="2800" b="1" i="1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este</a:t>
            </a:r>
            <a:r>
              <a:rPr lang="en-US" sz="2800" b="1" i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 </a:t>
            </a:r>
            <a:r>
              <a:rPr lang="en-US" sz="2800" b="1" i="1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necesară</a:t>
            </a:r>
            <a:r>
              <a:rPr lang="en-US" sz="2800" b="1" i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 </a:t>
            </a:r>
            <a:r>
              <a:rPr lang="en-US" sz="2800" b="1" i="1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implementarea</a:t>
            </a:r>
            <a:r>
              <a:rPr lang="en-US" sz="2800" b="1" i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 </a:t>
            </a:r>
            <a:r>
              <a:rPr lang="en-US" sz="2800" b="1" i="1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unei</a:t>
            </a:r>
            <a:r>
              <a:rPr lang="en-US" sz="2800" b="1" i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 </a:t>
            </a:r>
            <a:r>
              <a:rPr lang="en-US" sz="2800" b="1" i="1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soluții</a:t>
            </a:r>
            <a:r>
              <a:rPr lang="en-US" sz="2800" b="1" i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 de tip </a:t>
            </a:r>
            <a:r>
              <a:rPr lang="en-US" sz="2800" b="1" i="1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IoT</a:t>
            </a:r>
            <a:r>
              <a:rPr lang="ro-RO" sz="2800" b="1" i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.</a:t>
            </a:r>
            <a:endParaRPr lang="ro-RO" sz="2800" b="1" i="1" dirty="0">
              <a:solidFill>
                <a:schemeClr val="accent1">
                  <a:lumMod val="60000"/>
                  <a:lumOff val="40000"/>
                </a:schemeClr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1110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Office Theme</vt:lpstr>
      <vt:lpstr>AEROGUARD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stancutudor420@yahoo.com</dc:creator>
  <cp:lastModifiedBy>stancutudor420@yahoo.com</cp:lastModifiedBy>
  <cp:revision>23</cp:revision>
  <dcterms:created xsi:type="dcterms:W3CDTF">2023-10-03T18:40:19Z</dcterms:created>
  <dcterms:modified xsi:type="dcterms:W3CDTF">2023-10-03T20:08:12Z</dcterms:modified>
</cp:coreProperties>
</file>