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8B79C2-F4E8-4762-99D7-D6BBC320E1A0}" v="328" dt="2021-12-08T20:43:37.195"/>
    <p1510:client id="{8226A7CE-9A46-4B7D-8502-86D258F60701}" v="420" dt="2021-12-09T22:05:38.009"/>
    <p1510:client id="{824FA83B-A2DD-4695-AAE1-6FE2BB23FC05}" v="76" dt="2021-12-08T16:55:20.365"/>
    <p1510:client id="{8657D687-9996-4D6E-BB7C-3F2CA8C71D43}" v="853" dt="2021-12-09T20:07:38.002"/>
    <p1510:client id="{92417429-8F47-4568-9BC3-E39E9F74C857}" v="2" dt="2021-12-10T00:04:48.423"/>
    <p1510:client id="{D8F48007-FD94-44D9-9024-E1A435B4F43B}" v="547" dt="2021-12-08T16:52:53.2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67" autoAdjust="0"/>
    <p:restoredTop sz="94660"/>
  </p:normalViewPr>
  <p:slideViewPr>
    <p:cSldViewPr snapToGrid="0">
      <p:cViewPr varScale="1">
        <p:scale>
          <a:sx n="197" d="100"/>
          <a:sy n="197" d="100"/>
        </p:scale>
        <p:origin x="21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b="1" dirty="0" err="1">
                <a:latin typeface="Tahoma"/>
                <a:ea typeface="Cambria"/>
                <a:cs typeface="Calibri Light"/>
              </a:rPr>
              <a:t>Formálne</a:t>
            </a:r>
            <a:r>
              <a:rPr lang="en-US" sz="4000" b="1" dirty="0">
                <a:latin typeface="Tahoma"/>
                <a:ea typeface="Cambria"/>
                <a:cs typeface="Calibri Light"/>
              </a:rPr>
              <a:t> </a:t>
            </a:r>
            <a:r>
              <a:rPr lang="en-US" sz="4000" b="1" dirty="0" err="1">
                <a:latin typeface="Tahoma"/>
                <a:ea typeface="Cambria"/>
                <a:cs typeface="Calibri Light"/>
              </a:rPr>
              <a:t>jazyky</a:t>
            </a:r>
            <a:r>
              <a:rPr lang="en-US" sz="4000" b="1" dirty="0">
                <a:latin typeface="Tahoma"/>
                <a:ea typeface="Cambria"/>
                <a:cs typeface="Calibri Light"/>
              </a:rPr>
              <a:t> a </a:t>
            </a:r>
            <a:r>
              <a:rPr lang="en-US" sz="4000" b="1" dirty="0" err="1">
                <a:latin typeface="Tahoma"/>
                <a:ea typeface="Cambria"/>
                <a:cs typeface="Calibri Light"/>
              </a:rPr>
              <a:t>prekladače</a:t>
            </a:r>
            <a:br>
              <a:rPr lang="en-US" sz="4000" b="1" dirty="0">
                <a:latin typeface="Tahoma"/>
                <a:cs typeface="Calibri Light"/>
              </a:rPr>
            </a:br>
            <a:br>
              <a:rPr lang="en-US" sz="4000" b="1" dirty="0">
                <a:latin typeface="Tahoma"/>
                <a:cs typeface="Calibri Light"/>
              </a:rPr>
            </a:br>
            <a:r>
              <a:rPr lang="en-US" sz="3100" dirty="0" err="1">
                <a:latin typeface="Tahoma"/>
                <a:ea typeface="Cambria"/>
                <a:cs typeface="Calibri Light"/>
              </a:rPr>
              <a:t>Implementácia</a:t>
            </a:r>
            <a:r>
              <a:rPr lang="en-US" sz="3100" dirty="0">
                <a:latin typeface="Tahoma"/>
                <a:ea typeface="Cambria"/>
                <a:cs typeface="Calibri Light"/>
              </a:rPr>
              <a:t> </a:t>
            </a:r>
            <a:r>
              <a:rPr lang="en-US" sz="3100" dirty="0" err="1">
                <a:latin typeface="Tahoma"/>
                <a:ea typeface="Cambria"/>
                <a:cs typeface="Calibri Light"/>
              </a:rPr>
              <a:t>prekladača</a:t>
            </a:r>
            <a:r>
              <a:rPr lang="en-US" sz="3100" dirty="0">
                <a:latin typeface="Tahoma"/>
                <a:ea typeface="Cambria"/>
                <a:cs typeface="Calibri Light"/>
              </a:rPr>
              <a:t> </a:t>
            </a:r>
            <a:r>
              <a:rPr lang="en-US" sz="3100" dirty="0" err="1">
                <a:latin typeface="Tahoma"/>
                <a:ea typeface="Cambria"/>
                <a:cs typeface="Calibri Light"/>
              </a:rPr>
              <a:t>jazyka</a:t>
            </a:r>
            <a:r>
              <a:rPr lang="en-US" sz="3100" dirty="0">
                <a:latin typeface="Tahoma"/>
                <a:ea typeface="Cambria"/>
                <a:cs typeface="Calibri Light"/>
              </a:rPr>
              <a:t> IFJ21.</a:t>
            </a:r>
            <a:br>
              <a:rPr lang="en-US" sz="3100" dirty="0">
                <a:latin typeface="Tahoma"/>
                <a:cs typeface="Calibri Light"/>
              </a:rPr>
            </a:br>
            <a:r>
              <a:rPr lang="en-US" sz="3100" dirty="0" err="1">
                <a:latin typeface="Tahoma"/>
                <a:ea typeface="Cambria"/>
                <a:cs typeface="Calibri Light"/>
              </a:rPr>
              <a:t>Tím</a:t>
            </a:r>
            <a:r>
              <a:rPr lang="en-US" sz="3100" dirty="0">
                <a:latin typeface="Tahoma"/>
                <a:ea typeface="Cambria"/>
                <a:cs typeface="Calibri Light"/>
              </a:rPr>
              <a:t> 082, </a:t>
            </a:r>
            <a:r>
              <a:rPr lang="en-US" sz="3100" dirty="0" err="1">
                <a:latin typeface="Tahoma"/>
                <a:ea typeface="Cambria"/>
                <a:cs typeface="Calibri Light"/>
              </a:rPr>
              <a:t>zadanie</a:t>
            </a:r>
            <a:r>
              <a:rPr lang="en-US" sz="3100" dirty="0">
                <a:latin typeface="Tahoma"/>
                <a:ea typeface="Cambria"/>
                <a:cs typeface="Calibri Light"/>
              </a:rPr>
              <a:t> č. 2</a:t>
            </a:r>
            <a:r>
              <a:rPr lang="en-US" sz="4000" b="1" dirty="0">
                <a:latin typeface="Tahoma"/>
                <a:ea typeface="Cambria"/>
                <a:cs typeface="Calibri Light"/>
              </a:rPr>
              <a:t> </a:t>
            </a:r>
            <a:br>
              <a:rPr lang="en-US" sz="4000" b="1" dirty="0">
                <a:latin typeface="Franklin Gothic Medium"/>
                <a:cs typeface="Calibri Light"/>
              </a:rPr>
            </a:br>
            <a:endParaRPr lang="en-US" sz="4000" b="1">
              <a:latin typeface="Franklin Gothic Medium"/>
              <a:ea typeface="Cambria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 dirty="0">
                <a:latin typeface="Tahoma"/>
                <a:ea typeface="Tahoma"/>
                <a:cs typeface="Calibri"/>
              </a:rPr>
              <a:t>Andrei </a:t>
            </a:r>
            <a:r>
              <a:rPr lang="en-US" dirty="0" err="1">
                <a:latin typeface="Tahoma"/>
                <a:ea typeface="Tahoma"/>
                <a:cs typeface="Calibri"/>
              </a:rPr>
              <a:t>Shchapaniak</a:t>
            </a:r>
            <a:r>
              <a:rPr lang="en-US" dirty="0">
                <a:latin typeface="Tahoma"/>
                <a:ea typeface="Tahoma"/>
                <a:cs typeface="Calibri"/>
              </a:rPr>
              <a:t>       </a:t>
            </a:r>
          </a:p>
          <a:p>
            <a:pPr algn="just"/>
            <a:r>
              <a:rPr lang="en-US" dirty="0">
                <a:latin typeface="Tahoma"/>
                <a:ea typeface="Tahoma"/>
                <a:cs typeface="Calibri"/>
              </a:rPr>
              <a:t>Andrej </a:t>
            </a:r>
            <a:r>
              <a:rPr lang="en-US" dirty="0" err="1">
                <a:latin typeface="Tahoma"/>
                <a:ea typeface="Tahoma"/>
                <a:cs typeface="Calibri"/>
              </a:rPr>
              <a:t>Bínovský</a:t>
            </a:r>
            <a:r>
              <a:rPr lang="en-US" dirty="0">
                <a:latin typeface="Tahoma"/>
                <a:ea typeface="Tahoma"/>
                <a:cs typeface="Calibri"/>
              </a:rPr>
              <a:t>             </a:t>
            </a:r>
          </a:p>
          <a:p>
            <a:pPr algn="just"/>
            <a:r>
              <a:rPr lang="en-US" dirty="0">
                <a:latin typeface="Tahoma"/>
                <a:ea typeface="Tahoma"/>
                <a:cs typeface="Calibri"/>
              </a:rPr>
              <a:t>Zdeněk </a:t>
            </a:r>
            <a:r>
              <a:rPr lang="en-US" dirty="0" err="1">
                <a:latin typeface="Tahoma"/>
                <a:ea typeface="Tahoma"/>
                <a:cs typeface="Calibri"/>
              </a:rPr>
              <a:t>Lapeš</a:t>
            </a:r>
            <a:r>
              <a:rPr lang="en-US" dirty="0">
                <a:latin typeface="Tahoma"/>
                <a:ea typeface="Tahoma"/>
                <a:cs typeface="Calibri"/>
              </a:rPr>
              <a:t>                  </a:t>
            </a:r>
          </a:p>
          <a:p>
            <a:pPr algn="just"/>
            <a:r>
              <a:rPr lang="en-US" dirty="0">
                <a:latin typeface="Tahoma"/>
                <a:ea typeface="Tahoma"/>
                <a:cs typeface="Calibri"/>
              </a:rPr>
              <a:t>Richard </a:t>
            </a:r>
            <a:r>
              <a:rPr lang="en-US" dirty="0" err="1">
                <a:latin typeface="Tahoma"/>
                <a:ea typeface="Tahoma"/>
                <a:cs typeface="Calibri"/>
              </a:rPr>
              <a:t>Gajdošík</a:t>
            </a:r>
            <a:r>
              <a:rPr lang="en-US" dirty="0">
                <a:cs typeface="Calibri"/>
              </a:rPr>
              <a:t>            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FB57295-3351-41FF-AD23-424041A1F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48040"/>
            <a:ext cx="2743200" cy="9119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941FBB-4B75-4551-92D0-66BA4F973EAB}"/>
              </a:ext>
            </a:extLst>
          </p:cNvPr>
          <p:cNvSpPr txBox="1"/>
          <p:nvPr/>
        </p:nvSpPr>
        <p:spPr>
          <a:xfrm>
            <a:off x="4334107" y="4789448"/>
            <a:ext cx="25015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ahoma"/>
                <a:ea typeface="+mn-lt"/>
                <a:cs typeface="+mn-lt"/>
              </a:rPr>
              <a:t>(xgajdo33)</a:t>
            </a:r>
            <a:endParaRPr lang="en-US">
              <a:latin typeface="Tahoma"/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26894-6730-498C-92A4-144D1E8165F8}"/>
              </a:ext>
            </a:extLst>
          </p:cNvPr>
          <p:cNvSpPr txBox="1"/>
          <p:nvPr/>
        </p:nvSpPr>
        <p:spPr>
          <a:xfrm>
            <a:off x="4341077" y="3960077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latin typeface="Tahoma"/>
                <a:ea typeface="Tahoma"/>
                <a:cs typeface="Tahoma"/>
              </a:rPr>
              <a:t>(xbinov00)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B99868-CD08-4683-94CC-D0055A880F3F}"/>
              </a:ext>
            </a:extLst>
          </p:cNvPr>
          <p:cNvSpPr txBox="1"/>
          <p:nvPr/>
        </p:nvSpPr>
        <p:spPr>
          <a:xfrm>
            <a:off x="4344562" y="436314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latin typeface="Tahoma"/>
                <a:ea typeface="Tahoma"/>
                <a:cs typeface="Tahoma"/>
              </a:rPr>
              <a:t>(xlapes02)</a:t>
            </a:r>
            <a:endParaRPr lang="en-US" sz="2400">
              <a:latin typeface="Tahoma"/>
              <a:ea typeface="Tahoma"/>
              <a:cs typeface="Tahom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6E8DC4-4CE9-4FC6-B37D-F5509048F0AE}"/>
              </a:ext>
            </a:extLst>
          </p:cNvPr>
          <p:cNvSpPr txBox="1"/>
          <p:nvPr/>
        </p:nvSpPr>
        <p:spPr>
          <a:xfrm>
            <a:off x="4329461" y="353958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latin typeface="Tahoma"/>
                <a:ea typeface="Tahoma"/>
                <a:cs typeface="Tahoma"/>
              </a:rPr>
              <a:t>(xshcha00)</a:t>
            </a:r>
            <a:endParaRPr lang="en-US" sz="2400"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48C80-925A-47F8-B3CC-652D9896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/>
                <a:ea typeface="Tahoma"/>
                <a:cs typeface="Calibri Light"/>
              </a:rPr>
              <a:t>Obsah</a:t>
            </a:r>
            <a:endParaRPr lang="en-US" dirty="0">
              <a:latin typeface="Tahoma"/>
              <a:ea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C4762-E9B5-4D44-8F06-3F3D159CA83E}"/>
              </a:ext>
            </a:extLst>
          </p:cNvPr>
          <p:cNvSpPr txBox="1"/>
          <p:nvPr/>
        </p:nvSpPr>
        <p:spPr>
          <a:xfrm>
            <a:off x="1507646" y="1660219"/>
            <a:ext cx="4307394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err="1">
                <a:latin typeface="Tahoma"/>
                <a:ea typeface="Tahoma"/>
                <a:cs typeface="Calibri"/>
              </a:rPr>
              <a:t>Lexikálna</a:t>
            </a:r>
            <a:r>
              <a:rPr lang="en-US" sz="2000" dirty="0">
                <a:latin typeface="Tahoma"/>
                <a:ea typeface="Tahoma"/>
                <a:cs typeface="Calibri"/>
              </a:rPr>
              <a:t> </a:t>
            </a:r>
            <a:r>
              <a:rPr lang="en-US" sz="2000" dirty="0" err="1">
                <a:latin typeface="Tahoma"/>
                <a:ea typeface="Tahoma"/>
                <a:cs typeface="Calibri"/>
              </a:rPr>
              <a:t>analýza</a:t>
            </a:r>
            <a:endParaRPr lang="en-US" sz="2000" dirty="0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endParaRPr lang="en-US" sz="2000" dirty="0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latin typeface="Tahoma"/>
                <a:ea typeface="Tahoma"/>
                <a:cs typeface="Calibri"/>
              </a:rPr>
              <a:t>Syntaktická</a:t>
            </a:r>
            <a:r>
              <a:rPr lang="en-US" sz="2000" dirty="0">
                <a:latin typeface="Tahoma"/>
                <a:ea typeface="Tahoma"/>
                <a:cs typeface="Calibri"/>
              </a:rPr>
              <a:t> </a:t>
            </a:r>
            <a:r>
              <a:rPr lang="en-US" sz="2000" dirty="0" err="1">
                <a:latin typeface="Tahoma"/>
                <a:ea typeface="Tahoma"/>
                <a:cs typeface="Calibri"/>
              </a:rPr>
              <a:t>analýza</a:t>
            </a:r>
            <a:endParaRPr lang="en-US" sz="2000" dirty="0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endParaRPr lang="en-US" sz="2000" dirty="0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latin typeface="Tahoma"/>
                <a:ea typeface="Tahoma"/>
                <a:cs typeface="Calibri"/>
              </a:rPr>
              <a:t>Precedenčná</a:t>
            </a:r>
            <a:r>
              <a:rPr lang="en-US" sz="2000" dirty="0">
                <a:latin typeface="Tahoma"/>
                <a:ea typeface="+mn-lt"/>
                <a:cs typeface="+mn-lt"/>
              </a:rPr>
              <a:t> </a:t>
            </a:r>
            <a:r>
              <a:rPr lang="en-US" sz="2000" dirty="0" err="1">
                <a:latin typeface="Tahoma"/>
                <a:ea typeface="+mn-lt"/>
                <a:cs typeface="+mn-lt"/>
              </a:rPr>
              <a:t>syntaktická</a:t>
            </a:r>
            <a:r>
              <a:rPr lang="en-US" sz="2000" dirty="0">
                <a:latin typeface="Tahoma"/>
                <a:ea typeface="+mn-lt"/>
                <a:cs typeface="+mn-lt"/>
              </a:rPr>
              <a:t> </a:t>
            </a:r>
            <a:r>
              <a:rPr lang="en-US" sz="2000" dirty="0" err="1">
                <a:latin typeface="Tahoma"/>
                <a:ea typeface="+mn-lt"/>
                <a:cs typeface="+mn-lt"/>
              </a:rPr>
              <a:t>analýza</a:t>
            </a:r>
            <a:endParaRPr lang="en-US" sz="2000" dirty="0">
              <a:latin typeface="Tahoma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US" sz="2000" dirty="0">
              <a:latin typeface="Tahoma"/>
              <a:ea typeface="+mn-lt"/>
              <a:cs typeface="+mn-lt"/>
            </a:endParaRPr>
          </a:p>
          <a:p>
            <a:pPr marL="342900" indent="-342900">
              <a:buFontTx/>
              <a:buAutoNum type="arabicPeriod"/>
            </a:pPr>
            <a:r>
              <a:rPr lang="en-US" sz="2000" dirty="0" err="1">
                <a:latin typeface="Tahoma"/>
                <a:ea typeface="Tahoma"/>
                <a:cs typeface="+mn-lt"/>
              </a:rPr>
              <a:t>Sémantické</a:t>
            </a:r>
            <a:r>
              <a:rPr lang="en-US" sz="2000" dirty="0">
                <a:latin typeface="Tahoma"/>
                <a:ea typeface="Tahoma"/>
                <a:cs typeface="+mn-lt"/>
              </a:rPr>
              <a:t> </a:t>
            </a:r>
            <a:r>
              <a:rPr lang="en-US" sz="2000" dirty="0" err="1">
                <a:latin typeface="Tahoma"/>
                <a:ea typeface="Tahoma"/>
                <a:cs typeface="+mn-lt"/>
              </a:rPr>
              <a:t>akcie</a:t>
            </a:r>
            <a:endParaRPr lang="en-US" sz="2000" dirty="0" err="1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endParaRPr lang="en-US" sz="2000" dirty="0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latin typeface="Tahoma"/>
                <a:ea typeface="Tahoma"/>
                <a:cs typeface="Calibri"/>
              </a:rPr>
              <a:t>Generovanie</a:t>
            </a:r>
            <a:r>
              <a:rPr lang="en-US" sz="2000" dirty="0">
                <a:latin typeface="Tahoma"/>
                <a:ea typeface="Tahoma"/>
                <a:cs typeface="Calibri"/>
              </a:rPr>
              <a:t> </a:t>
            </a:r>
            <a:r>
              <a:rPr lang="en-US" sz="2000" dirty="0" err="1">
                <a:latin typeface="Tahoma"/>
                <a:ea typeface="Tahoma"/>
                <a:cs typeface="Calibri"/>
              </a:rPr>
              <a:t>kódu</a:t>
            </a:r>
            <a:endParaRPr lang="en-US" sz="2000" dirty="0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endParaRPr lang="en-US" sz="2000" dirty="0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latin typeface="Tahoma"/>
                <a:ea typeface="Tahoma"/>
                <a:cs typeface="Calibri"/>
              </a:rPr>
              <a:t>Záver</a:t>
            </a:r>
          </a:p>
          <a:p>
            <a:pPr marL="342900" indent="-342900">
              <a:buAutoNum type="arabicPeriod"/>
            </a:pPr>
            <a:endParaRPr lang="en-US" sz="2000" dirty="0">
              <a:latin typeface="Tahoma"/>
              <a:ea typeface="Tahom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66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41EB-856E-4E7E-922D-2A18E45D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Tahoma"/>
                <a:ea typeface="Tahoma"/>
                <a:cs typeface="Calibri Light"/>
              </a:rPr>
              <a:t>Lexikálna</a:t>
            </a:r>
            <a:r>
              <a:rPr lang="en-US" dirty="0">
                <a:latin typeface="Tahoma"/>
                <a:ea typeface="Tahoma"/>
                <a:cs typeface="Calibri Light"/>
              </a:rPr>
              <a:t> </a:t>
            </a:r>
            <a:r>
              <a:rPr lang="en-US" dirty="0" err="1">
                <a:latin typeface="Tahoma"/>
                <a:ea typeface="Tahoma"/>
                <a:cs typeface="Calibri Light"/>
              </a:rPr>
              <a:t>analýza</a:t>
            </a:r>
            <a:endParaRPr lang="en-US">
              <a:latin typeface="Tahoma"/>
              <a:ea typeface="Tahoma"/>
              <a:cs typeface="Tahom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E2C29F-BB72-434A-8293-4AF1A2C6D112}"/>
              </a:ext>
            </a:extLst>
          </p:cNvPr>
          <p:cNvSpPr txBox="1"/>
          <p:nvPr/>
        </p:nvSpPr>
        <p:spPr>
          <a:xfrm>
            <a:off x="842048" y="2039875"/>
            <a:ext cx="5160900" cy="230832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Deterministický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konečný</a:t>
            </a:r>
            <a:r>
              <a:rPr lang="en-GB" sz="2400" dirty="0">
                <a:latin typeface="Tahoma"/>
                <a:ea typeface="Tahoma"/>
                <a:cs typeface="Tahoma"/>
              </a:rPr>
              <a:t> automat</a:t>
            </a:r>
            <a:endParaRPr lang="en-US" sz="2400" dirty="0">
              <a:cs typeface="Calibri"/>
            </a:endParaRPr>
          </a:p>
          <a:p>
            <a:pPr marL="457200" indent="-457200">
              <a:buFont typeface="Wingdings"/>
              <a:buChar char="§"/>
            </a:pP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Hlavné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akcie</a:t>
            </a:r>
            <a:endParaRPr lang="en-GB" sz="2400" dirty="0">
              <a:latin typeface="Tahoma"/>
              <a:ea typeface="Tahoma"/>
              <a:cs typeface="Tahoma"/>
            </a:endParaRPr>
          </a:p>
          <a:p>
            <a:pPr marL="914400" lvl="1" indent="-457200">
              <a:buAutoNum type="arabicPeriod"/>
            </a:pPr>
            <a:r>
              <a:rPr lang="en-GB" sz="2400" dirty="0" err="1">
                <a:latin typeface="Tahoma"/>
                <a:ea typeface="Tahoma"/>
                <a:cs typeface="Tahoma"/>
              </a:rPr>
              <a:t>Načíta</a:t>
            </a:r>
            <a:r>
              <a:rPr lang="en-GB" sz="2400" dirty="0">
                <a:latin typeface="Tahoma"/>
                <a:ea typeface="Tahoma"/>
                <a:cs typeface="Tahoma"/>
              </a:rPr>
              <a:t> token</a:t>
            </a:r>
          </a:p>
          <a:p>
            <a:pPr marL="914400" lvl="1" indent="-457200">
              <a:buAutoNum type="arabicPeriod"/>
            </a:pPr>
            <a:r>
              <a:rPr lang="en-GB" sz="2400" dirty="0" err="1">
                <a:latin typeface="Tahoma"/>
                <a:ea typeface="Tahoma"/>
                <a:cs typeface="Tahoma"/>
              </a:rPr>
              <a:t>Určí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jeho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typ</a:t>
            </a:r>
            <a:endParaRPr lang="en-GB" sz="2400">
              <a:latin typeface="Tahoma"/>
              <a:ea typeface="Tahoma"/>
              <a:cs typeface="Tahoma"/>
            </a:endParaRPr>
          </a:p>
          <a:p>
            <a:pPr marL="914400" lvl="1" indent="-457200">
              <a:buAutoNum type="arabicPeriod"/>
            </a:pPr>
            <a:r>
              <a:rPr lang="en-GB" sz="2400" dirty="0" err="1">
                <a:latin typeface="Tahoma"/>
                <a:ea typeface="Tahoma"/>
                <a:cs typeface="Tahoma"/>
              </a:rPr>
              <a:t>Vyplní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atributy</a:t>
            </a:r>
            <a:endParaRPr lang="en-GB" sz="2400" dirty="0">
              <a:latin typeface="Tahoma"/>
              <a:ea typeface="Tahoma"/>
              <a:cs typeface="Tahoma"/>
            </a:endParaRPr>
          </a:p>
        </p:txBody>
      </p:sp>
      <p:pic>
        <p:nvPicPr>
          <p:cNvPr id="13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40E1F2D-70A5-4984-951F-2A59888A3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799" y="2601064"/>
            <a:ext cx="3144048" cy="259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5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4397-345F-4F73-AE0B-5923DE8A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/>
                <a:ea typeface="Tahoma"/>
                <a:cs typeface="Calibri Light"/>
              </a:rPr>
              <a:t>Syntaktická</a:t>
            </a:r>
            <a:r>
              <a:rPr lang="en-US" dirty="0">
                <a:latin typeface="Tahoma"/>
                <a:ea typeface="Tahoma"/>
                <a:cs typeface="Calibri Light"/>
              </a:rPr>
              <a:t> </a:t>
            </a:r>
            <a:r>
              <a:rPr lang="en-US" dirty="0" err="1">
                <a:latin typeface="Tahoma"/>
                <a:ea typeface="Tahoma"/>
                <a:cs typeface="Calibri Light"/>
              </a:rPr>
              <a:t>analýza</a:t>
            </a:r>
            <a:endParaRPr lang="en-US">
              <a:latin typeface="Tahoma"/>
              <a:ea typeface="Tahoma"/>
              <a:cs typeface="Tahom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41E830-1DCE-3E4C-B9FC-102485C9DC26}"/>
              </a:ext>
            </a:extLst>
          </p:cNvPr>
          <p:cNvSpPr txBox="1"/>
          <p:nvPr/>
        </p:nvSpPr>
        <p:spPr>
          <a:xfrm>
            <a:off x="841255" y="2038614"/>
            <a:ext cx="5824351" cy="221599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SK" sz="2400" dirty="0" err="1">
                <a:latin typeface="Tahoma"/>
                <a:ea typeface="Tahoma"/>
                <a:cs typeface="Tahoma"/>
              </a:rPr>
              <a:t>Hlavný</a:t>
            </a:r>
            <a:r>
              <a:rPr lang="en-SK" sz="2400" dirty="0">
                <a:latin typeface="Tahoma"/>
                <a:ea typeface="Tahoma"/>
                <a:cs typeface="Tahoma"/>
              </a:rPr>
              <a:t> </a:t>
            </a:r>
            <a:r>
              <a:rPr lang="en-SK" sz="2400" dirty="0" err="1">
                <a:latin typeface="Tahoma"/>
                <a:ea typeface="Tahoma"/>
                <a:cs typeface="Tahoma"/>
              </a:rPr>
              <a:t>modul</a:t>
            </a:r>
            <a:r>
              <a:rPr lang="en-SK" sz="2400" dirty="0">
                <a:latin typeface="Tahoma"/>
                <a:ea typeface="Tahoma"/>
                <a:cs typeface="Tahoma"/>
              </a:rPr>
              <a:t> </a:t>
            </a:r>
            <a:r>
              <a:rPr lang="en-SK" sz="2400" dirty="0" err="1">
                <a:latin typeface="Tahoma"/>
                <a:ea typeface="Tahoma"/>
                <a:cs typeface="Tahoma"/>
              </a:rPr>
              <a:t>prekladača</a:t>
            </a:r>
            <a:endParaRPr lang="en-US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Metóda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zhora</a:t>
            </a:r>
            <a:r>
              <a:rPr lang="en-GB" sz="2400" dirty="0">
                <a:latin typeface="Tahoma"/>
                <a:ea typeface="Tahoma"/>
                <a:cs typeface="Tahoma"/>
              </a:rPr>
              <a:t> dole - </a:t>
            </a:r>
            <a:r>
              <a:rPr lang="en-GB" sz="2400" dirty="0" err="1">
                <a:latin typeface="Tahoma"/>
                <a:ea typeface="Tahoma"/>
                <a:cs typeface="Tahoma"/>
              </a:rPr>
              <a:t>rekurzívny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zostup</a:t>
            </a:r>
            <a:endParaRPr lang="en-GB" sz="2400" dirty="0">
              <a:latin typeface="Calibri" panose="020F0502020204030204"/>
              <a:ea typeface="Tahoma"/>
              <a:cs typeface="Calibri" panose="020F0502020204030204"/>
            </a:endParaRPr>
          </a:p>
          <a:p>
            <a:pPr marL="457200" indent="-457200">
              <a:buFont typeface="Wingdings"/>
              <a:buChar char="§"/>
            </a:pP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Simulácia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derivačného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stromu</a:t>
            </a:r>
          </a:p>
          <a:p>
            <a:pPr marL="285750" indent="-285750">
              <a:buFont typeface="Wingdings"/>
              <a:buChar char="§"/>
            </a:pPr>
            <a:endParaRPr lang="en-GB" dirty="0">
              <a:cs typeface="Calibri" panose="020F0502020204030204"/>
            </a:endParaRPr>
          </a:p>
        </p:txBody>
      </p:sp>
      <p:pic>
        <p:nvPicPr>
          <p:cNvPr id="9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2BCB50A-739F-41E7-82B4-497FAC9B7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107" y="2666809"/>
            <a:ext cx="3890383" cy="2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6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D89F-3BAC-4785-9D93-3AC76CFA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/>
                <a:ea typeface="Tahoma"/>
                <a:cs typeface="Calibri Light"/>
              </a:rPr>
              <a:t>Precedenčná</a:t>
            </a:r>
            <a:r>
              <a:rPr lang="en-US" dirty="0">
                <a:latin typeface="Tahoma"/>
                <a:ea typeface="Tahoma"/>
                <a:cs typeface="Calibri Light"/>
              </a:rPr>
              <a:t> </a:t>
            </a:r>
            <a:r>
              <a:rPr lang="en-US" dirty="0" err="1">
                <a:latin typeface="Tahoma"/>
                <a:ea typeface="Tahoma"/>
                <a:cs typeface="Calibri Light"/>
              </a:rPr>
              <a:t>syntaktická</a:t>
            </a:r>
            <a:r>
              <a:rPr lang="en-US" dirty="0">
                <a:latin typeface="Tahoma"/>
                <a:ea typeface="Tahoma"/>
                <a:cs typeface="Calibri Light"/>
              </a:rPr>
              <a:t> </a:t>
            </a:r>
            <a:r>
              <a:rPr lang="en-US" dirty="0" err="1">
                <a:latin typeface="Tahoma"/>
                <a:ea typeface="Tahoma"/>
                <a:cs typeface="Calibri Light"/>
              </a:rPr>
              <a:t>analýza</a:t>
            </a:r>
            <a:endParaRPr lang="en-US">
              <a:latin typeface="Tahoma"/>
              <a:ea typeface="Tahoma"/>
              <a:cs typeface="Tahoma"/>
            </a:endParaRPr>
          </a:p>
        </p:txBody>
      </p:sp>
      <p:pic>
        <p:nvPicPr>
          <p:cNvPr id="3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D627D19-6904-4F4E-B8C4-F2B4F77B4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472" y="2655890"/>
            <a:ext cx="4251726" cy="2558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270F11-48A4-45C9-93F5-E24085279D65}"/>
              </a:ext>
            </a:extLst>
          </p:cNvPr>
          <p:cNvSpPr txBox="1"/>
          <p:nvPr/>
        </p:nvSpPr>
        <p:spPr>
          <a:xfrm>
            <a:off x="841255" y="2038614"/>
            <a:ext cx="6310125" cy="147732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SK" sz="2400" dirty="0">
                <a:latin typeface="Tahoma"/>
                <a:ea typeface="Tahoma"/>
                <a:cs typeface="Tahoma"/>
              </a:rPr>
              <a:t>Modul </a:t>
            </a:r>
            <a:r>
              <a:rPr lang="en-SK" sz="2400" dirty="0" err="1">
                <a:latin typeface="Tahoma"/>
                <a:ea typeface="Tahoma"/>
                <a:cs typeface="Tahoma"/>
              </a:rPr>
              <a:t>na</a:t>
            </a:r>
            <a:r>
              <a:rPr lang="en-SK" sz="2400" dirty="0">
                <a:latin typeface="Tahoma"/>
                <a:ea typeface="Tahoma"/>
                <a:cs typeface="Tahoma"/>
              </a:rPr>
              <a:t> </a:t>
            </a:r>
            <a:r>
              <a:rPr lang="en-SK" sz="2400" dirty="0" err="1">
                <a:latin typeface="Tahoma"/>
                <a:ea typeface="Tahoma"/>
                <a:cs typeface="Tahoma"/>
              </a:rPr>
              <a:t>spracovanie</a:t>
            </a:r>
            <a:r>
              <a:rPr lang="en-SK" sz="2400" dirty="0">
                <a:latin typeface="Tahoma"/>
                <a:ea typeface="Tahoma"/>
                <a:cs typeface="Tahoma"/>
              </a:rPr>
              <a:t> </a:t>
            </a:r>
            <a:r>
              <a:rPr lang="en-SK" sz="2400" dirty="0" err="1">
                <a:latin typeface="Tahoma"/>
                <a:ea typeface="Tahoma"/>
                <a:cs typeface="Tahoma"/>
              </a:rPr>
              <a:t>výrazov</a:t>
            </a:r>
            <a:endParaRPr lang="en-US" sz="2400" dirty="0" err="1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Metóda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zdola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hore</a:t>
            </a:r>
            <a:r>
              <a:rPr lang="en-GB" sz="2400" dirty="0">
                <a:latin typeface="Tahoma"/>
                <a:ea typeface="Tahoma"/>
                <a:cs typeface="Tahoma"/>
              </a:rPr>
              <a:t> - </a:t>
            </a:r>
            <a:r>
              <a:rPr lang="en-GB" sz="2400" dirty="0" err="1">
                <a:latin typeface="Tahoma"/>
                <a:ea typeface="Tahoma"/>
                <a:cs typeface="Tahoma"/>
              </a:rPr>
              <a:t>precedenčná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tabuľka</a:t>
            </a:r>
          </a:p>
          <a:p>
            <a:pPr marL="285750" indent="-285750">
              <a:buFont typeface="Wingdings"/>
              <a:buChar char="§"/>
            </a:pPr>
            <a:endParaRPr lang="en-GB" dirty="0">
              <a:cs typeface="Calibri" panose="020F0502020204030204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FE7BFA-252D-4365-B430-C6B6D7380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336067"/>
              </p:ext>
            </p:extLst>
          </p:nvPr>
        </p:nvGraphicFramePr>
        <p:xfrm>
          <a:off x="1405519" y="3698139"/>
          <a:ext cx="2857500" cy="1171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3594424157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18848897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Dobre​​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Zle​​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89889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a = b c = d​​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a = b c​​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447907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​a = (b)​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​a = (b) c​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125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76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1DD34-C0A6-4599-9BCA-1968BCDB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/>
                <a:ea typeface="Tahoma"/>
                <a:cs typeface="Calibri Light"/>
              </a:rPr>
              <a:t>Sémantické</a:t>
            </a:r>
            <a:r>
              <a:rPr lang="en-US" dirty="0">
                <a:latin typeface="Tahoma"/>
                <a:ea typeface="Tahoma"/>
                <a:cs typeface="Calibri Light"/>
              </a:rPr>
              <a:t> </a:t>
            </a:r>
            <a:r>
              <a:rPr lang="en-US" dirty="0" err="1">
                <a:latin typeface="Tahoma"/>
                <a:ea typeface="Tahoma"/>
                <a:cs typeface="Calibri Light"/>
              </a:rPr>
              <a:t>akcie</a:t>
            </a:r>
            <a:endParaRPr lang="en-US">
              <a:latin typeface="Tahoma"/>
              <a:ea typeface="Tahoma"/>
              <a:cs typeface="Tahoma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95D2FCA-E525-4621-A792-0736D63A8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8487" y="2039059"/>
            <a:ext cx="3743325" cy="36768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964EB0-DF42-46C4-9D6F-6A8F01D789CC}"/>
              </a:ext>
            </a:extLst>
          </p:cNvPr>
          <p:cNvSpPr txBox="1"/>
          <p:nvPr/>
        </p:nvSpPr>
        <p:spPr>
          <a:xfrm>
            <a:off x="841255" y="2038614"/>
            <a:ext cx="5227393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SK" sz="2400" dirty="0" err="1">
                <a:latin typeface="Tahoma"/>
                <a:ea typeface="Tahoma"/>
                <a:cs typeface="Tahoma"/>
              </a:rPr>
              <a:t>Tabuľka</a:t>
            </a:r>
            <a:r>
              <a:rPr lang="en-SK" sz="2400" dirty="0">
                <a:latin typeface="Tahoma"/>
                <a:ea typeface="Tahoma"/>
                <a:cs typeface="Tahoma"/>
              </a:rPr>
              <a:t> s </a:t>
            </a:r>
            <a:r>
              <a:rPr lang="en-SK" sz="2400" dirty="0" err="1">
                <a:latin typeface="Tahoma"/>
                <a:ea typeface="Tahoma"/>
                <a:cs typeface="Tahoma"/>
              </a:rPr>
              <a:t>rozptýlenými</a:t>
            </a:r>
            <a:r>
              <a:rPr lang="en-SK" sz="2400" dirty="0">
                <a:latin typeface="Tahoma"/>
                <a:ea typeface="Tahoma"/>
                <a:cs typeface="Tahoma"/>
              </a:rPr>
              <a:t> </a:t>
            </a:r>
            <a:r>
              <a:rPr lang="en-SK" sz="2400" dirty="0" err="1">
                <a:latin typeface="Tahoma"/>
                <a:ea typeface="Tahoma"/>
                <a:cs typeface="Tahoma"/>
              </a:rPr>
              <a:t>položkami</a:t>
            </a:r>
            <a:endParaRPr lang="en-US" sz="2400" dirty="0" err="1">
              <a:latin typeface="Tahoma"/>
              <a:ea typeface="Tahoma"/>
              <a:cs typeface="Tahoma"/>
            </a:endParaRPr>
          </a:p>
          <a:p>
            <a:endParaRPr lang="en-GB" sz="2400" dirty="0"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710337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1E45A-C42E-4692-A857-122705977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/>
                <a:ea typeface="Tahoma"/>
                <a:cs typeface="Calibri Light"/>
              </a:rPr>
              <a:t>Generovanie</a:t>
            </a:r>
            <a:r>
              <a:rPr lang="en-US" dirty="0">
                <a:latin typeface="Tahoma"/>
                <a:ea typeface="Tahoma"/>
                <a:cs typeface="Calibri Light"/>
              </a:rPr>
              <a:t> </a:t>
            </a:r>
            <a:r>
              <a:rPr lang="en-US" dirty="0" err="1">
                <a:latin typeface="Tahoma"/>
                <a:ea typeface="Tahoma"/>
                <a:cs typeface="Calibri Light"/>
              </a:rPr>
              <a:t>kódu</a:t>
            </a:r>
            <a:endParaRPr lang="en-US" dirty="0">
              <a:latin typeface="Tahoma"/>
              <a:ea typeface="Tahoma"/>
              <a:cs typeface="Tahoma"/>
            </a:endParaRP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6D068AC-13DE-4144-9C83-B08105DFC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8177" y="2601210"/>
            <a:ext cx="3354913" cy="24377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1FCE2B-4974-47A8-877B-4C2923FFDD5A}"/>
              </a:ext>
            </a:extLst>
          </p:cNvPr>
          <p:cNvSpPr txBox="1"/>
          <p:nvPr/>
        </p:nvSpPr>
        <p:spPr>
          <a:xfrm>
            <a:off x="841255" y="2038614"/>
            <a:ext cx="3818802" cy="369331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SK" sz="2400" dirty="0" err="1">
                <a:latin typeface="Tahoma"/>
                <a:ea typeface="Tahoma"/>
                <a:cs typeface="Tahoma"/>
              </a:rPr>
              <a:t>Implementácia</a:t>
            </a:r>
            <a:endParaRPr lang="en-US" sz="2400" dirty="0" err="1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Deklarácie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premenných</a:t>
            </a: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Funkcie</a:t>
            </a:r>
            <a:endParaRPr lang="en-GB" sz="240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Výrazy</a:t>
            </a:r>
            <a:endParaRPr lang="en-GB" sz="240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Podmienky</a:t>
            </a:r>
            <a:r>
              <a:rPr lang="en-GB" sz="2400" dirty="0">
                <a:latin typeface="Tahoma"/>
                <a:ea typeface="Tahoma"/>
                <a:cs typeface="Tahoma"/>
              </a:rPr>
              <a:t> a </a:t>
            </a:r>
            <a:r>
              <a:rPr lang="en-GB" sz="2400" dirty="0" err="1">
                <a:latin typeface="Tahoma"/>
                <a:ea typeface="Tahoma"/>
                <a:cs typeface="Tahoma"/>
              </a:rPr>
              <a:t>cykly</a:t>
            </a:r>
            <a:endParaRPr lang="en-GB" sz="2400">
              <a:latin typeface="Tahoma"/>
              <a:ea typeface="Tahoma"/>
              <a:cs typeface="Tahoma"/>
            </a:endParaRPr>
          </a:p>
          <a:p>
            <a:pPr marL="285750" indent="-285750">
              <a:buFont typeface="Wingdings"/>
              <a:buChar char="§"/>
            </a:pPr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4511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5E96-14B7-46C9-BDEA-92D1A37A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/>
                <a:ea typeface="Tahoma"/>
                <a:cs typeface="Tahoma"/>
              </a:rPr>
              <a:t>Záver</a:t>
            </a:r>
            <a:endParaRPr lang="en-US">
              <a:latin typeface="Tahoma"/>
              <a:ea typeface="Tahoma"/>
              <a:cs typeface="Tahoma"/>
            </a:endParaRP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9CEA0B5-C059-43BC-989E-2D72E65AD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299" y="577385"/>
            <a:ext cx="9968476" cy="5698777"/>
          </a:xfrm>
        </p:spPr>
      </p:pic>
    </p:spTree>
    <p:extLst>
      <p:ext uri="{BB962C8B-B14F-4D97-AF65-F5344CB8AC3E}">
        <p14:creationId xmlns:p14="http://schemas.microsoft.com/office/powerpoint/2010/main" val="2254487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145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Formálne jazyky a prekladače  Implementácia prekladača jazyka IFJ21. Tím 082, zadanie č. 2  </vt:lpstr>
      <vt:lpstr>Obsah</vt:lpstr>
      <vt:lpstr>Lexikálna analýza</vt:lpstr>
      <vt:lpstr>Syntaktická analýza</vt:lpstr>
      <vt:lpstr>Precedenčná syntaktická analýza</vt:lpstr>
      <vt:lpstr>Sémantické akcie</vt:lpstr>
      <vt:lpstr>Generovanie kódu</vt:lpstr>
      <vt:lpstr>Záver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Bínovský Andrej (230712)</cp:lastModifiedBy>
  <cp:revision>489</cp:revision>
  <dcterms:created xsi:type="dcterms:W3CDTF">2021-12-08T16:34:48Z</dcterms:created>
  <dcterms:modified xsi:type="dcterms:W3CDTF">2021-12-10T00:05:04Z</dcterms:modified>
</cp:coreProperties>
</file>