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B79C2-F4E8-4762-99D7-D6BBC320E1A0}" v="328" dt="2021-12-08T20:43:37.195"/>
    <p1510:client id="{824FA83B-A2DD-4695-AAE1-6FE2BB23FC05}" v="76" dt="2021-12-08T16:55:20.365"/>
    <p1510:client id="{D8F48007-FD94-44D9-9024-E1A435B4F43B}" v="547" dt="2021-12-08T16:52:53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7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 err="1">
                <a:cs typeface="Calibri Light"/>
              </a:rPr>
              <a:t>Formálne</a:t>
            </a:r>
            <a:r>
              <a:rPr lang="en-US" sz="4000" b="1" dirty="0">
                <a:cs typeface="Calibri Light"/>
              </a:rPr>
              <a:t> </a:t>
            </a:r>
            <a:r>
              <a:rPr lang="en-US" sz="4000" b="1" dirty="0" err="1">
                <a:cs typeface="Calibri Light"/>
              </a:rPr>
              <a:t>jazyky</a:t>
            </a:r>
            <a:r>
              <a:rPr lang="en-US" sz="4000" b="1" dirty="0">
                <a:cs typeface="Calibri Light"/>
              </a:rPr>
              <a:t> a </a:t>
            </a:r>
            <a:r>
              <a:rPr lang="en-US" sz="4000" b="1" dirty="0" err="1">
                <a:cs typeface="Calibri Light"/>
              </a:rPr>
              <a:t>prekladače</a:t>
            </a:r>
            <a:br>
              <a:rPr lang="en-US" sz="4000" b="1" dirty="0">
                <a:cs typeface="Calibri Light"/>
              </a:rPr>
            </a:br>
            <a:br>
              <a:rPr lang="en-US" sz="4000" b="1" dirty="0">
                <a:cs typeface="Calibri Light"/>
              </a:rPr>
            </a:br>
            <a:r>
              <a:rPr lang="en-US" sz="3100" dirty="0" err="1">
                <a:cs typeface="Calibri Light"/>
              </a:rPr>
              <a:t>Implementácia</a:t>
            </a:r>
            <a:r>
              <a:rPr lang="en-US" sz="3100" dirty="0">
                <a:cs typeface="Calibri Light"/>
              </a:rPr>
              <a:t> </a:t>
            </a:r>
            <a:r>
              <a:rPr lang="en-US" sz="3100" dirty="0" err="1">
                <a:cs typeface="Calibri Light"/>
              </a:rPr>
              <a:t>prekladača</a:t>
            </a:r>
            <a:r>
              <a:rPr lang="en-US" sz="3100" dirty="0">
                <a:cs typeface="Calibri Light"/>
              </a:rPr>
              <a:t> </a:t>
            </a:r>
            <a:r>
              <a:rPr lang="en-US" sz="3100" dirty="0" err="1">
                <a:cs typeface="Calibri Light"/>
              </a:rPr>
              <a:t>jazyka</a:t>
            </a:r>
            <a:r>
              <a:rPr lang="en-US" sz="3100" dirty="0">
                <a:cs typeface="Calibri Light"/>
              </a:rPr>
              <a:t> IFJ21.</a:t>
            </a:r>
            <a:br>
              <a:rPr lang="en-US" sz="3100" dirty="0">
                <a:cs typeface="Calibri Light"/>
              </a:rPr>
            </a:br>
            <a:r>
              <a:rPr lang="en-US" sz="3100" dirty="0" err="1">
                <a:cs typeface="Calibri Light"/>
              </a:rPr>
              <a:t>Tím</a:t>
            </a:r>
            <a:r>
              <a:rPr lang="en-US" sz="3100" dirty="0">
                <a:cs typeface="Calibri Light"/>
              </a:rPr>
              <a:t> 082, </a:t>
            </a:r>
            <a:r>
              <a:rPr lang="en-US" sz="3100" dirty="0" err="1">
                <a:cs typeface="Calibri Light"/>
              </a:rPr>
              <a:t>zadanie</a:t>
            </a:r>
            <a:r>
              <a:rPr lang="en-US" sz="3100" dirty="0">
                <a:cs typeface="Calibri Light"/>
              </a:rPr>
              <a:t> č. 2</a:t>
            </a:r>
            <a:r>
              <a:rPr lang="en-US" sz="4000" b="1" dirty="0">
                <a:cs typeface="Calibri Light"/>
              </a:rPr>
              <a:t> </a:t>
            </a:r>
            <a:br>
              <a:rPr lang="en-US" sz="4000" b="1" dirty="0">
                <a:cs typeface="Calibri Light"/>
              </a:rPr>
            </a:br>
            <a:endParaRPr lang="en-US" sz="4000" b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>
                <a:cs typeface="Calibri"/>
              </a:rPr>
              <a:t>Andrei </a:t>
            </a:r>
            <a:r>
              <a:rPr lang="en-US" dirty="0" err="1">
                <a:cs typeface="Calibri"/>
              </a:rPr>
              <a:t>Shchapaniak</a:t>
            </a:r>
            <a:r>
              <a:rPr lang="en-US" dirty="0">
                <a:cs typeface="Calibri"/>
              </a:rPr>
              <a:t>       </a:t>
            </a:r>
          </a:p>
          <a:p>
            <a:pPr algn="just"/>
            <a:r>
              <a:rPr lang="en-US" dirty="0">
                <a:cs typeface="Calibri"/>
              </a:rPr>
              <a:t>Andrej </a:t>
            </a:r>
            <a:r>
              <a:rPr lang="en-US" dirty="0" err="1">
                <a:cs typeface="Calibri"/>
              </a:rPr>
              <a:t>Binovsky</a:t>
            </a:r>
            <a:r>
              <a:rPr lang="en-US" dirty="0">
                <a:cs typeface="Calibri"/>
              </a:rPr>
              <a:t>              </a:t>
            </a:r>
          </a:p>
          <a:p>
            <a:pPr algn="just"/>
            <a:r>
              <a:rPr lang="en-US" dirty="0">
                <a:cs typeface="Calibri"/>
              </a:rPr>
              <a:t>Zdenek Lapes                  </a:t>
            </a:r>
          </a:p>
          <a:p>
            <a:pPr algn="just"/>
            <a:r>
              <a:rPr lang="en-US" dirty="0">
                <a:cs typeface="Calibri"/>
              </a:rPr>
              <a:t>Richard </a:t>
            </a:r>
            <a:r>
              <a:rPr lang="en-US" dirty="0" err="1">
                <a:cs typeface="Calibri"/>
              </a:rPr>
              <a:t>Gajdošík</a:t>
            </a:r>
            <a:r>
              <a:rPr lang="en-US" dirty="0">
                <a:cs typeface="Calibri"/>
              </a:rPr>
              <a:t>           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FB57295-3351-41FF-AD23-424041A1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48040"/>
            <a:ext cx="2743200" cy="911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941FBB-4B75-4551-92D0-66BA4F973EAB}"/>
              </a:ext>
            </a:extLst>
          </p:cNvPr>
          <p:cNvSpPr txBox="1"/>
          <p:nvPr/>
        </p:nvSpPr>
        <p:spPr>
          <a:xfrm>
            <a:off x="4334107" y="4789448"/>
            <a:ext cx="25015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(xgajdo33)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26894-6730-498C-92A4-144D1E8165F8}"/>
              </a:ext>
            </a:extLst>
          </p:cNvPr>
          <p:cNvSpPr txBox="1"/>
          <p:nvPr/>
        </p:nvSpPr>
        <p:spPr>
          <a:xfrm>
            <a:off x="4341077" y="396007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(xbinov00)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99868-CD08-4683-94CC-D0055A880F3F}"/>
              </a:ext>
            </a:extLst>
          </p:cNvPr>
          <p:cNvSpPr txBox="1"/>
          <p:nvPr/>
        </p:nvSpPr>
        <p:spPr>
          <a:xfrm>
            <a:off x="4344562" y="436314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(xlapes02)</a:t>
            </a:r>
            <a:endParaRPr lang="en-US" sz="24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8DC4-4CE9-4FC6-B37D-F5509048F0AE}"/>
              </a:ext>
            </a:extLst>
          </p:cNvPr>
          <p:cNvSpPr txBox="1"/>
          <p:nvPr/>
        </p:nvSpPr>
        <p:spPr>
          <a:xfrm>
            <a:off x="4329461" y="35395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(xshcha00)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E8CE-82F4-4799-AB3B-D0D35F9B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Záver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9B5B-3FF2-412B-A122-999D7B32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1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5F15-912D-4F75-AED8-3F985A1F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Rozdelenie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práce</a:t>
            </a:r>
            <a:endParaRPr lang="en-US" dirty="0" err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5C8F9B8-B995-4EF9-A38E-B298D8075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498" y="1690688"/>
            <a:ext cx="5248275" cy="16478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7052AC-024F-1943-8B77-E2C0B2D26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86" y="1377950"/>
            <a:ext cx="42418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5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8C80-925A-47F8-B3CC-652D9896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Obsah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D1960-36E0-440E-AE25-AC956AFCEEC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C4762-E9B5-4D44-8F06-3F3D159CA83E}"/>
              </a:ext>
            </a:extLst>
          </p:cNvPr>
          <p:cNvSpPr txBox="1"/>
          <p:nvPr/>
        </p:nvSpPr>
        <p:spPr>
          <a:xfrm>
            <a:off x="834251" y="1447568"/>
            <a:ext cx="398841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Rozdelenie</a:t>
            </a:r>
            <a:r>
              <a:rPr lang="en-US" dirty="0"/>
              <a:t> </a:t>
            </a:r>
            <a:r>
              <a:rPr lang="en-US" dirty="0" err="1"/>
              <a:t>práce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2. </a:t>
            </a:r>
            <a:r>
              <a:rPr lang="en-US" dirty="0" err="1">
                <a:cs typeface="Calibri"/>
              </a:rPr>
              <a:t>Štruktúra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programu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 </a:t>
            </a:r>
            <a:r>
              <a:rPr lang="en-US" dirty="0" err="1">
                <a:cs typeface="Calibri"/>
              </a:rPr>
              <a:t>Lexikálna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analýza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4. </a:t>
            </a:r>
            <a:r>
              <a:rPr lang="en-US" dirty="0" err="1">
                <a:cs typeface="Calibri"/>
              </a:rPr>
              <a:t>Syntaktická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analýza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5. </a:t>
            </a:r>
            <a:r>
              <a:rPr lang="en-US" dirty="0" err="1">
                <a:ea typeface="+mn-lt"/>
                <a:cs typeface="+mn-lt"/>
              </a:rPr>
              <a:t>Precedenčná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syntaktická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analýza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6. </a:t>
            </a:r>
            <a:r>
              <a:rPr lang="en-US" dirty="0" err="1">
                <a:cs typeface="Calibri"/>
              </a:rPr>
              <a:t>Tabuľka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symbolov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7. </a:t>
            </a:r>
            <a:r>
              <a:rPr lang="en-US" dirty="0" err="1">
                <a:cs typeface="Calibri"/>
              </a:rPr>
              <a:t>Generovanie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kódu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8. </a:t>
            </a:r>
            <a:r>
              <a:rPr lang="en-US" dirty="0" err="1">
                <a:cs typeface="Calibri"/>
              </a:rPr>
              <a:t>Záver</a:t>
            </a:r>
            <a:r>
              <a:rPr lang="en-US" dirty="0">
                <a:cs typeface="Calibri"/>
              </a:rPr>
              <a:t> + </a:t>
            </a:r>
            <a:r>
              <a:rPr lang="en-US" dirty="0" err="1">
                <a:cs typeface="Calibri"/>
              </a:rPr>
              <a:t>súhrn</a:t>
            </a:r>
            <a:r>
              <a:rPr lang="en-US" dirty="0">
                <a:cs typeface="Calibri"/>
              </a:rPr>
              <a:t> + </a:t>
            </a:r>
            <a:r>
              <a:rPr lang="en-US" dirty="0" err="1">
                <a:cs typeface="Calibri"/>
              </a:rPr>
              <a:t>otázky</a:t>
            </a:r>
            <a:endParaRPr lang="en-US" dirty="0">
              <a:cs typeface="Calibri"/>
            </a:endParaRPr>
          </a:p>
        </p:txBody>
      </p:sp>
      <p:pic>
        <p:nvPicPr>
          <p:cNvPr id="3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A455C9C7-6BC3-48CA-97E1-704B09447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6210" y="952113"/>
            <a:ext cx="3265823" cy="4351338"/>
          </a:xfrm>
        </p:spPr>
      </p:pic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D8B0293A-97CF-4B59-A86A-A7DEDD42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1" y="4768191"/>
            <a:ext cx="10781370" cy="18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41EB-856E-4E7E-922D-2A18E4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Lexikálna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analýza</a:t>
            </a:r>
            <a:endParaRPr lang="en-US" dirty="0" err="1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026659A5-36D9-4E90-A06B-59E7E853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57" y="3407963"/>
            <a:ext cx="3124200" cy="2239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E2C29F-BB72-434A-8293-4AF1A2C6D112}"/>
              </a:ext>
            </a:extLst>
          </p:cNvPr>
          <p:cNvSpPr txBox="1"/>
          <p:nvPr/>
        </p:nvSpPr>
        <p:spPr>
          <a:xfrm>
            <a:off x="886351" y="2137340"/>
            <a:ext cx="3938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/>
              <a:t>Deterministický</a:t>
            </a:r>
            <a:r>
              <a:rPr lang="en-GB" dirty="0"/>
              <a:t> </a:t>
            </a:r>
            <a:r>
              <a:rPr lang="en-GB" dirty="0" err="1"/>
              <a:t>konečný</a:t>
            </a:r>
            <a:r>
              <a:rPr lang="en-GB" dirty="0"/>
              <a:t> automat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Ukladanie</a:t>
            </a:r>
            <a:r>
              <a:rPr lang="en-GB" dirty="0"/>
              <a:t> </a:t>
            </a:r>
            <a:r>
              <a:rPr lang="en-GB" dirty="0" err="1"/>
              <a:t>zistených</a:t>
            </a:r>
            <a:r>
              <a:rPr lang="en-GB" dirty="0"/>
              <a:t> </a:t>
            </a:r>
            <a:r>
              <a:rPr lang="en-GB" dirty="0" err="1"/>
              <a:t>atribútov</a:t>
            </a:r>
            <a:r>
              <a:rPr lang="en-GB" dirty="0"/>
              <a:t> </a:t>
            </a:r>
            <a:r>
              <a:rPr lang="en-GB" dirty="0" err="1"/>
              <a:t>toknov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71D94-2B78-204A-9A69-7D8D895B730F}"/>
              </a:ext>
            </a:extLst>
          </p:cNvPr>
          <p:cNvSpPr txBox="1"/>
          <p:nvPr/>
        </p:nvSpPr>
        <p:spPr>
          <a:xfrm>
            <a:off x="8212770" y="3567843"/>
            <a:ext cx="263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SK" dirty="0"/>
              <a:t>brazok konecny automat</a:t>
            </a:r>
          </a:p>
        </p:txBody>
      </p:sp>
    </p:spTree>
    <p:extLst>
      <p:ext uri="{BB962C8B-B14F-4D97-AF65-F5344CB8AC3E}">
        <p14:creationId xmlns:p14="http://schemas.microsoft.com/office/powerpoint/2010/main" val="380055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4397-345F-4F73-AE0B-5923DE8A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Syntaktická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analýza</a:t>
            </a:r>
            <a:endParaRPr lang="en-US" dirty="0" err="1"/>
          </a:p>
        </p:txBody>
      </p:sp>
      <p:pic>
        <p:nvPicPr>
          <p:cNvPr id="10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C5B4427-36D1-4382-AC96-2D42B2EE9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0093" y="2380882"/>
            <a:ext cx="3962400" cy="25717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1E830-1DCE-3E4C-B9FC-102485C9DC26}"/>
              </a:ext>
            </a:extLst>
          </p:cNvPr>
          <p:cNvSpPr txBox="1"/>
          <p:nvPr/>
        </p:nvSpPr>
        <p:spPr>
          <a:xfrm>
            <a:off x="1514650" y="2384172"/>
            <a:ext cx="3898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K" dirty="0"/>
              <a:t>-  Hlavný modul prekladača</a:t>
            </a:r>
          </a:p>
          <a:p>
            <a:r>
              <a:rPr lang="en-GB" dirty="0"/>
              <a:t>- </a:t>
            </a:r>
            <a:r>
              <a:rPr lang="en-GB" dirty="0" err="1"/>
              <a:t>Metóda</a:t>
            </a:r>
            <a:r>
              <a:rPr lang="en-GB" dirty="0"/>
              <a:t> </a:t>
            </a:r>
            <a:r>
              <a:rPr lang="en-GB" dirty="0" err="1"/>
              <a:t>zhora</a:t>
            </a:r>
            <a:r>
              <a:rPr lang="en-GB" dirty="0"/>
              <a:t> dole - </a:t>
            </a:r>
            <a:r>
              <a:rPr lang="en-GB" dirty="0" err="1"/>
              <a:t>rekurzivny</a:t>
            </a:r>
            <a:r>
              <a:rPr lang="en-GB" dirty="0"/>
              <a:t> </a:t>
            </a:r>
            <a:r>
              <a:rPr lang="en-GB" dirty="0" err="1"/>
              <a:t>zostup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26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D89F-3BAC-4785-9D93-3AC76CFA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Precedenčná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syntaktická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analýza</a:t>
            </a:r>
            <a:endParaRPr lang="en-US" dirty="0" err="1"/>
          </a:p>
        </p:txBody>
      </p:sp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D627D19-6904-4F4E-B8C4-F2B4F77B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20" y="3110676"/>
            <a:ext cx="4257907" cy="2559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17F4EA-B734-D14F-895F-5BE310671C15}"/>
              </a:ext>
            </a:extLst>
          </p:cNvPr>
          <p:cNvSpPr txBox="1"/>
          <p:nvPr/>
        </p:nvSpPr>
        <p:spPr>
          <a:xfrm>
            <a:off x="838200" y="1828800"/>
            <a:ext cx="4431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K" dirty="0"/>
              <a:t>Modul na spracovanie vyrazu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Metóda</a:t>
            </a:r>
            <a:r>
              <a:rPr lang="en-GB" dirty="0"/>
              <a:t> </a:t>
            </a:r>
            <a:r>
              <a:rPr lang="en-GB" dirty="0" err="1"/>
              <a:t>zdola</a:t>
            </a:r>
            <a:r>
              <a:rPr lang="en-GB" dirty="0"/>
              <a:t> </a:t>
            </a:r>
            <a:r>
              <a:rPr lang="en-GB" dirty="0" err="1"/>
              <a:t>hore</a:t>
            </a:r>
            <a:r>
              <a:rPr lang="en-GB" dirty="0"/>
              <a:t> – </a:t>
            </a:r>
            <a:r>
              <a:rPr lang="en-GB" dirty="0" err="1"/>
              <a:t>precedencna</a:t>
            </a:r>
            <a:r>
              <a:rPr lang="en-GB" dirty="0"/>
              <a:t> </a:t>
            </a:r>
            <a:r>
              <a:rPr lang="en-GB" dirty="0" err="1"/>
              <a:t>tabulka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88576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DD34-C0A6-4599-9BCA-1968BCDB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Semtanticke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akcie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5D2FCA-E525-4621-A792-0736D63A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8411" y="1812385"/>
            <a:ext cx="3743325" cy="36861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48F213-8E81-5042-82A1-143C2D42254F}"/>
              </a:ext>
            </a:extLst>
          </p:cNvPr>
          <p:cNvSpPr txBox="1"/>
          <p:nvPr/>
        </p:nvSpPr>
        <p:spPr>
          <a:xfrm>
            <a:off x="901430" y="1690688"/>
            <a:ext cx="360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K" dirty="0"/>
              <a:t>Tabulka s rozptylenymi polozkami</a:t>
            </a:r>
          </a:p>
        </p:txBody>
      </p:sp>
    </p:spTree>
    <p:extLst>
      <p:ext uri="{BB962C8B-B14F-4D97-AF65-F5344CB8AC3E}">
        <p14:creationId xmlns:p14="http://schemas.microsoft.com/office/powerpoint/2010/main" val="371033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E45A-C42E-4692-A857-12270597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Generovanie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kódu</a:t>
            </a:r>
            <a:endParaRPr lang="en-US" dirty="0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D068AC-13DE-4144-9C83-B08105DFC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6028" y="2857480"/>
            <a:ext cx="2929285" cy="21017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886D45-BEFE-9F4C-A320-375B3F54572B}"/>
              </a:ext>
            </a:extLst>
          </p:cNvPr>
          <p:cNvSpPr txBox="1"/>
          <p:nvPr/>
        </p:nvSpPr>
        <p:spPr>
          <a:xfrm>
            <a:off x="1024648" y="2029838"/>
            <a:ext cx="2568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K" dirty="0"/>
              <a:t>- </a:t>
            </a:r>
            <a:r>
              <a:rPr lang="en-GB" dirty="0" err="1"/>
              <a:t>Implementácia</a:t>
            </a:r>
            <a:r>
              <a:rPr lang="en-GB" dirty="0"/>
              <a:t> </a:t>
            </a:r>
          </a:p>
          <a:p>
            <a:r>
              <a:rPr lang="en-SK" dirty="0"/>
              <a:t>- </a:t>
            </a:r>
            <a:r>
              <a:rPr lang="en-GB" dirty="0" err="1"/>
              <a:t>Deklarácie</a:t>
            </a:r>
            <a:r>
              <a:rPr lang="en-GB" dirty="0"/>
              <a:t> </a:t>
            </a:r>
            <a:r>
              <a:rPr lang="en-GB" dirty="0" err="1"/>
              <a:t>premenných</a:t>
            </a:r>
            <a:r>
              <a:rPr lang="en-GB" dirty="0"/>
              <a:t> </a:t>
            </a:r>
          </a:p>
          <a:p>
            <a:r>
              <a:rPr lang="en-SK" dirty="0"/>
              <a:t>- </a:t>
            </a:r>
            <a:r>
              <a:rPr lang="en-GB" dirty="0" err="1"/>
              <a:t>Funkcie</a:t>
            </a:r>
            <a:r>
              <a:rPr lang="en-GB" dirty="0"/>
              <a:t> </a:t>
            </a:r>
          </a:p>
          <a:p>
            <a:r>
              <a:rPr lang="en-SK" dirty="0"/>
              <a:t>- </a:t>
            </a:r>
            <a:r>
              <a:rPr lang="en-GB" dirty="0" err="1"/>
              <a:t>Výrazy</a:t>
            </a:r>
            <a:r>
              <a:rPr lang="en-GB" dirty="0"/>
              <a:t> </a:t>
            </a:r>
          </a:p>
          <a:p>
            <a:r>
              <a:rPr lang="en-SK" dirty="0"/>
              <a:t>- </a:t>
            </a:r>
            <a:r>
              <a:rPr lang="en-GB" dirty="0" err="1"/>
              <a:t>Podmienky</a:t>
            </a:r>
            <a:r>
              <a:rPr lang="en-GB" dirty="0"/>
              <a:t> a </a:t>
            </a:r>
            <a:r>
              <a:rPr lang="en-GB" dirty="0" err="1"/>
              <a:t>cykly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511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5E96-14B7-46C9-BDEA-92D1A37A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Zaver</a:t>
            </a:r>
            <a:endParaRPr lang="en-US" dirty="0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CEA0B5-C059-43BC-989E-2D72E65AD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741" y="1825625"/>
            <a:ext cx="7616518" cy="4351338"/>
          </a:xfrm>
        </p:spPr>
      </p:pic>
    </p:spTree>
    <p:extLst>
      <p:ext uri="{BB962C8B-B14F-4D97-AF65-F5344CB8AC3E}">
        <p14:creationId xmlns:p14="http://schemas.microsoft.com/office/powerpoint/2010/main" val="225448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145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Formálne jazyky a prekladače  Implementácia prekladača jazyka IFJ21. Tím 082, zadanie č. 2  </vt:lpstr>
      <vt:lpstr>Rozdelenie práce</vt:lpstr>
      <vt:lpstr>Obsah</vt:lpstr>
      <vt:lpstr>Lexikálna analýza</vt:lpstr>
      <vt:lpstr>Syntaktická analýza</vt:lpstr>
      <vt:lpstr>Precedenčná syntaktická analýza</vt:lpstr>
      <vt:lpstr>Semtanticke akcie</vt:lpstr>
      <vt:lpstr>Generovanie kódu</vt:lpstr>
      <vt:lpstr>Zaver</vt:lpstr>
      <vt:lpstr>Záver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Bínovský Andrej (230712)</cp:lastModifiedBy>
  <cp:revision>207</cp:revision>
  <dcterms:created xsi:type="dcterms:W3CDTF">2021-12-08T16:34:48Z</dcterms:created>
  <dcterms:modified xsi:type="dcterms:W3CDTF">2021-12-09T12:17:37Z</dcterms:modified>
</cp:coreProperties>
</file>