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1" r:id="rId2"/>
    <p:sldMasterId id="2147483682" r:id="rId3"/>
    <p:sldMasterId id="2147483702" r:id="rId4"/>
  </p:sldMasterIdLst>
  <p:notesMasterIdLst>
    <p:notesMasterId r:id="rId41"/>
  </p:notesMasterIdLst>
  <p:handoutMasterIdLst>
    <p:handoutMasterId r:id="rId42"/>
  </p:handoutMasterIdLst>
  <p:sldIdLst>
    <p:sldId id="334" r:id="rId5"/>
    <p:sldId id="338" r:id="rId6"/>
    <p:sldId id="286" r:id="rId7"/>
    <p:sldId id="545" r:id="rId8"/>
    <p:sldId id="546" r:id="rId9"/>
    <p:sldId id="552" r:id="rId10"/>
    <p:sldId id="550" r:id="rId11"/>
    <p:sldId id="549" r:id="rId12"/>
    <p:sldId id="551" r:id="rId13"/>
    <p:sldId id="521" r:id="rId14"/>
    <p:sldId id="520" r:id="rId15"/>
    <p:sldId id="553" r:id="rId16"/>
    <p:sldId id="557" r:id="rId17"/>
    <p:sldId id="555" r:id="rId18"/>
    <p:sldId id="547" r:id="rId19"/>
    <p:sldId id="558" r:id="rId20"/>
    <p:sldId id="559" r:id="rId21"/>
    <p:sldId id="579" r:id="rId22"/>
    <p:sldId id="561" r:id="rId23"/>
    <p:sldId id="562" r:id="rId24"/>
    <p:sldId id="563" r:id="rId25"/>
    <p:sldId id="570" r:id="rId26"/>
    <p:sldId id="564" r:id="rId27"/>
    <p:sldId id="565" r:id="rId28"/>
    <p:sldId id="575" r:id="rId29"/>
    <p:sldId id="569" r:id="rId30"/>
    <p:sldId id="566" r:id="rId31"/>
    <p:sldId id="567" r:id="rId32"/>
    <p:sldId id="576" r:id="rId33"/>
    <p:sldId id="571" r:id="rId34"/>
    <p:sldId id="568" r:id="rId35"/>
    <p:sldId id="572" r:id="rId36"/>
    <p:sldId id="573" r:id="rId37"/>
    <p:sldId id="574" r:id="rId38"/>
    <p:sldId id="577" r:id="rId39"/>
    <p:sldId id="57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2A9"/>
    <a:srgbClr val="FFFFFF"/>
    <a:srgbClr val="808080"/>
    <a:srgbClr val="BCBDC0"/>
    <a:srgbClr val="2E8636"/>
    <a:srgbClr val="F2F2F2"/>
    <a:srgbClr val="707070"/>
    <a:srgbClr val="E6E6E6"/>
    <a:srgbClr val="D9D9D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70800" autoAdjust="0"/>
  </p:normalViewPr>
  <p:slideViewPr>
    <p:cSldViewPr>
      <p:cViewPr varScale="1">
        <p:scale>
          <a:sx n="82" d="100"/>
          <a:sy n="82" d="100"/>
        </p:scale>
        <p:origin x="23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24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  <c:pt idx="6">
                  <c:v>3.6</c:v>
                </c:pt>
                <c:pt idx="7">
                  <c:v>4.9000000000000004</c:v>
                </c:pt>
                <c:pt idx="8">
                  <c:v>6.4</c:v>
                </c:pt>
                <c:pt idx="9">
                  <c:v>8.1</c:v>
                </c:pt>
                <c:pt idx="10">
                  <c:v>10</c:v>
                </c:pt>
                <c:pt idx="11">
                  <c:v>12.1</c:v>
                </c:pt>
                <c:pt idx="12">
                  <c:v>14.4</c:v>
                </c:pt>
                <c:pt idx="13">
                  <c:v>16.899999999999999</c:v>
                </c:pt>
                <c:pt idx="14">
                  <c:v>19.600000000000001</c:v>
                </c:pt>
                <c:pt idx="15">
                  <c:v>22.5</c:v>
                </c:pt>
                <c:pt idx="16">
                  <c:v>25.6</c:v>
                </c:pt>
                <c:pt idx="17">
                  <c:v>28.9</c:v>
                </c:pt>
                <c:pt idx="18">
                  <c:v>32.4</c:v>
                </c:pt>
                <c:pt idx="19">
                  <c:v>36.1</c:v>
                </c:pt>
                <c:pt idx="20">
                  <c:v>40</c:v>
                </c:pt>
                <c:pt idx="21">
                  <c:v>44.1</c:v>
                </c:pt>
                <c:pt idx="22">
                  <c:v>48.4</c:v>
                </c:pt>
                <c:pt idx="23">
                  <c:v>52.9</c:v>
                </c:pt>
                <c:pt idx="24">
                  <c:v>57.6</c:v>
                </c:pt>
                <c:pt idx="25">
                  <c:v>62.5</c:v>
                </c:pt>
                <c:pt idx="26">
                  <c:v>67.599999999999994</c:v>
                </c:pt>
                <c:pt idx="27">
                  <c:v>72.900000000000006</c:v>
                </c:pt>
                <c:pt idx="28">
                  <c:v>78.400000000000006</c:v>
                </c:pt>
                <c:pt idx="29">
                  <c:v>84.1</c:v>
                </c:pt>
                <c:pt idx="30">
                  <c:v>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Sheet1!$D$2:$D$32</c:f>
              <c:numCache>
                <c:formatCode>General</c:formatCode>
                <c:ptCount val="3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Sheet1!$F$2:$F$32</c:f>
              <c:numCache>
                <c:formatCode>General</c:formatCode>
                <c:ptCount val="3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  <c:pt idx="6">
                  <c:v>26.679700005769249</c:v>
                </c:pt>
                <c:pt idx="7">
                  <c:v>28.458839376460833</c:v>
                </c:pt>
                <c:pt idx="8">
                  <c:v>30</c:v>
                </c:pt>
                <c:pt idx="9">
                  <c:v>31.359400011538501</c:v>
                </c:pt>
                <c:pt idx="10">
                  <c:v>32.575424759098901</c:v>
                </c:pt>
                <c:pt idx="11">
                  <c:v>33.675452949098386</c:v>
                </c:pt>
                <c:pt idx="12">
                  <c:v>34.679700005769249</c:v>
                </c:pt>
                <c:pt idx="13">
                  <c:v>35.603517745128741</c:v>
                </c:pt>
                <c:pt idx="14">
                  <c:v>36.45883937646083</c:v>
                </c:pt>
                <c:pt idx="15">
                  <c:v>37.25512476486815</c:v>
                </c:pt>
                <c:pt idx="16">
                  <c:v>38</c:v>
                </c:pt>
                <c:pt idx="17">
                  <c:v>38.69970273000272</c:v>
                </c:pt>
                <c:pt idx="18">
                  <c:v>39.359400011538497</c:v>
                </c:pt>
                <c:pt idx="19">
                  <c:v>39.983420107548682</c:v>
                </c:pt>
                <c:pt idx="20">
                  <c:v>40.575424759098901</c:v>
                </c:pt>
                <c:pt idx="21">
                  <c:v>41.138539382230086</c:v>
                </c:pt>
                <c:pt idx="22">
                  <c:v>41.675452949098378</c:v>
                </c:pt>
                <c:pt idx="23">
                  <c:v>42.188495648456104</c:v>
                </c:pt>
                <c:pt idx="24">
                  <c:v>42.679700005769256</c:v>
                </c:pt>
                <c:pt idx="25">
                  <c:v>43.150849518197795</c:v>
                </c:pt>
                <c:pt idx="26">
                  <c:v>43.603517745128741</c:v>
                </c:pt>
                <c:pt idx="27">
                  <c:v>44.039100017307753</c:v>
                </c:pt>
                <c:pt idx="28">
                  <c:v>44.45883937646083</c:v>
                </c:pt>
                <c:pt idx="29">
                  <c:v>44.863847961020582</c:v>
                </c:pt>
                <c:pt idx="30">
                  <c:v>45.25512476486815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0.9</c:v>
                </c:pt>
                <c:pt idx="4">
                  <c:v>1.6</c:v>
                </c:pt>
                <c:pt idx="5">
                  <c:v>2.5</c:v>
                </c:pt>
                <c:pt idx="6">
                  <c:v>3.6</c:v>
                </c:pt>
                <c:pt idx="7">
                  <c:v>4.9000000000000004</c:v>
                </c:pt>
                <c:pt idx="8">
                  <c:v>6.4</c:v>
                </c:pt>
                <c:pt idx="9">
                  <c:v>8.1</c:v>
                </c:pt>
                <c:pt idx="10">
                  <c:v>10</c:v>
                </c:pt>
                <c:pt idx="11">
                  <c:v>12.1</c:v>
                </c:pt>
                <c:pt idx="12">
                  <c:v>14.4</c:v>
                </c:pt>
                <c:pt idx="13">
                  <c:v>16.899999999999999</c:v>
                </c:pt>
                <c:pt idx="14">
                  <c:v>19.600000000000001</c:v>
                </c:pt>
                <c:pt idx="15">
                  <c:v>22.5</c:v>
                </c:pt>
                <c:pt idx="16">
                  <c:v>25.6</c:v>
                </c:pt>
                <c:pt idx="17">
                  <c:v>28.9</c:v>
                </c:pt>
                <c:pt idx="18">
                  <c:v>32.4</c:v>
                </c:pt>
                <c:pt idx="19">
                  <c:v>36.1</c:v>
                </c:pt>
                <c:pt idx="20">
                  <c:v>40</c:v>
                </c:pt>
                <c:pt idx="21">
                  <c:v>44.1</c:v>
                </c:pt>
                <c:pt idx="22">
                  <c:v>48.4</c:v>
                </c:pt>
                <c:pt idx="23">
                  <c:v>52.9</c:v>
                </c:pt>
                <c:pt idx="24">
                  <c:v>57.6</c:v>
                </c:pt>
                <c:pt idx="25">
                  <c:v>62.5</c:v>
                </c:pt>
                <c:pt idx="26">
                  <c:v>67.599999999999994</c:v>
                </c:pt>
                <c:pt idx="27">
                  <c:v>72.900000000000006</c:v>
                </c:pt>
                <c:pt idx="28">
                  <c:v>78.400000000000006</c:v>
                </c:pt>
                <c:pt idx="29">
                  <c:v>84.1</c:v>
                </c:pt>
                <c:pt idx="30">
                  <c:v>90</c:v>
                </c:pt>
                <c:pt idx="31">
                  <c:v>96.1</c:v>
                </c:pt>
                <c:pt idx="32">
                  <c:v>102.4</c:v>
                </c:pt>
                <c:pt idx="33">
                  <c:v>108.9</c:v>
                </c:pt>
                <c:pt idx="34">
                  <c:v>115.6</c:v>
                </c:pt>
                <c:pt idx="35">
                  <c:v>122.5</c:v>
                </c:pt>
                <c:pt idx="36">
                  <c:v>129.6</c:v>
                </c:pt>
                <c:pt idx="37">
                  <c:v>136.9</c:v>
                </c:pt>
                <c:pt idx="38">
                  <c:v>144.4</c:v>
                </c:pt>
                <c:pt idx="39">
                  <c:v>152.1</c:v>
                </c:pt>
                <c:pt idx="40">
                  <c:v>160</c:v>
                </c:pt>
                <c:pt idx="41">
                  <c:v>168.1</c:v>
                </c:pt>
                <c:pt idx="42">
                  <c:v>176.4</c:v>
                </c:pt>
                <c:pt idx="43">
                  <c:v>184.9</c:v>
                </c:pt>
                <c:pt idx="44">
                  <c:v>193.6</c:v>
                </c:pt>
                <c:pt idx="45">
                  <c:v>202.5</c:v>
                </c:pt>
                <c:pt idx="46">
                  <c:v>211.6</c:v>
                </c:pt>
                <c:pt idx="47">
                  <c:v>220.9</c:v>
                </c:pt>
                <c:pt idx="48">
                  <c:v>230.4</c:v>
                </c:pt>
                <c:pt idx="49">
                  <c:v>240.1</c:v>
                </c:pt>
                <c:pt idx="50">
                  <c:v>250</c:v>
                </c:pt>
                <c:pt idx="51">
                  <c:v>260.10000000000002</c:v>
                </c:pt>
                <c:pt idx="52">
                  <c:v>270.39999999999998</c:v>
                </c:pt>
                <c:pt idx="53">
                  <c:v>280.89999999999998</c:v>
                </c:pt>
                <c:pt idx="54">
                  <c:v>291.60000000000002</c:v>
                </c:pt>
                <c:pt idx="55">
                  <c:v>302.5</c:v>
                </c:pt>
                <c:pt idx="56">
                  <c:v>313.60000000000002</c:v>
                </c:pt>
                <c:pt idx="57">
                  <c:v>324.89999999999998</c:v>
                </c:pt>
                <c:pt idx="58">
                  <c:v>336.4</c:v>
                </c:pt>
                <c:pt idx="59">
                  <c:v>348.1</c:v>
                </c:pt>
                <c:pt idx="60">
                  <c:v>360</c:v>
                </c:pt>
                <c:pt idx="61">
                  <c:v>372.1</c:v>
                </c:pt>
                <c:pt idx="62">
                  <c:v>384.4</c:v>
                </c:pt>
                <c:pt idx="63">
                  <c:v>396.9</c:v>
                </c:pt>
                <c:pt idx="64">
                  <c:v>409.6</c:v>
                </c:pt>
                <c:pt idx="65">
                  <c:v>422.5</c:v>
                </c:pt>
                <c:pt idx="66">
                  <c:v>435.6</c:v>
                </c:pt>
                <c:pt idx="67">
                  <c:v>448.9</c:v>
                </c:pt>
                <c:pt idx="68">
                  <c:v>462.4</c:v>
                </c:pt>
                <c:pt idx="69">
                  <c:v>476.1</c:v>
                </c:pt>
                <c:pt idx="70">
                  <c:v>490</c:v>
                </c:pt>
                <c:pt idx="71">
                  <c:v>504.1</c:v>
                </c:pt>
                <c:pt idx="72">
                  <c:v>518.4</c:v>
                </c:pt>
                <c:pt idx="73">
                  <c:v>532.9</c:v>
                </c:pt>
                <c:pt idx="74">
                  <c:v>547.6</c:v>
                </c:pt>
                <c:pt idx="75">
                  <c:v>562.5</c:v>
                </c:pt>
                <c:pt idx="76">
                  <c:v>577.6</c:v>
                </c:pt>
                <c:pt idx="77">
                  <c:v>592.9</c:v>
                </c:pt>
                <c:pt idx="78">
                  <c:v>608.4</c:v>
                </c:pt>
                <c:pt idx="79">
                  <c:v>624.1</c:v>
                </c:pt>
                <c:pt idx="80">
                  <c:v>640</c:v>
                </c:pt>
                <c:pt idx="81">
                  <c:v>656.1</c:v>
                </c:pt>
                <c:pt idx="82">
                  <c:v>672.4</c:v>
                </c:pt>
                <c:pt idx="83">
                  <c:v>688.9</c:v>
                </c:pt>
                <c:pt idx="84">
                  <c:v>705.6</c:v>
                </c:pt>
                <c:pt idx="85">
                  <c:v>722.5</c:v>
                </c:pt>
                <c:pt idx="86">
                  <c:v>739.6</c:v>
                </c:pt>
                <c:pt idx="87">
                  <c:v>756.9</c:v>
                </c:pt>
                <c:pt idx="88">
                  <c:v>774.4</c:v>
                </c:pt>
                <c:pt idx="89">
                  <c:v>792.1</c:v>
                </c:pt>
                <c:pt idx="90">
                  <c:v>810</c:v>
                </c:pt>
                <c:pt idx="91">
                  <c:v>828.1</c:v>
                </c:pt>
                <c:pt idx="92">
                  <c:v>846.4</c:v>
                </c:pt>
                <c:pt idx="93">
                  <c:v>864.9</c:v>
                </c:pt>
                <c:pt idx="94">
                  <c:v>883.6</c:v>
                </c:pt>
                <c:pt idx="95">
                  <c:v>902.5</c:v>
                </c:pt>
                <c:pt idx="96">
                  <c:v>921.6</c:v>
                </c:pt>
                <c:pt idx="97">
                  <c:v>940.9</c:v>
                </c:pt>
                <c:pt idx="98">
                  <c:v>960.4</c:v>
                </c:pt>
                <c:pt idx="99">
                  <c:v>980.1</c:v>
                </c:pt>
                <c:pt idx="100">
                  <c:v>1000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21-45A0-8446-75B77078D7D7}"/>
            </c:ext>
          </c:extLst>
        </c:ser>
        <c:ser>
          <c:idx val="3"/>
          <c:order val="1"/>
          <c:tx>
            <c:strRef>
              <c:f>Sheet1!$D$1</c:f>
              <c:strCache>
                <c:ptCount val="1"/>
                <c:pt idx="0">
                  <c:v>LINEAR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Sheet1!$D$2:$D$102</c:f>
              <c:numCache>
                <c:formatCode>General</c:formatCode>
                <c:ptCount val="1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21-45A0-8446-75B77078D7D7}"/>
            </c:ext>
          </c:extLst>
        </c:ser>
        <c:ser>
          <c:idx val="6"/>
          <c:order val="2"/>
          <c:tx>
            <c:strRef>
              <c:f>Sheet1!$F$1</c:f>
              <c:strCache>
                <c:ptCount val="1"/>
                <c:pt idx="0">
                  <c:v>LOG</c:v>
                </c:pt>
              </c:strCache>
            </c:strRef>
          </c:tx>
          <c:spPr>
            <a:ln w="2222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0</c:v>
                </c:pt>
                <c:pt idx="1">
                  <c:v>8</c:v>
                </c:pt>
                <c:pt idx="2">
                  <c:v>14</c:v>
                </c:pt>
                <c:pt idx="3">
                  <c:v>18.679700005769249</c:v>
                </c:pt>
                <c:pt idx="4">
                  <c:v>22</c:v>
                </c:pt>
                <c:pt idx="5">
                  <c:v>24.575424759098897</c:v>
                </c:pt>
                <c:pt idx="6">
                  <c:v>26.679700005769249</c:v>
                </c:pt>
                <c:pt idx="7">
                  <c:v>28.458839376460833</c:v>
                </c:pt>
                <c:pt idx="8">
                  <c:v>30</c:v>
                </c:pt>
                <c:pt idx="9">
                  <c:v>31.359400011538501</c:v>
                </c:pt>
                <c:pt idx="10">
                  <c:v>32.575424759098901</c:v>
                </c:pt>
                <c:pt idx="11">
                  <c:v>33.675452949098386</c:v>
                </c:pt>
                <c:pt idx="12">
                  <c:v>34.679700005769249</c:v>
                </c:pt>
                <c:pt idx="13">
                  <c:v>35.603517745128741</c:v>
                </c:pt>
                <c:pt idx="14">
                  <c:v>36.45883937646083</c:v>
                </c:pt>
                <c:pt idx="15">
                  <c:v>37.25512476486815</c:v>
                </c:pt>
                <c:pt idx="16">
                  <c:v>38</c:v>
                </c:pt>
                <c:pt idx="17">
                  <c:v>38.69970273000272</c:v>
                </c:pt>
                <c:pt idx="18">
                  <c:v>39.359400011538497</c:v>
                </c:pt>
                <c:pt idx="19">
                  <c:v>39.983420107548682</c:v>
                </c:pt>
                <c:pt idx="20">
                  <c:v>40.575424759098901</c:v>
                </c:pt>
                <c:pt idx="21">
                  <c:v>41.138539382230086</c:v>
                </c:pt>
                <c:pt idx="22">
                  <c:v>41.675452949098378</c:v>
                </c:pt>
                <c:pt idx="23">
                  <c:v>42.188495648456104</c:v>
                </c:pt>
                <c:pt idx="24">
                  <c:v>42.679700005769256</c:v>
                </c:pt>
                <c:pt idx="25">
                  <c:v>43.150849518197795</c:v>
                </c:pt>
                <c:pt idx="26">
                  <c:v>43.603517745128741</c:v>
                </c:pt>
                <c:pt idx="27">
                  <c:v>44.039100017307753</c:v>
                </c:pt>
                <c:pt idx="28">
                  <c:v>44.45883937646083</c:v>
                </c:pt>
                <c:pt idx="29">
                  <c:v>44.863847961020582</c:v>
                </c:pt>
                <c:pt idx="30">
                  <c:v>45.25512476486815</c:v>
                </c:pt>
                <c:pt idx="31">
                  <c:v>45.633570483095006</c:v>
                </c:pt>
                <c:pt idx="32">
                  <c:v>46</c:v>
                </c:pt>
                <c:pt idx="33">
                  <c:v>46.355152954867627</c:v>
                </c:pt>
                <c:pt idx="34">
                  <c:v>46.69970273000272</c:v>
                </c:pt>
                <c:pt idx="35">
                  <c:v>47.034264135559731</c:v>
                </c:pt>
                <c:pt idx="36">
                  <c:v>47.359400011538497</c:v>
                </c:pt>
                <c:pt idx="37">
                  <c:v>47.675626925031601</c:v>
                </c:pt>
                <c:pt idx="38">
                  <c:v>47.983420107548682</c:v>
                </c:pt>
                <c:pt idx="39">
                  <c:v>48.28321775089799</c:v>
                </c:pt>
                <c:pt idx="40">
                  <c:v>48.575424759098901</c:v>
                </c:pt>
                <c:pt idx="41">
                  <c:v>48.86041603694467</c:v>
                </c:pt>
                <c:pt idx="42">
                  <c:v>49.138539382230086</c:v>
                </c:pt>
                <c:pt idx="43">
                  <c:v>49.410118037616783</c:v>
                </c:pt>
                <c:pt idx="44">
                  <c:v>49.675452949098378</c:v>
                </c:pt>
                <c:pt idx="45">
                  <c:v>49.934824770637398</c:v>
                </c:pt>
                <c:pt idx="46">
                  <c:v>50.188495648456104</c:v>
                </c:pt>
                <c:pt idx="47">
                  <c:v>50.436710813421101</c:v>
                </c:pt>
                <c:pt idx="48">
                  <c:v>50.679700005769256</c:v>
                </c:pt>
                <c:pt idx="49">
                  <c:v>50.917678752921667</c:v>
                </c:pt>
                <c:pt idx="50">
                  <c:v>51.150849518197795</c:v>
                </c:pt>
                <c:pt idx="51">
                  <c:v>51.379402735771968</c:v>
                </c:pt>
                <c:pt idx="52">
                  <c:v>51.603517745128741</c:v>
                </c:pt>
                <c:pt idx="53">
                  <c:v>51.823363636505597</c:v>
                </c:pt>
                <c:pt idx="54">
                  <c:v>52.039100017307753</c:v>
                </c:pt>
                <c:pt idx="55">
                  <c:v>52.25087770819728</c:v>
                </c:pt>
                <c:pt idx="56">
                  <c:v>52.458839376460837</c:v>
                </c:pt>
                <c:pt idx="57">
                  <c:v>52.663120113317937</c:v>
                </c:pt>
                <c:pt idx="58">
                  <c:v>52.863847961020575</c:v>
                </c:pt>
                <c:pt idx="59">
                  <c:v>53.061144394894733</c:v>
                </c:pt>
                <c:pt idx="60">
                  <c:v>53.25512476486815</c:v>
                </c:pt>
                <c:pt idx="61">
                  <c:v>53.445898700503093</c:v>
                </c:pt>
                <c:pt idx="62">
                  <c:v>53.633570483095006</c:v>
                </c:pt>
                <c:pt idx="63">
                  <c:v>53.818239387999334</c:v>
                </c:pt>
                <c:pt idx="64">
                  <c:v>54</c:v>
                </c:pt>
                <c:pt idx="65">
                  <c:v>54.178942504227635</c:v>
                </c:pt>
                <c:pt idx="66">
                  <c:v>54.355152954867627</c:v>
                </c:pt>
                <c:pt idx="67">
                  <c:v>54.528713523662176</c:v>
                </c:pt>
                <c:pt idx="68">
                  <c:v>54.69970273000272</c:v>
                </c:pt>
                <c:pt idx="69">
                  <c:v>54.86819565422536</c:v>
                </c:pt>
                <c:pt idx="70">
                  <c:v>55.034264135559738</c:v>
                </c:pt>
                <c:pt idx="71">
                  <c:v>55.197976956037458</c:v>
                </c:pt>
                <c:pt idx="72">
                  <c:v>55.359400011538497</c:v>
                </c:pt>
                <c:pt idx="73">
                  <c:v>55.518596471040141</c:v>
                </c:pt>
                <c:pt idx="74">
                  <c:v>55.675626925031608</c:v>
                </c:pt>
                <c:pt idx="75">
                  <c:v>55.830549523967044</c:v>
                </c:pt>
                <c:pt idx="76">
                  <c:v>55.983420107548689</c:v>
                </c:pt>
                <c:pt idx="77">
                  <c:v>56.134292325559215</c:v>
                </c:pt>
                <c:pt idx="78">
                  <c:v>56.28321775089799</c:v>
                </c:pt>
                <c:pt idx="79">
                  <c:v>56.430245985416825</c:v>
                </c:pt>
                <c:pt idx="80">
                  <c:v>56.575424759098894</c:v>
                </c:pt>
                <c:pt idx="81">
                  <c:v>56.718800023077002</c:v>
                </c:pt>
                <c:pt idx="82">
                  <c:v>56.860416036944677</c:v>
                </c:pt>
                <c:pt idx="83">
                  <c:v>57.000315450775403</c:v>
                </c:pt>
                <c:pt idx="84">
                  <c:v>57.138539382230078</c:v>
                </c:pt>
                <c:pt idx="85">
                  <c:v>57.275127489101621</c:v>
                </c:pt>
                <c:pt idx="86">
                  <c:v>57.410118037616783</c:v>
                </c:pt>
                <c:pt idx="87">
                  <c:v>57.543547966789831</c:v>
                </c:pt>
                <c:pt idx="88">
                  <c:v>57.675452949098386</c:v>
                </c:pt>
                <c:pt idx="89">
                  <c:v>57.805867447731181</c:v>
                </c:pt>
                <c:pt idx="90">
                  <c:v>57.934824770637398</c:v>
                </c:pt>
                <c:pt idx="91">
                  <c:v>58.062357121589571</c:v>
                </c:pt>
                <c:pt idx="92">
                  <c:v>58.188495648456104</c:v>
                </c:pt>
                <c:pt idx="93">
                  <c:v>58.313270488864255</c:v>
                </c:pt>
                <c:pt idx="94">
                  <c:v>58.436710813421101</c:v>
                </c:pt>
                <c:pt idx="95">
                  <c:v>58.558844866647583</c:v>
                </c:pt>
                <c:pt idx="96">
                  <c:v>58.679700005769249</c:v>
                </c:pt>
                <c:pt idx="97">
                  <c:v>58.799302737497023</c:v>
                </c:pt>
                <c:pt idx="98">
                  <c:v>58.917678752921674</c:v>
                </c:pt>
                <c:pt idx="99">
                  <c:v>59.034852960636876</c:v>
                </c:pt>
                <c:pt idx="100">
                  <c:v>59.150849518197802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21-45A0-8446-75B77078D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2960"/>
        <c:axId val="18160464"/>
      </c:scatterChart>
      <c:valAx>
        <c:axId val="18162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0464"/>
        <c:crosses val="autoZero"/>
        <c:crossBetween val="midCat"/>
      </c:valAx>
      <c:valAx>
        <c:axId val="18160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Difficulty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162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5C2A7-EC62-4025-933C-BCAFCDD3DF69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46D00-F1E2-4E5B-AA0E-0CCA3EBB0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60018-D06A-43EF-993F-2C9FDF70442E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1AFC-86E3-4DD0-9273-5E1AF32C9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to choose</a:t>
            </a:r>
            <a:r>
              <a:rPr lang="en-US" baseline="0" dirty="0" smtClean="0"/>
              <a:t> a way (de way)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Spending a lot of time on architecture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Spending</a:t>
            </a:r>
            <a:r>
              <a:rPr lang="en-US" baseline="0" dirty="0" smtClean="0"/>
              <a:t> some time, but not much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Ignore it </a:t>
            </a:r>
            <a:r>
              <a:rPr lang="en-US" dirty="0" smtClean="0"/>
              <a:t>architecture </a:t>
            </a:r>
            <a:r>
              <a:rPr lang="en-US" baseline="0" dirty="0" smtClean="0"/>
              <a:t>and write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6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time 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39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time after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projects are dead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projects requires refactoring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Some </a:t>
            </a:r>
            <a:r>
              <a:rPr lang="en-US" baseline="0" dirty="0" smtClean="0"/>
              <a:t>projects </a:t>
            </a:r>
            <a:r>
              <a:rPr lang="en-US" baseline="0" dirty="0" smtClean="0"/>
              <a:t>are good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that there are a lot</a:t>
            </a:r>
            <a:r>
              <a:rPr lang="en-US" baseline="0" dirty="0" smtClean="0"/>
              <a:t> of them and it’s important to chose a correct one</a:t>
            </a:r>
          </a:p>
          <a:p>
            <a:r>
              <a:rPr lang="en-US" baseline="0" dirty="0" smtClean="0"/>
              <a:t>- Do not choose </a:t>
            </a:r>
            <a:r>
              <a:rPr lang="en-US" baseline="0" dirty="0" err="1" smtClean="0"/>
              <a:t>microservices</a:t>
            </a:r>
            <a:r>
              <a:rPr lang="en-US" baseline="0" dirty="0" smtClean="0"/>
              <a:t> for simple landing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6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that all of them are make sense (except first one)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4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Long talk about this repos</a:t>
            </a:r>
          </a:p>
          <a:p>
            <a:r>
              <a:rPr lang="en-GB" dirty="0" smtClean="0"/>
              <a:t>Can</a:t>
            </a:r>
            <a:r>
              <a:rPr lang="en-GB" baseline="0" dirty="0" smtClean="0"/>
              <a:t> spend time on discussion of other common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Blah </a:t>
            </a:r>
            <a:r>
              <a:rPr lang="en-GB" smtClean="0"/>
              <a:t>blah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1AFC-86E3-4DD0-9273-5E1AF32C91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7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5" y="561600"/>
            <a:ext cx="1993112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62" y="5229200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29200" y="2348881"/>
            <a:ext cx="7046974" cy="12961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5000" cap="all" baseline="0">
                <a:ln>
                  <a:noFill/>
                </a:ln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00" y="4077073"/>
            <a:ext cx="7046975" cy="4320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0" y="561600"/>
            <a:ext cx="1872208" cy="203104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600" cap="all" baseline="0">
                <a:solidFill>
                  <a:srgbClr val="BCBD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15">
          <p15:clr>
            <a:srgbClr val="FBAE40"/>
          </p15:clr>
        </p15:guide>
        <p15:guide id="2" pos="28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878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66" y="0"/>
            <a:ext cx="9135633" cy="6858000"/>
          </a:xfrm>
          <a:prstGeom prst="rect">
            <a:avLst/>
          </a:prstGeom>
          <a:solidFill>
            <a:schemeClr val="bg2"/>
          </a:solidFill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76835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5" name="Straight Arrow Connector 14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1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148262" y="620689"/>
            <a:ext cx="3311525" cy="26642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2996952"/>
            <a:ext cx="3312368" cy="2160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42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2.</a:t>
            </a:r>
            <a:r>
              <a:rPr lang="ru-RU" dirty="0" smtClean="0"/>
              <a:t>  </a:t>
            </a:r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702000" y="5802394"/>
            <a:ext cx="7056784" cy="2909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02000" y="5442354"/>
            <a:ext cx="1151483" cy="0"/>
          </a:xfrm>
          <a:prstGeom prst="line">
            <a:avLst/>
          </a:prstGeom>
          <a:ln w="127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5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20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4"/>
            <a:ext cx="9144000" cy="3717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10800000">
            <a:off x="1619670" y="3706410"/>
            <a:ext cx="504057" cy="189021"/>
          </a:xfrm>
          <a:prstGeom prst="triangl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293096"/>
            <a:ext cx="8064896" cy="21602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7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57" y="442800"/>
            <a:ext cx="288029" cy="28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tx2"/>
                </a:solidFill>
              </a:rPr>
              <a:pPr algn="just"/>
              <a:t>‹#›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552" y="1052737"/>
            <a:ext cx="8064896" cy="100811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46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08" y="2276872"/>
            <a:ext cx="374334" cy="28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99792" y="4717345"/>
            <a:ext cx="3744416" cy="4417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Name - Profession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5" y="2688667"/>
            <a:ext cx="7488832" cy="1894346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00000"/>
              </a:lnSpc>
              <a:buNone/>
              <a:defRPr sz="200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2pPr>
            <a:lvl3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3pPr>
            <a:lvl4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4pPr>
            <a:lvl5pPr>
              <a:defRPr sz="1700">
                <a:latin typeface="Arial Bold" panose="020B0704020202020204" pitchFamily="34" charset="0"/>
                <a:cs typeface="Arial Bold" panose="020B0704020202020204" pitchFamily="34" charset="0"/>
              </a:defRPr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exercitation </a:t>
            </a:r>
            <a:r>
              <a:rPr lang="en-US" dirty="0" err="1" smtClean="0"/>
              <a:t>ullamco</a:t>
            </a:r>
            <a:r>
              <a:rPr lang="en-US" dirty="0" smtClean="0"/>
              <a:t> </a:t>
            </a:r>
            <a:r>
              <a:rPr lang="en-US" dirty="0" err="1" smtClean="0"/>
              <a:t>laboris</a:t>
            </a:r>
            <a:r>
              <a:rPr lang="en-US" dirty="0" smtClean="0"/>
              <a:t> nisi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aute</a:t>
            </a:r>
            <a:r>
              <a:rPr lang="en-US" dirty="0" smtClean="0"/>
              <a:t> </a:t>
            </a:r>
            <a:r>
              <a:rPr lang="en-US" dirty="0" err="1" smtClean="0"/>
              <a:t>irure</a:t>
            </a:r>
            <a:r>
              <a:rPr lang="en-US" dirty="0" smtClean="0"/>
              <a:t> dolor in </a:t>
            </a:r>
            <a:r>
              <a:rPr lang="en-US" dirty="0" err="1" smtClean="0"/>
              <a:t>reprehenderit</a:t>
            </a:r>
            <a:r>
              <a:rPr lang="en-US" dirty="0" smtClean="0"/>
              <a:t> in </a:t>
            </a:r>
            <a:r>
              <a:rPr lang="en-US" dirty="0" err="1" smtClean="0"/>
              <a:t>voluptate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cillum</a:t>
            </a:r>
            <a:r>
              <a:rPr lang="en-US" dirty="0" smtClean="0"/>
              <a:t> </a:t>
            </a:r>
            <a:r>
              <a:rPr lang="en-US" dirty="0" err="1" smtClean="0"/>
              <a:t>dolore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fugiat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pariatur</a:t>
            </a:r>
            <a:r>
              <a:rPr lang="en-US" dirty="0" smtClean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303422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-1"/>
            <a:ext cx="9150051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885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58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851" y="0"/>
            <a:ext cx="8507726" cy="119675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sz="34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23850" y="1341437"/>
            <a:ext cx="8496300" cy="489585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pos="204">
          <p15:clr>
            <a:srgbClr val="FBAE40"/>
          </p15:clr>
        </p15:guide>
        <p15:guide id="3" orient="horz" pos="3929" userDrawn="1">
          <p15:clr>
            <a:srgbClr val="FBAE40"/>
          </p15:clr>
        </p15:guide>
        <p15:guide id="4" pos="55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Gre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23849" y="1340766"/>
            <a:ext cx="8502422" cy="489654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40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556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3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875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522940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3331972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118421" y="1772816"/>
            <a:ext cx="2592288" cy="374441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691680" y="1587682"/>
            <a:ext cx="1282673" cy="288032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79324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Bad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4355975" y="1587682"/>
            <a:ext cx="1427805" cy="288032"/>
          </a:xfrm>
          <a:prstGeom prst="rect">
            <a:avLst/>
          </a:prstGeom>
          <a:solidFill>
            <a:srgbClr val="2E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351600" y="1577648"/>
            <a:ext cx="1629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 smtClean="0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good practice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7287557" y="1587682"/>
            <a:ext cx="1282673" cy="288032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 userDrawn="1"/>
        </p:nvSpPr>
        <p:spPr>
          <a:xfrm>
            <a:off x="7295948" y="1577648"/>
            <a:ext cx="128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522288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5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3331419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6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6106585" y="1885950"/>
            <a:ext cx="2592387" cy="3630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02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9" y="404664"/>
            <a:ext cx="1993111" cy="1368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157192"/>
            <a:ext cx="883876" cy="1259600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44517"/>
            <a:ext cx="7200800" cy="5964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500" u="none" cap="all" baseline="0">
                <a:solidFill>
                  <a:schemeClr val="tx1"/>
                </a:solidFill>
                <a:effectLst/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1691679" y="3392923"/>
            <a:ext cx="5760640" cy="4681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411758" y="4118427"/>
            <a:ext cx="4320481" cy="31863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537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16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9"/>
          <p:cNvSpPr>
            <a:spLocks noGrp="1"/>
          </p:cNvSpPr>
          <p:nvPr>
            <p:ph type="title" hasCustomPrompt="1"/>
          </p:nvPr>
        </p:nvSpPr>
        <p:spPr>
          <a:xfrm>
            <a:off x="331659" y="-14570"/>
            <a:ext cx="8496300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23850" y="1771199"/>
            <a:ext cx="8503200" cy="4104000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862952"/>
            <a:ext cx="8503200" cy="4012246"/>
          </a:xfrm>
          <a:prstGeom prst="rect">
            <a:avLst/>
          </a:prstGeom>
          <a:noFill/>
        </p:spPr>
        <p:txBody>
          <a:bodyPr tIns="46800" bIns="468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76000" y="1598400"/>
            <a:ext cx="1684800" cy="309600"/>
          </a:xfrm>
          <a:prstGeom prst="rect">
            <a:avLst/>
          </a:prstGeom>
          <a:solidFill>
            <a:srgbClr val="0B5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76000" y="1598400"/>
            <a:ext cx="16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all" dirty="0">
                <a:solidFill>
                  <a:schemeClr val="bg2"/>
                </a:solidFill>
                <a:latin typeface="Arial Narrow" panose="020B0606020202030204" pitchFamily="34" charset="0"/>
              </a:rPr>
              <a:t>Code snippet</a:t>
            </a:r>
            <a:endParaRPr lang="en-US" sz="1400" b="1" cap="all" dirty="0">
              <a:solidFill>
                <a:schemeClr val="bg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45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  <p15:guide id="4" orient="horz" pos="365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00" y="1627200"/>
            <a:ext cx="692993" cy="55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800" y="1627200"/>
            <a:ext cx="672681" cy="6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494800"/>
            <a:ext cx="4104000" cy="3168352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1" hasCustomPrompt="1"/>
          </p:nvPr>
        </p:nvSpPr>
        <p:spPr>
          <a:xfrm>
            <a:off x="4716461" y="2494800"/>
            <a:ext cx="4111200" cy="3168000"/>
          </a:xfrm>
          <a:prstGeom prst="rect">
            <a:avLst/>
          </a:prstGeom>
          <a:solidFill>
            <a:schemeClr val="bg1"/>
          </a:solidFill>
        </p:spPr>
        <p:txBody>
          <a:bodyPr lIns="72000" tIns="72000" rIns="72000" bIns="72000"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Some code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768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3" pos="20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23849" y="1407040"/>
            <a:ext cx="8502422" cy="2526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4077072"/>
            <a:ext cx="8502422" cy="2160240"/>
          </a:xfrm>
          <a:prstGeom prst="rect">
            <a:avLst/>
          </a:prstGeom>
        </p:spPr>
        <p:txBody>
          <a:bodyPr lIns="0" tIns="0" rIns="0" bIns="0"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" y="1202400"/>
            <a:ext cx="6194815" cy="52510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849" y="0"/>
            <a:ext cx="8502422" cy="1196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516215" y="2132855"/>
            <a:ext cx="2310056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516215" y="1675655"/>
            <a:ext cx="2310055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516214" y="4437112"/>
            <a:ext cx="2303324" cy="151216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516214" y="3954759"/>
            <a:ext cx="2303323" cy="313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98" y="1772816"/>
            <a:ext cx="5770761" cy="3976825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8"/>
          </p:nvPr>
        </p:nvSpPr>
        <p:spPr>
          <a:xfrm>
            <a:off x="1530000" y="2170800"/>
            <a:ext cx="3960000" cy="297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345599" y="3613017"/>
            <a:ext cx="1008000" cy="1760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25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9" y="1035429"/>
            <a:ext cx="3878263" cy="5601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36800"/>
            <a:ext cx="3878263" cy="5601369"/>
          </a:xfrm>
          <a:prstGeom prst="rect">
            <a:avLst/>
          </a:prstGeom>
        </p:spPr>
      </p:pic>
      <p:sp>
        <p:nvSpPr>
          <p:cNvPr id="18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965600" y="2127120"/>
            <a:ext cx="19044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5266800" y="2127120"/>
            <a:ext cx="1908000" cy="33901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91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De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773" y="692696"/>
            <a:ext cx="7474731" cy="57549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97" y="2099837"/>
            <a:ext cx="3110791" cy="4492914"/>
          </a:xfrm>
          <a:prstGeom prst="rect">
            <a:avLst/>
          </a:prstGeom>
        </p:spPr>
      </p:pic>
      <p:sp>
        <p:nvSpPr>
          <p:cNvPr id="12" name="Content Placeholder 11" title="blblb"/>
          <p:cNvSpPr>
            <a:spLocks noGrp="1"/>
          </p:cNvSpPr>
          <p:nvPr>
            <p:ph sz="quarter" idx="19"/>
          </p:nvPr>
        </p:nvSpPr>
        <p:spPr>
          <a:xfrm>
            <a:off x="1238400" y="2970000"/>
            <a:ext cx="1530000" cy="27363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11" title="blblb"/>
          <p:cNvSpPr>
            <a:spLocks noGrp="1"/>
          </p:cNvSpPr>
          <p:nvPr>
            <p:ph sz="quarter" idx="20"/>
          </p:nvPr>
        </p:nvSpPr>
        <p:spPr>
          <a:xfrm>
            <a:off x="2988000" y="1962000"/>
            <a:ext cx="4626000" cy="336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91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0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206000"/>
            <a:ext cx="4572001" cy="523775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901477" y="2924944"/>
            <a:ext cx="3924794" cy="144016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01477" y="2467744"/>
            <a:ext cx="3924794" cy="313184"/>
          </a:xfrm>
          <a:prstGeom prst="rect">
            <a:avLst/>
          </a:prstGeom>
        </p:spPr>
        <p:txBody>
          <a:bodyPr lIns="90000" tIns="0" rIns="0" bIns="0"/>
          <a:lstStyle>
            <a:lvl1pPr marL="0" indent="0">
              <a:buNone/>
              <a:defRPr sz="20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40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3849" y="1484784"/>
            <a:ext cx="8502422" cy="468051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866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1661351"/>
            <a:ext cx="3894231" cy="327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323850" y="2205038"/>
            <a:ext cx="3878238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933685" y="2205038"/>
            <a:ext cx="3892585" cy="3816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23849" y="1670355"/>
            <a:ext cx="3878239" cy="31848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728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93" userDrawn="1">
          <p15:clr>
            <a:srgbClr val="FBAE40"/>
          </p15:clr>
        </p15:guide>
        <p15:guide id="2" pos="3107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1389" userDrawn="1">
          <p15:clr>
            <a:srgbClr val="FBAE40"/>
          </p15:clr>
        </p15:guide>
        <p15:guide id="6" pos="20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2258" y="1628800"/>
            <a:ext cx="3908096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2233575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16"/>
          </p:nvPr>
        </p:nvSpPr>
        <p:spPr>
          <a:xfrm>
            <a:off x="4927187" y="2229926"/>
            <a:ext cx="3878238" cy="381375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856" y="1628800"/>
            <a:ext cx="3888232" cy="495108"/>
          </a:xfrm>
          <a:prstGeom prst="rect">
            <a:avLst/>
          </a:prstGeom>
          <a:solidFill>
            <a:schemeClr val="tx2"/>
          </a:solidFill>
        </p:spPr>
        <p:txBody>
          <a:bodyPr lIns="0" tIns="108000" rIns="0" bIns="108000" anchor="ctr" anchorCtr="0">
            <a:sp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43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4" userDrawn="1">
          <p15:clr>
            <a:srgbClr val="FBAE40"/>
          </p15:clr>
        </p15:guide>
        <p15:guide id="2" pos="204" userDrawn="1">
          <p15:clr>
            <a:srgbClr val="FBAE40"/>
          </p15:clr>
        </p15:guide>
        <p15:guide id="3" pos="3107" userDrawn="1">
          <p15:clr>
            <a:srgbClr val="FBAE40"/>
          </p15:clr>
        </p15:guide>
        <p15:guide id="4" pos="2653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6005"/>
            <a:ext cx="9252520" cy="6921389"/>
          </a:xfrm>
          <a:prstGeom prst="rect">
            <a:avLst/>
          </a:prstGeom>
        </p:spPr>
      </p:pic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00800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27696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26276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557338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1"/>
          </p:nvPr>
        </p:nvSpPr>
        <p:spPr>
          <a:xfrm>
            <a:off x="4788222" y="1556792"/>
            <a:ext cx="4032250" cy="453548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45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744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pos="301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l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484784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934437" y="1485819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604" y="3927306"/>
            <a:ext cx="3887788" cy="313382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931191" y="3928341"/>
            <a:ext cx="3885713" cy="31318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 algn="ctr">
              <a:buNone/>
              <a:defRPr sz="2200"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5627" y="3717032"/>
            <a:ext cx="914962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/>
          <p:cNvSpPr>
            <a:spLocks noGrp="1"/>
          </p:cNvSpPr>
          <p:nvPr>
            <p:ph sz="quarter" idx="10"/>
          </p:nvPr>
        </p:nvSpPr>
        <p:spPr>
          <a:xfrm>
            <a:off x="323850" y="1916833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0"/>
          </p:nvPr>
        </p:nvSpPr>
        <p:spPr>
          <a:xfrm>
            <a:off x="4938666" y="1917279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572000" y="1196752"/>
            <a:ext cx="2075" cy="5251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3"/>
          <p:cNvSpPr>
            <a:spLocks noGrp="1"/>
          </p:cNvSpPr>
          <p:nvPr>
            <p:ph sz="quarter" idx="21"/>
          </p:nvPr>
        </p:nvSpPr>
        <p:spPr>
          <a:xfrm>
            <a:off x="318379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2"/>
          </p:nvPr>
        </p:nvSpPr>
        <p:spPr>
          <a:xfrm>
            <a:off x="4931191" y="4363417"/>
            <a:ext cx="3878238" cy="165618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69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51" userDrawn="1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  <p15:guide id="5" pos="2653" userDrawn="1">
          <p15:clr>
            <a:srgbClr val="FBAE40"/>
          </p15:clr>
        </p15:guide>
        <p15:guide id="6" pos="3107" userDrawn="1">
          <p15:clr>
            <a:srgbClr val="FBAE40"/>
          </p15:clr>
        </p15:guide>
        <p15:guide id="7" orient="horz" pos="120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94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SLIDE</a:t>
            </a:r>
            <a:endParaRPr lang="en-US" dirty="0"/>
          </a:p>
        </p:txBody>
      </p:sp>
      <p:sp>
        <p:nvSpPr>
          <p:cNvPr id="11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  <p:cxnSp>
        <p:nvCxnSpPr>
          <p:cNvPr id="12" name="Straight Arrow Connector 11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2032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562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>
          <p15:clr>
            <a:srgbClr val="FBAE40"/>
          </p15:clr>
        </p15:guide>
        <p15:guide id="2" pos="3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210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84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y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2507260"/>
            <a:ext cx="7200800" cy="561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4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Go make something.</a:t>
            </a:r>
            <a:endParaRPr lang="en-US" dirty="0"/>
          </a:p>
        </p:txBody>
      </p:sp>
      <p:sp>
        <p:nvSpPr>
          <p:cNvPr id="8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3289206"/>
            <a:ext cx="7200800" cy="6438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</a:t>
            </a:r>
            <a:r>
              <a:rPr lang="en-US" dirty="0" smtClean="0"/>
              <a:t>  example@gmail.com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77072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54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8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432000" y="432000"/>
            <a:ext cx="7272808" cy="1268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80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PRESENTATION NAME</a:t>
            </a:r>
            <a:endParaRPr lang="en-US" dirty="0"/>
          </a:p>
        </p:txBody>
      </p:sp>
      <p:sp>
        <p:nvSpPr>
          <p:cNvPr id="6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453600" y="2070773"/>
            <a:ext cx="3888432" cy="4221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SPEAKER’S NAME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3600" y="2692837"/>
            <a:ext cx="2879812" cy="3041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APRIL 13, 2017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544" y="6093296"/>
            <a:ext cx="1822408" cy="3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1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656" y="548681"/>
            <a:ext cx="1656145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7214" y="2492896"/>
            <a:ext cx="3164061" cy="791642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4014" y="3573016"/>
            <a:ext cx="3167261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92724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292725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439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>
          <p15:clr>
            <a:srgbClr val="FBAE40"/>
          </p15:clr>
        </p15:guide>
        <p15:guide id="3" pos="19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385192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39532" y="2564904"/>
            <a:ext cx="2948057" cy="71963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I’m Ivan Ivanov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573016"/>
            <a:ext cx="2951039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Technologies: DevOps, Software Engineer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392000" y="2996952"/>
            <a:ext cx="3383733" cy="28758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392000" y="3573016"/>
            <a:ext cx="3383732" cy="7920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637775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5076056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755650" y="3429000"/>
            <a:ext cx="352835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1484785"/>
            <a:ext cx="3528350" cy="7417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26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                  I’m Ivan Ivanov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55774" y="2492896"/>
            <a:ext cx="3528226" cy="7703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71592" y="3610800"/>
            <a:ext cx="3512408" cy="2880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71592" y="4165200"/>
            <a:ext cx="3500020" cy="8137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40152" y="2347200"/>
            <a:ext cx="2376000" cy="21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23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476">
          <p15:clr>
            <a:srgbClr val="FBAE40"/>
          </p15:clr>
        </p15:guide>
        <p15:guide id="3" orient="horz" pos="2886">
          <p15:clr>
            <a:srgbClr val="FBAE40"/>
          </p15:clr>
        </p15:guide>
        <p15:guide id="4" orient="horz" pos="1480">
          <p15:clr>
            <a:srgbClr val="FBAE40"/>
          </p15:clr>
        </p15:guide>
        <p15:guide id="5" pos="573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3425" y="1124744"/>
            <a:ext cx="8385049" cy="460851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27584" y="1700808"/>
            <a:ext cx="2016224" cy="1728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68616" y="1125157"/>
            <a:ext cx="170935" cy="4608099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2057604"/>
            <a:ext cx="4575172" cy="3632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Hi there. I’m Ivan Ivanov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00908"/>
            <a:ext cx="4896544" cy="5400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Department: D15 G6                        Technologies: </a:t>
            </a:r>
            <a:r>
              <a:rPr lang="en-US" dirty="0" err="1" smtClean="0"/>
              <a:t>DevOps</a:t>
            </a:r>
            <a:r>
              <a:rPr lang="en-US" dirty="0" smtClean="0"/>
              <a:t>, Software Engineer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3758135"/>
            <a:ext cx="3139450" cy="243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Contact Information: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216496"/>
            <a:ext cx="3500020" cy="7966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smtClean="0"/>
              <a:t>Phone: +375 xx xxx xx </a:t>
            </a:r>
            <a:r>
              <a:rPr lang="fr-FR" dirty="0" err="1" smtClean="0"/>
              <a:t>xx</a:t>
            </a:r>
            <a:r>
              <a:rPr lang="fr-FR" dirty="0" smtClean="0"/>
              <a:t>     Email: xxxx@itechart-group.com Skype: </a:t>
            </a:r>
            <a:r>
              <a:rPr lang="fr-FR" dirty="0" err="1" smtClean="0"/>
              <a:t>xxxxxx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206844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1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58">
          <p15:clr>
            <a:srgbClr val="FBAE40"/>
          </p15:clr>
        </p15:guide>
        <p15:guide id="4" orient="horz" pos="3430">
          <p15:clr>
            <a:srgbClr val="FBAE40"/>
          </p15:clr>
        </p15:guide>
        <p15:guide id="5" pos="204">
          <p15:clr>
            <a:srgbClr val="FBAE40"/>
          </p15:clr>
        </p15:guide>
        <p15:guide id="6" pos="55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6000" y="6093296"/>
            <a:ext cx="216024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3429000"/>
            <a:ext cx="3312368" cy="21602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4200" cap="all" baseline="0">
                <a:solidFill>
                  <a:schemeClr val="bg2"/>
                </a:solidFill>
                <a:latin typeface="Arial Black" panose="020B0A04020102020204" pitchFamily="34" charset="0"/>
              </a:defRPr>
            </a:lvl1pPr>
            <a:lvl2pPr marL="457200" indent="0" algn="l">
              <a:buNone/>
              <a:defRPr/>
            </a:lvl2pPr>
          </a:lstStyle>
          <a:p>
            <a:pPr lvl="0"/>
            <a:r>
              <a:rPr lang="en-US" dirty="0" smtClean="0"/>
              <a:t>DIVIDING </a:t>
            </a:r>
            <a:r>
              <a:rPr lang="en-US" dirty="0" err="1" smtClean="0"/>
              <a:t>SLIDe</a:t>
            </a:r>
            <a:endParaRPr lang="en-US" dirty="0"/>
          </a:p>
        </p:txBody>
      </p:sp>
      <p:sp>
        <p:nvSpPr>
          <p:cNvPr id="9" name="Text Placeholder 35"/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5940000"/>
            <a:ext cx="7056784" cy="3295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Quotation, additional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0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3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2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711" r:id="rId4"/>
    <p:sldLayoutId id="2147483677" r:id="rId5"/>
    <p:sldLayoutId id="2147483678" r:id="rId6"/>
    <p:sldLayoutId id="2147483679" r:id="rId7"/>
    <p:sldLayoutId id="2147483681" r:id="rId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36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712" r:id="rId3"/>
    <p:sldLayoutId id="2147483665" r:id="rId4"/>
    <p:sldLayoutId id="2147483708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11967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49" y="0"/>
            <a:ext cx="8502422" cy="119675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535"/>
            <a:ext cx="123825" cy="2762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6051" y="1196752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20" y="442800"/>
            <a:ext cx="276225" cy="27622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32322" y="442800"/>
            <a:ext cx="40531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fld id="{CA8A9033-43B4-495E-9CC2-052EECE3BC38}" type="slidenum">
              <a:rPr lang="en-US" sz="1200" smtClean="0">
                <a:solidFill>
                  <a:schemeClr val="bg2"/>
                </a:solidFill>
              </a:rPr>
              <a:pPr algn="just"/>
              <a:t>‹#›</a:t>
            </a:fld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447600"/>
            <a:ext cx="9154800" cy="4392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475656" y="6557267"/>
            <a:ext cx="0" cy="2160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7267"/>
            <a:ext cx="1005840" cy="196053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500077" y="6480613"/>
            <a:ext cx="351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ASP.NET CORE Common</a:t>
            </a:r>
            <a:r>
              <a:rPr lang="en-GB" baseline="0" dirty="0" smtClean="0">
                <a:solidFill>
                  <a:schemeClr val="bg1"/>
                </a:solidFill>
              </a:rPr>
              <a:t> Tasks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2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4" r:id="rId2"/>
    <p:sldLayoutId id="2147483705" r:id="rId3"/>
    <p:sldLayoutId id="2147483713" r:id="rId4"/>
    <p:sldLayoutId id="2147483683" r:id="rId5"/>
    <p:sldLayoutId id="2147483684" r:id="rId6"/>
    <p:sldLayoutId id="2147483685" r:id="rId7"/>
    <p:sldLayoutId id="2147483686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15" r:id="rId19"/>
    <p:sldLayoutId id="2147483716" r:id="rId20"/>
    <p:sldLayoutId id="2147483717" r:id="rId2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+mj-lt"/>
        <a:buAutoNum type="arabicPeriod"/>
        <a:defRPr sz="1800" kern="1200" baseline="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Arial Bold" panose="020B0704020202020204" pitchFamily="34" charset="0"/>
          <a:ea typeface="+mn-ea"/>
          <a:cs typeface="Arial Bold" panose="020B07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ozd/awesome-dotn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aspnet" TargetMode="External"/><Relationship Id="rId4" Type="http://schemas.openxmlformats.org/officeDocument/2006/relationships/hyperlink" Target="https://github.com/thangchung/awesome-dotnet-cor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ASP.NET CORE</a:t>
            </a:r>
            <a:br>
              <a:rPr lang="en-GB" dirty="0" smtClean="0"/>
            </a:br>
            <a:r>
              <a:rPr lang="en-GB" dirty="0" smtClean="0"/>
              <a:t>Common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Ihnat Klimchuk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March, </a:t>
            </a:r>
            <a:r>
              <a:rPr lang="en-GB" dirty="0"/>
              <a:t>2018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N-tier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Microservices</a:t>
            </a:r>
            <a:endParaRPr lang="en-GB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CQRS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Event-driven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Web-queue-worker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50761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</a:t>
            </a:r>
            <a:r>
              <a:rPr lang="en-US" dirty="0"/>
              <a:t>ABOUT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N-tier </a:t>
            </a:r>
            <a:r>
              <a:rPr lang="en-US" sz="2400" dirty="0" smtClean="0"/>
              <a:t>web architecture style: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0 Tiers – Client has direct database access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1</a:t>
            </a:r>
            <a:r>
              <a:rPr lang="en-US" sz="2400" dirty="0" smtClean="0"/>
              <a:t> Tier – Web tier is added between client and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2 Tiers – Data tier is added to handle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3 Tiers – Business tier is added to handle business logic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4 and more </a:t>
            </a:r>
            <a:r>
              <a:rPr lang="en-US" sz="2400" dirty="0" smtClean="0"/>
              <a:t>Tiers – Specific solutions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08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Database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2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obvious way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3852" y="1648545"/>
            <a:ext cx="8507725" cy="175432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OrderId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CreateDateTimeUTC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IsProcessed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[Prod].[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].[Orders]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  <a:sym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630" y="1340768"/>
            <a:ext cx="1582947" cy="30777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</p:spTree>
    <p:extLst>
      <p:ext uri="{BB962C8B-B14F-4D97-AF65-F5344CB8AC3E}">
        <p14:creationId xmlns:p14="http://schemas.microsoft.com/office/powerpoint/2010/main" val="13773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 lot of manually written 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Source control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Mapping to models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Code duplication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What about NoSQL database?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4609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Entity </a:t>
            </a:r>
            <a:r>
              <a:rPr lang="en-US" sz="2400" dirty="0" smtClean="0"/>
              <a:t>Framework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Dapper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NHibernate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ServiceStack.OrmLite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Linq2DB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21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 tier architecture and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0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Jobs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15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Asynchronous long running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Information about tasks results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Tasks retry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Custom tasks schedule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Using same business logic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346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Scheduling JOBS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FluentScheduler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Ncrontab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QuartzNet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Hangfire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Chroniton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DurableTask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623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 there.</a:t>
            </a:r>
          </a:p>
          <a:p>
            <a:r>
              <a:rPr lang="en-US" dirty="0"/>
              <a:t>I’m </a:t>
            </a:r>
            <a:r>
              <a:rPr lang="en-US" dirty="0" smtClean="0"/>
              <a:t>I</a:t>
            </a:r>
            <a:r>
              <a:rPr lang="en-GB" dirty="0" err="1" smtClean="0"/>
              <a:t>hnat</a:t>
            </a:r>
            <a:r>
              <a:rPr lang="en-GB" dirty="0" smtClean="0"/>
              <a:t> Klimchuk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Department: </a:t>
            </a:r>
            <a:r>
              <a:rPr lang="en-US" dirty="0" smtClean="0"/>
              <a:t>D3 G2</a:t>
            </a:r>
            <a:endParaRPr lang="en-US" dirty="0"/>
          </a:p>
          <a:p>
            <a:pPr lvl="0"/>
            <a:r>
              <a:rPr lang="en-US" dirty="0"/>
              <a:t>Technologies: </a:t>
            </a:r>
            <a:r>
              <a:rPr lang="en-US" dirty="0" smtClean="0"/>
              <a:t>.NET, JS, HTML, CSS, SQL </a:t>
            </a:r>
          </a:p>
          <a:p>
            <a:pPr lvl="0"/>
            <a:r>
              <a:rPr lang="en-US" dirty="0" smtClean="0"/>
              <a:t>Software </a:t>
            </a:r>
            <a:r>
              <a:rPr lang="en-US" dirty="0"/>
              <a:t>Engineer</a:t>
            </a:r>
          </a:p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71592" y="3610800"/>
            <a:ext cx="3139450" cy="288032"/>
          </a:xfrm>
        </p:spPr>
        <p:txBody>
          <a:bodyPr/>
          <a:lstStyle/>
          <a:p>
            <a:r>
              <a:rPr lang="en-US" dirty="0"/>
              <a:t>Contact Information: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71592" y="4055368"/>
            <a:ext cx="3224344" cy="813792"/>
          </a:xfrm>
        </p:spPr>
        <p:txBody>
          <a:bodyPr/>
          <a:lstStyle/>
          <a:p>
            <a:pPr lvl="0"/>
            <a:r>
              <a:rPr lang="fr-FR" dirty="0"/>
              <a:t>Phone: +375 </a:t>
            </a:r>
            <a:r>
              <a:rPr lang="fr-FR" dirty="0" smtClean="0"/>
              <a:t>29 148 43 71</a:t>
            </a:r>
          </a:p>
          <a:p>
            <a:pPr lvl="0"/>
            <a:r>
              <a:rPr lang="fr-FR" dirty="0" smtClean="0"/>
              <a:t>Email</a:t>
            </a:r>
            <a:r>
              <a:rPr lang="fr-FR" dirty="0"/>
              <a:t>: </a:t>
            </a:r>
            <a:r>
              <a:rPr lang="fr-FR" dirty="0" smtClean="0"/>
              <a:t>ihnat.klimchuk@itechart-group.com</a:t>
            </a:r>
          </a:p>
          <a:p>
            <a:pPr lvl="0"/>
            <a:r>
              <a:rPr lang="fr-FR" dirty="0" smtClean="0"/>
              <a:t>Skype</a:t>
            </a:r>
            <a:r>
              <a:rPr lang="fr-FR" dirty="0"/>
              <a:t>: ignatks47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384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0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400" dirty="0" smtClean="0"/>
              <a:t>API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Swashbuckle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NSwag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RESTClient .</a:t>
            </a:r>
            <a:r>
              <a:rPr lang="en-US" sz="2400" dirty="0" smtClean="0"/>
              <a:t>NET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GraphQL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8834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2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/>
              <a:t>Authentication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4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WEB AUTHENTICATION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HTTP Basic authentication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Cookies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Tokens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Signatures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One-Time </a:t>
            </a:r>
            <a:r>
              <a:rPr lang="en-US" sz="2400" dirty="0" smtClean="0"/>
              <a:t>Passwords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Custom (dangerous)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9121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IdentityServer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Auth0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AspNet.Security.OpenIdConnect.Server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Openiddict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Stormpath-sdk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919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3651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 smtClean="0"/>
              <a:t>SOCKETS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02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WHEN to USE sockets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Real time applications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/>
              <a:t>Chats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Video conferencing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Multiplayer games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73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680520" cy="2160240"/>
          </a:xfrm>
        </p:spPr>
        <p:txBody>
          <a:bodyPr/>
          <a:lstStyle/>
          <a:p>
            <a:r>
              <a:rPr lang="en-GB" dirty="0" smtClean="0"/>
              <a:t>LECTURE CONVENTION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SignalR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SuperSocket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 smtClean="0"/>
              <a:t>WampSharp</a:t>
            </a:r>
            <a:endParaRPr lang="en-GB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Websocket-Sharp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WebSocket4NET 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2167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986371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6480720" cy="2160240"/>
          </a:xfrm>
        </p:spPr>
        <p:txBody>
          <a:bodyPr/>
          <a:lstStyle/>
          <a:p>
            <a:r>
              <a:rPr lang="en-US" sz="4400" dirty="0" smtClean="0"/>
              <a:t>TESTING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How to add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4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Things to SEE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NUnit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err="1"/>
              <a:t>xUnit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Moq 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Rhino Mocks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Bogus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Others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2989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4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	THINGS to SEE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hlinkClick r:id="rId3"/>
              </a:rPr>
              <a:t>https://github.com/quozd/awesome-dotnet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github.com/thangchung/awesome-dotnet-core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github.com/aspnet</a:t>
            </a:r>
            <a:endParaRPr lang="en-US" sz="2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43104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17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5112568" cy="2160240"/>
          </a:xfrm>
        </p:spPr>
        <p:txBody>
          <a:bodyPr/>
          <a:lstStyle/>
          <a:p>
            <a:r>
              <a:rPr lang="en-US" dirty="0" smtClean="0"/>
              <a:t>ASP.NET CORE Common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Tasks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dirty="0" smtClean="0"/>
              <a:t>Architecture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Database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Jobs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API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Authentication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Sockets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83979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9552" y="3429000"/>
            <a:ext cx="4752528" cy="216024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Why it’s so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 of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753702684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504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</a:t>
            </a:r>
            <a:r>
              <a:rPr lang="en-US" dirty="0" smtClean="0"/>
              <a:t>point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707717739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3635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Development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809844176"/>
              </p:ext>
            </p:extLst>
          </p:nvPr>
        </p:nvGraphicFramePr>
        <p:xfrm>
          <a:off x="323850" y="1341438"/>
          <a:ext cx="8496300" cy="489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5616442"/>
      </p:ext>
    </p:extLst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ing Slides">
  <a:themeElements>
    <a:clrScheme name="iTechArt Theme">
      <a:dk1>
        <a:srgbClr val="404040"/>
      </a:dk1>
      <a:lt1>
        <a:srgbClr val="F2F2F2"/>
      </a:lt1>
      <a:dk2>
        <a:srgbClr val="ED1C24"/>
      </a:dk2>
      <a:lt2>
        <a:srgbClr val="FFFFFF"/>
      </a:lt2>
      <a:accent1>
        <a:srgbClr val="ED1C24"/>
      </a:accent1>
      <a:accent2>
        <a:srgbClr val="7F7F7F"/>
      </a:accent2>
      <a:accent3>
        <a:srgbClr val="E92B2B"/>
      </a:accent3>
      <a:accent4>
        <a:srgbClr val="F2F2F2"/>
      </a:accent4>
      <a:accent5>
        <a:srgbClr val="9B9B9B"/>
      </a:accent5>
      <a:accent6>
        <a:srgbClr val="595959"/>
      </a:accent6>
      <a:hlink>
        <a:srgbClr val="595959"/>
      </a:hlink>
      <a:folHlink>
        <a:srgbClr val="9B9B9B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Primary Theme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inal Slides">
  <a:themeElements>
    <a:clrScheme name="iTechArt">
      <a:dk1>
        <a:srgbClr val="404040"/>
      </a:dk1>
      <a:lt1>
        <a:srgbClr val="FFFFFF"/>
      </a:lt1>
      <a:dk2>
        <a:srgbClr val="ED1C24"/>
      </a:dk2>
      <a:lt2>
        <a:srgbClr val="FFFFFF"/>
      </a:lt2>
      <a:accent1>
        <a:srgbClr val="ED1C24"/>
      </a:accent1>
      <a:accent2>
        <a:srgbClr val="9B9B9B"/>
      </a:accent2>
      <a:accent3>
        <a:srgbClr val="595959"/>
      </a:accent3>
      <a:accent4>
        <a:srgbClr val="7F7F7F"/>
      </a:accent4>
      <a:accent5>
        <a:srgbClr val="F2F2F2"/>
      </a:accent5>
      <a:accent6>
        <a:srgbClr val="FFFFFF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8109</TotalTime>
  <Words>460</Words>
  <Application>Microsoft Office PowerPoint</Application>
  <PresentationFormat>On-screen Show (4:3)</PresentationFormat>
  <Paragraphs>173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Arial Black</vt:lpstr>
      <vt:lpstr>Arial Bold</vt:lpstr>
      <vt:lpstr>Arial Narrow</vt:lpstr>
      <vt:lpstr>Arial Regular</vt:lpstr>
      <vt:lpstr>Calibri</vt:lpstr>
      <vt:lpstr>Consolas</vt:lpstr>
      <vt:lpstr>Wingdings</vt:lpstr>
      <vt:lpstr>Main Theme</vt:lpstr>
      <vt:lpstr>Dividing Slides</vt:lpstr>
      <vt:lpstr>Content Primary Theme</vt:lpstr>
      <vt:lpstr>Final Slides</vt:lpstr>
      <vt:lpstr>PowerPoint Presentation</vt:lpstr>
      <vt:lpstr>PowerPoint Presentation</vt:lpstr>
      <vt:lpstr>PowerPoint Presentation</vt:lpstr>
      <vt:lpstr>PowerPoint Presentation</vt:lpstr>
      <vt:lpstr>Common Tasks</vt:lpstr>
      <vt:lpstr>PowerPoint Presentation</vt:lpstr>
      <vt:lpstr>Start of Development</vt:lpstr>
      <vt:lpstr>turning point</vt:lpstr>
      <vt:lpstr>Further Development</vt:lpstr>
      <vt:lpstr>IT’s ALL ABOUT architecture</vt:lpstr>
      <vt:lpstr>IT’s ALL ABOUT architecture</vt:lpstr>
      <vt:lpstr>PowerPoint Presentation</vt:lpstr>
      <vt:lpstr>obvious way</vt:lpstr>
      <vt:lpstr>Problems</vt:lpstr>
      <vt:lpstr>ORM</vt:lpstr>
      <vt:lpstr>PowerPoint Presentation</vt:lpstr>
      <vt:lpstr>PowerPoint Presentation</vt:lpstr>
      <vt:lpstr>COMMON Problems</vt:lpstr>
      <vt:lpstr>Scheduling JOBS</vt:lpstr>
      <vt:lpstr>PowerPoint Presentation</vt:lpstr>
      <vt:lpstr>PowerPoint Presentation</vt:lpstr>
      <vt:lpstr>Things to SEE</vt:lpstr>
      <vt:lpstr>PowerPoint Presentation</vt:lpstr>
      <vt:lpstr>PowerPoint Presentation</vt:lpstr>
      <vt:lpstr>WEB AUTHENTICATION</vt:lpstr>
      <vt:lpstr>Things to SEE</vt:lpstr>
      <vt:lpstr>PowerPoint Presentation</vt:lpstr>
      <vt:lpstr>PowerPoint Presentation</vt:lpstr>
      <vt:lpstr>WHEN to USE sockets</vt:lpstr>
      <vt:lpstr>Things to SEE</vt:lpstr>
      <vt:lpstr>PowerPoint Presentation</vt:lpstr>
      <vt:lpstr>PowerPoint Presentation</vt:lpstr>
      <vt:lpstr>Things to SEE</vt:lpstr>
      <vt:lpstr>PowerPoint Presentation</vt:lpstr>
      <vt:lpstr>OTHER THINGS to SEE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Alexandra Aliseychik</dc:creator>
  <cp:lastModifiedBy>Ihnat Klimchuk</cp:lastModifiedBy>
  <cp:revision>838</cp:revision>
  <dcterms:created xsi:type="dcterms:W3CDTF">2015-05-04T13:52:14Z</dcterms:created>
  <dcterms:modified xsi:type="dcterms:W3CDTF">2018-02-15T07:51:54Z</dcterms:modified>
</cp:coreProperties>
</file>