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9144000" cy="5143500"/>
  <p:defaultTextStyle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>
        <p:guide pos="2880"/>
        <p:guide pos="162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userDrawn="1">
  <p:cSld name="PPTX_MASTER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dt="0" ftr="0" hdr="0" sldNum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1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 flipH="0" flipV="0">
            <a:off x="321647" y="339555"/>
            <a:ext cx="5462097" cy="385929"/>
          </a:xfrm>
          <a:prstGeom prst="rect">
            <a:avLst/>
          </a:prstGeom>
          <a:noFill/>
          <a:ln/>
        </p:spPr>
        <p:txBody>
          <a:bodyPr wrap="square" lIns="95249" tIns="95249" rIns="95249" bIns="95249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  <a:defRPr/>
            </a:pPr>
            <a:r>
              <a:rPr lang="ru-RU" sz="1600">
                <a:solidFill>
                  <a:srgbClr val="F2F2F2"/>
                </a:solidFill>
                <a:latin typeface="Arial"/>
                <a:ea typeface="Arial"/>
                <a:cs typeface="Arial"/>
              </a:rPr>
              <a:t>Командный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600">
                <a:solidFill>
                  <a:srgbClr val="F2F2F2"/>
                </a:solidFill>
                <a:latin typeface="Arial"/>
                <a:ea typeface="Arial"/>
                <a:cs typeface="Arial"/>
              </a:rPr>
              <a:t>проект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</a:rPr>
              <a:t> «Java-</a:t>
            </a:r>
            <a:r>
              <a:rPr lang="ru-RU" sz="1600">
                <a:solidFill>
                  <a:srgbClr val="F2F2F2"/>
                </a:solidFill>
                <a:latin typeface="Arial"/>
                <a:ea typeface="Arial"/>
                <a:cs typeface="Arial"/>
              </a:rPr>
              <a:t>разработчик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</a:rPr>
              <a:t>» </a:t>
            </a:r>
            <a:r>
              <a:rPr lang="ru-RU" sz="1600">
                <a:solidFill>
                  <a:srgbClr val="F2F2F2"/>
                </a:solidFill>
                <a:latin typeface="Arial"/>
                <a:ea typeface="Arial"/>
                <a:cs typeface="Arial"/>
              </a:rPr>
              <a:t>поток </a:t>
            </a:r>
            <a:r>
              <a:rPr lang="en-US" sz="1600">
                <a:solidFill>
                  <a:srgbClr val="F2F2F2"/>
                </a:solidFill>
                <a:latin typeface="Arial"/>
                <a:ea typeface="Arial"/>
                <a:cs typeface="Arial"/>
              </a:rPr>
              <a:t>50</a:t>
            </a:r>
            <a:endParaRPr sz="1600"/>
          </a:p>
        </p:txBody>
      </p:sp>
      <p:sp>
        <p:nvSpPr>
          <p:cNvPr id="3" name="Text 1"/>
          <p:cNvSpPr/>
          <p:nvPr/>
        </p:nvSpPr>
        <p:spPr bwMode="auto">
          <a:xfrm flipH="0" flipV="0">
            <a:off x="2204654" y="2006927"/>
            <a:ext cx="4837932" cy="823700"/>
          </a:xfrm>
          <a:prstGeom prst="rect">
            <a:avLst/>
          </a:prstGeom>
          <a:noFill/>
          <a:ln/>
        </p:spPr>
        <p:txBody>
          <a:bodyPr wrap="square" lIns="95249" tIns="95249" rIns="95249" bIns="95249" rtlCol="0" anchor="t">
            <a:spAutoFit/>
          </a:bodyPr>
          <a:lstStyle/>
          <a:p>
            <a:pPr marL="0" indent="0" algn="ctr">
              <a:lnSpc>
                <a:spcPct val="80000"/>
              </a:lnSpc>
              <a:spcBef>
                <a:spcPts val="375"/>
              </a:spcBef>
              <a:buNone/>
              <a:defRPr/>
            </a:pPr>
            <a:r>
              <a:rPr lang="en-US" sz="2400">
                <a:solidFill>
                  <a:srgbClr val="F2F2F2"/>
                </a:solidFill>
                <a:latin typeface="Arial"/>
                <a:ea typeface="Arial"/>
                <a:cs typeface="Arial"/>
              </a:rPr>
              <a:t>СОЦИАЛЬНАЯ СЕТЬ</a:t>
            </a:r>
            <a:endParaRPr lang="en-US" sz="2400">
              <a:solidFill>
                <a:srgbClr val="F2F2F2"/>
              </a:solidFill>
              <a:latin typeface="Arial"/>
              <a:ea typeface="Arial"/>
              <a:cs typeface="Arial"/>
            </a:endParaRPr>
          </a:p>
          <a:p>
            <a:pPr marL="0" indent="0" algn="ctr">
              <a:lnSpc>
                <a:spcPct val="80000"/>
              </a:lnSpc>
              <a:spcBef>
                <a:spcPts val="374"/>
              </a:spcBef>
              <a:buNone/>
              <a:defRPr/>
            </a:pPr>
            <a:r>
              <a:rPr lang="ru-RU" sz="2400">
                <a:solidFill>
                  <a:srgbClr val="F2F2F2"/>
                </a:solidFill>
                <a:latin typeface="Arial"/>
                <a:ea typeface="Arial"/>
                <a:cs typeface="Arial"/>
              </a:rPr>
              <a:t>«</a:t>
            </a:r>
            <a:r>
              <a:rPr lang="en-US" sz="2400">
                <a:solidFill>
                  <a:srgbClr val="F2F2F2"/>
                </a:solidFill>
                <a:latin typeface="Arial"/>
                <a:ea typeface="Arial"/>
                <a:cs typeface="Arial"/>
              </a:rPr>
              <a:t>CODE LOUNGE</a:t>
            </a:r>
            <a:r>
              <a:rPr lang="ru-RU" sz="2400">
                <a:solidFill>
                  <a:srgbClr val="F2F2F2"/>
                </a:solidFill>
                <a:latin typeface="Arial"/>
                <a:ea typeface="Arial"/>
                <a:cs typeface="Arial"/>
              </a:rPr>
              <a:t>»</a:t>
            </a:r>
            <a:endParaRPr lang="en-US" sz="1500"/>
          </a:p>
        </p:txBody>
      </p:sp>
      <p:sp>
        <p:nvSpPr>
          <p:cNvPr id="4" name="Text 2"/>
          <p:cNvSpPr/>
          <p:nvPr/>
        </p:nvSpPr>
        <p:spPr bwMode="auto">
          <a:xfrm>
            <a:off x="5159558" y="4571763"/>
            <a:ext cx="3461419" cy="3657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  <a:defRPr/>
            </a:pPr>
            <a:r>
              <a:rPr lang="en-US" sz="1200">
                <a:solidFill>
                  <a:srgbClr val="F2F2F2"/>
                </a:solidFill>
                <a:latin typeface="Arial"/>
                <a:ea typeface="Arial"/>
                <a:cs typeface="Arial"/>
              </a:rPr>
              <a:t>Участник проекта Шевелёв Андрей</a:t>
            </a:r>
            <a:endParaRPr 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2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 bwMode="auto">
          <a:xfrm flipH="0" flipV="0">
            <a:off x="3292448" y="2096388"/>
            <a:ext cx="5091449" cy="2690410"/>
          </a:xfrm>
          <a:custGeom>
            <a:avLst/>
            <a:gdLst/>
            <a:ahLst/>
            <a:cxnLst/>
            <a:rect l="l" t="t" r="r" b="b"/>
            <a:pathLst>
              <a:path w="5091450" h="3459179" fill="norm" stroke="1" extrusionOk="0">
                <a:moveTo>
                  <a:pt x="0" y="0"/>
                </a:moveTo>
                <a:lnTo>
                  <a:pt x="5091450" y="0"/>
                </a:lnTo>
                <a:lnTo>
                  <a:pt x="5091450" y="3459179"/>
                </a:lnTo>
                <a:lnTo>
                  <a:pt x="0" y="3459179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334861"/>
            </a:solidFill>
            <a:prstDash val="dash"/>
          </a:ln>
        </p:spPr>
      </p:sp>
      <p:sp>
        <p:nvSpPr>
          <p:cNvPr id="4" name="Shape 2"/>
          <p:cNvSpPr/>
          <p:nvPr/>
        </p:nvSpPr>
        <p:spPr bwMode="auto">
          <a:xfrm>
            <a:off x="3027730" y="2685720"/>
            <a:ext cx="529438" cy="1605686"/>
          </a:xfrm>
          <a:custGeom>
            <a:avLst/>
            <a:gdLst/>
            <a:ahLst/>
            <a:cxnLst/>
            <a:rect l="l" t="t" r="r" b="b"/>
            <a:pathLst>
              <a:path w="529438" h="1605686" fill="norm" stroke="1" extrusionOk="0">
                <a:moveTo>
                  <a:pt x="0" y="0"/>
                </a:moveTo>
                <a:lnTo>
                  <a:pt x="529438" y="0"/>
                </a:lnTo>
                <a:lnTo>
                  <a:pt x="529438" y="1605686"/>
                </a:lnTo>
                <a:lnTo>
                  <a:pt x="0" y="1605686"/>
                </a:lnTo>
                <a:close/>
              </a:path>
            </a:pathLst>
          </a:custGeom>
          <a:solidFill>
            <a:srgbClr val="1D1D2B"/>
          </a:solidFill>
          <a:ln w="19050">
            <a:solidFill>
              <a:srgbClr val="334861"/>
            </a:solidFill>
            <a:prstDash val="solid"/>
          </a:ln>
        </p:spPr>
      </p:sp>
      <p:sp>
        <p:nvSpPr>
          <p:cNvPr id="5" name="Text 3"/>
          <p:cNvSpPr/>
          <p:nvPr/>
        </p:nvSpPr>
        <p:spPr bwMode="auto">
          <a:xfrm rot="-5400000">
            <a:off x="2656261" y="3204085"/>
            <a:ext cx="1200139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  <a:defRPr/>
            </a:pPr>
            <a:r>
              <a:rPr lang="en-US" sz="1500">
                <a:solidFill>
                  <a:srgbClr val="F2F2F2"/>
                </a:solidFill>
                <a:latin typeface="Arial"/>
                <a:ea typeface="Arial"/>
                <a:cs typeface="Arial"/>
              </a:rPr>
              <a:t>gateway</a:t>
            </a:r>
            <a:endParaRPr lang="en-US" sz="1500"/>
          </a:p>
        </p:txBody>
      </p:sp>
      <p:sp>
        <p:nvSpPr>
          <p:cNvPr id="6" name="Shape 4"/>
          <p:cNvSpPr/>
          <p:nvPr/>
        </p:nvSpPr>
        <p:spPr bwMode="auto">
          <a:xfrm>
            <a:off x="3776644" y="3291576"/>
            <a:ext cx="1261911" cy="300035"/>
          </a:xfrm>
          <a:custGeom>
            <a:avLst/>
            <a:gdLst/>
            <a:ahLst/>
            <a:cxnLst/>
            <a:rect l="l" t="t" r="r" b="b"/>
            <a:pathLst>
              <a:path w="1261911" h="300035" fill="norm" stroke="1" extrusionOk="0">
                <a:moveTo>
                  <a:pt x="0" y="0"/>
                </a:moveTo>
                <a:lnTo>
                  <a:pt x="1261911" y="0"/>
                </a:lnTo>
                <a:lnTo>
                  <a:pt x="1261911" y="300035"/>
                </a:lnTo>
                <a:lnTo>
                  <a:pt x="0" y="300035"/>
                </a:lnTo>
                <a:close/>
              </a:path>
            </a:pathLst>
          </a:custGeom>
          <a:solidFill>
            <a:srgbClr val="A1B5CC"/>
          </a:solidFill>
          <a:ln w="9525">
            <a:solidFill>
              <a:srgbClr val="525252"/>
            </a:solidFill>
            <a:prstDash val="solid"/>
          </a:ln>
        </p:spPr>
      </p:sp>
      <p:sp>
        <p:nvSpPr>
          <p:cNvPr id="7" name="Text 5"/>
          <p:cNvSpPr/>
          <p:nvPr/>
        </p:nvSpPr>
        <p:spPr bwMode="auto">
          <a:xfrm>
            <a:off x="3866035" y="3212994"/>
            <a:ext cx="1411928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  <a:defRPr/>
            </a:pPr>
            <a:r>
              <a:rPr lang="en-US" sz="1350">
                <a:solidFill>
                  <a:srgbClr val="F2F2F2"/>
                </a:solidFill>
                <a:latin typeface="Arial"/>
                <a:ea typeface="Arial"/>
                <a:cs typeface="Arial"/>
              </a:rPr>
              <a:t>auth-service</a:t>
            </a:r>
            <a:endParaRPr lang="en-US" sz="1500"/>
          </a:p>
        </p:txBody>
      </p:sp>
      <p:sp>
        <p:nvSpPr>
          <p:cNvPr id="8" name="Shape 6"/>
          <p:cNvSpPr/>
          <p:nvPr/>
        </p:nvSpPr>
        <p:spPr bwMode="auto">
          <a:xfrm>
            <a:off x="6344516" y="2174420"/>
            <a:ext cx="1826223" cy="300035"/>
          </a:xfrm>
          <a:custGeom>
            <a:avLst/>
            <a:gdLst/>
            <a:ahLst/>
            <a:cxnLst/>
            <a:rect l="l" t="t" r="r" b="b"/>
            <a:pathLst>
              <a:path w="1826223" h="300035" fill="norm" stroke="1" extrusionOk="0">
                <a:moveTo>
                  <a:pt x="0" y="0"/>
                </a:moveTo>
                <a:lnTo>
                  <a:pt x="1826223" y="0"/>
                </a:lnTo>
                <a:lnTo>
                  <a:pt x="1826223" y="300035"/>
                </a:lnTo>
                <a:lnTo>
                  <a:pt x="0" y="300035"/>
                </a:lnTo>
                <a:close/>
              </a:path>
            </a:pathLst>
          </a:custGeom>
          <a:solidFill>
            <a:srgbClr val="A1B5CC"/>
          </a:solidFill>
          <a:ln w="9525">
            <a:solidFill>
              <a:srgbClr val="525252"/>
            </a:solidFill>
            <a:prstDash val="solid"/>
          </a:ln>
        </p:spPr>
      </p:sp>
      <p:sp>
        <p:nvSpPr>
          <p:cNvPr id="9" name="Shape 7"/>
          <p:cNvSpPr/>
          <p:nvPr/>
        </p:nvSpPr>
        <p:spPr bwMode="auto">
          <a:xfrm>
            <a:off x="6344516" y="3062976"/>
            <a:ext cx="1826223" cy="300035"/>
          </a:xfrm>
          <a:custGeom>
            <a:avLst/>
            <a:gdLst/>
            <a:ahLst/>
            <a:cxnLst/>
            <a:rect l="l" t="t" r="r" b="b"/>
            <a:pathLst>
              <a:path w="1826223" h="300035" fill="norm" stroke="1" extrusionOk="0">
                <a:moveTo>
                  <a:pt x="0" y="0"/>
                </a:moveTo>
                <a:lnTo>
                  <a:pt x="1826223" y="0"/>
                </a:lnTo>
                <a:lnTo>
                  <a:pt x="1826223" y="300035"/>
                </a:lnTo>
                <a:lnTo>
                  <a:pt x="0" y="300035"/>
                </a:lnTo>
                <a:close/>
              </a:path>
            </a:pathLst>
          </a:custGeom>
          <a:solidFill>
            <a:srgbClr val="A1B5CC"/>
          </a:solidFill>
          <a:ln w="9525">
            <a:solidFill>
              <a:srgbClr val="525252"/>
            </a:solidFill>
            <a:prstDash val="solid"/>
          </a:ln>
        </p:spPr>
        <p:txBody>
          <a:bodyPr/>
          <a:p>
            <a:pPr>
              <a:defRPr/>
            </a:pPr>
            <a:endParaRPr/>
          </a:p>
        </p:txBody>
      </p:sp>
      <p:sp>
        <p:nvSpPr>
          <p:cNvPr id="10" name="Shape 8"/>
          <p:cNvSpPr/>
          <p:nvPr/>
        </p:nvSpPr>
        <p:spPr bwMode="auto">
          <a:xfrm>
            <a:off x="6344516" y="3520176"/>
            <a:ext cx="1826223" cy="300035"/>
          </a:xfrm>
          <a:custGeom>
            <a:avLst/>
            <a:gdLst/>
            <a:ahLst/>
            <a:cxnLst/>
            <a:rect l="l" t="t" r="r" b="b"/>
            <a:pathLst>
              <a:path w="1826223" h="300035" fill="norm" stroke="1" extrusionOk="0">
                <a:moveTo>
                  <a:pt x="0" y="0"/>
                </a:moveTo>
                <a:lnTo>
                  <a:pt x="1826223" y="0"/>
                </a:lnTo>
                <a:lnTo>
                  <a:pt x="1826223" y="300035"/>
                </a:lnTo>
                <a:lnTo>
                  <a:pt x="0" y="300035"/>
                </a:lnTo>
                <a:close/>
              </a:path>
            </a:pathLst>
          </a:custGeom>
          <a:solidFill>
            <a:srgbClr val="A1B5CC"/>
          </a:solidFill>
          <a:ln w="9525">
            <a:solidFill>
              <a:srgbClr val="525252"/>
            </a:solidFill>
            <a:prstDash val="solid"/>
          </a:ln>
        </p:spPr>
      </p:sp>
      <p:sp>
        <p:nvSpPr>
          <p:cNvPr id="11" name="Shape 9"/>
          <p:cNvSpPr/>
          <p:nvPr/>
        </p:nvSpPr>
        <p:spPr bwMode="auto">
          <a:xfrm>
            <a:off x="6344516" y="3977375"/>
            <a:ext cx="1826223" cy="300035"/>
          </a:xfrm>
          <a:custGeom>
            <a:avLst/>
            <a:gdLst/>
            <a:ahLst/>
            <a:cxnLst/>
            <a:rect l="l" t="t" r="r" b="b"/>
            <a:pathLst>
              <a:path w="1826223" h="300035" fill="norm" stroke="1" extrusionOk="0">
                <a:moveTo>
                  <a:pt x="0" y="0"/>
                </a:moveTo>
                <a:lnTo>
                  <a:pt x="1826223" y="0"/>
                </a:lnTo>
                <a:lnTo>
                  <a:pt x="1826223" y="300035"/>
                </a:lnTo>
                <a:lnTo>
                  <a:pt x="0" y="300035"/>
                </a:lnTo>
                <a:close/>
              </a:path>
            </a:pathLst>
          </a:custGeom>
          <a:solidFill>
            <a:srgbClr val="A1B5CC"/>
          </a:solidFill>
          <a:ln w="9525">
            <a:solidFill>
              <a:srgbClr val="525252"/>
            </a:solidFill>
            <a:prstDash val="solid"/>
          </a:ln>
        </p:spPr>
      </p:sp>
      <p:sp>
        <p:nvSpPr>
          <p:cNvPr id="12" name="Shape 10"/>
          <p:cNvSpPr/>
          <p:nvPr/>
        </p:nvSpPr>
        <p:spPr bwMode="auto">
          <a:xfrm>
            <a:off x="6344516" y="4414494"/>
            <a:ext cx="1826223" cy="300035"/>
          </a:xfrm>
          <a:custGeom>
            <a:avLst/>
            <a:gdLst/>
            <a:ahLst/>
            <a:cxnLst/>
            <a:rect l="l" t="t" r="r" b="b"/>
            <a:pathLst>
              <a:path w="1826223" h="300035" fill="norm" stroke="1" extrusionOk="0">
                <a:moveTo>
                  <a:pt x="0" y="0"/>
                </a:moveTo>
                <a:lnTo>
                  <a:pt x="1826223" y="0"/>
                </a:lnTo>
                <a:lnTo>
                  <a:pt x="1826223" y="300035"/>
                </a:lnTo>
                <a:lnTo>
                  <a:pt x="0" y="300035"/>
                </a:lnTo>
                <a:close/>
              </a:path>
            </a:pathLst>
          </a:custGeom>
          <a:solidFill>
            <a:srgbClr val="A1B5CC"/>
          </a:solidFill>
          <a:ln w="9525">
            <a:solidFill>
              <a:srgbClr val="525252"/>
            </a:solidFill>
            <a:prstDash val="solid"/>
          </a:ln>
        </p:spPr>
      </p:sp>
      <p:sp>
        <p:nvSpPr>
          <p:cNvPr id="13" name="Text 11"/>
          <p:cNvSpPr/>
          <p:nvPr/>
        </p:nvSpPr>
        <p:spPr bwMode="auto">
          <a:xfrm>
            <a:off x="7362220" y="1717220"/>
            <a:ext cx="1058946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  <a:defRPr/>
            </a:pPr>
            <a:r>
              <a:rPr lang="en-US" sz="1500">
                <a:solidFill>
                  <a:srgbClr val="F2F2F2"/>
                </a:solidFill>
                <a:latin typeface="Arial"/>
                <a:ea typeface="Arial"/>
                <a:cs typeface="Arial"/>
              </a:rPr>
              <a:t>discovery</a:t>
            </a:r>
            <a:endParaRPr lang="en-US" sz="1500"/>
          </a:p>
        </p:txBody>
      </p:sp>
      <p:sp>
        <p:nvSpPr>
          <p:cNvPr id="14" name="Shape 12"/>
          <p:cNvSpPr/>
          <p:nvPr/>
        </p:nvSpPr>
        <p:spPr bwMode="auto">
          <a:xfrm>
            <a:off x="6344516" y="2607138"/>
            <a:ext cx="1826223" cy="300035"/>
          </a:xfrm>
          <a:custGeom>
            <a:avLst/>
            <a:gdLst/>
            <a:ahLst/>
            <a:cxnLst/>
            <a:rect l="l" t="t" r="r" b="b"/>
            <a:pathLst>
              <a:path w="1826223" h="300035" fill="norm" stroke="1" extrusionOk="0">
                <a:moveTo>
                  <a:pt x="0" y="0"/>
                </a:moveTo>
                <a:lnTo>
                  <a:pt x="1826223" y="0"/>
                </a:lnTo>
                <a:lnTo>
                  <a:pt x="1826223" y="300035"/>
                </a:lnTo>
                <a:lnTo>
                  <a:pt x="0" y="300035"/>
                </a:lnTo>
                <a:close/>
              </a:path>
            </a:pathLst>
          </a:custGeom>
          <a:solidFill>
            <a:srgbClr val="A1B5CC"/>
          </a:solidFill>
          <a:ln w="9525">
            <a:solidFill>
              <a:srgbClr val="525252"/>
            </a:solidFill>
            <a:prstDash val="solid"/>
          </a:ln>
        </p:spPr>
      </p:sp>
      <p:sp>
        <p:nvSpPr>
          <p:cNvPr id="15" name="Shape 13"/>
          <p:cNvSpPr/>
          <p:nvPr/>
        </p:nvSpPr>
        <p:spPr bwMode="auto">
          <a:xfrm flipH="0" flipV="0">
            <a:off x="5038555" y="2324988"/>
            <a:ext cx="1305961" cy="1121383"/>
          </a:xfrm>
          <a:custGeom>
            <a:avLst/>
            <a:gdLst/>
            <a:ahLst/>
            <a:cxnLst/>
            <a:rect l="l" t="t" r="r" b="b"/>
            <a:pathLst>
              <a:path w="1044492" h="1172445" fill="norm" stroke="1" extrusionOk="0">
                <a:moveTo>
                  <a:pt x="1044492" y="0"/>
                </a:moveTo>
                <a:lnTo>
                  <a:pt x="0" y="1172445"/>
                </a:lnTo>
              </a:path>
            </a:pathLst>
          </a:custGeom>
          <a:noFill/>
          <a:ln w="19050">
            <a:solidFill>
              <a:srgbClr val="F2F2F2"/>
            </a:solidFill>
            <a:prstDash val="solid"/>
            <a:headEnd type="arrow"/>
            <a:tailEnd type="arrow"/>
          </a:ln>
        </p:spPr>
      </p:sp>
      <p:sp>
        <p:nvSpPr>
          <p:cNvPr id="16" name="Shape 14"/>
          <p:cNvSpPr/>
          <p:nvPr/>
        </p:nvSpPr>
        <p:spPr bwMode="auto">
          <a:xfrm flipH="0" flipV="0">
            <a:off x="5038555" y="2757156"/>
            <a:ext cx="1305961" cy="675528"/>
          </a:xfrm>
          <a:custGeom>
            <a:avLst/>
            <a:gdLst/>
            <a:ahLst/>
            <a:cxnLst/>
            <a:rect l="l" t="t" r="r" b="b"/>
            <a:pathLst>
              <a:path w="1044492" h="722564" fill="norm" stroke="1" extrusionOk="0">
                <a:moveTo>
                  <a:pt x="1044492" y="0"/>
                </a:moveTo>
                <a:lnTo>
                  <a:pt x="0" y="722564"/>
                </a:lnTo>
              </a:path>
            </a:pathLst>
          </a:custGeom>
          <a:noFill/>
          <a:ln w="19050">
            <a:solidFill>
              <a:srgbClr val="F2F2F2"/>
            </a:solidFill>
            <a:prstDash val="solid"/>
            <a:headEnd type="arrow"/>
            <a:tailEnd type="arrow"/>
          </a:ln>
        </p:spPr>
      </p:sp>
      <p:sp>
        <p:nvSpPr>
          <p:cNvPr id="17" name="Shape 15"/>
          <p:cNvSpPr/>
          <p:nvPr/>
        </p:nvSpPr>
        <p:spPr bwMode="auto">
          <a:xfrm flipH="0" flipV="0">
            <a:off x="5038555" y="3217772"/>
            <a:ext cx="1305961" cy="214912"/>
          </a:xfrm>
          <a:custGeom>
            <a:avLst/>
            <a:gdLst/>
            <a:ahLst/>
            <a:cxnLst/>
            <a:rect l="l" t="t" r="r" b="b"/>
            <a:pathLst>
              <a:path w="1044492" h="219756" fill="norm" stroke="1" extrusionOk="0">
                <a:moveTo>
                  <a:pt x="1044492" y="0"/>
                </a:moveTo>
                <a:lnTo>
                  <a:pt x="0" y="219756"/>
                </a:lnTo>
              </a:path>
            </a:pathLst>
          </a:custGeom>
          <a:noFill/>
          <a:ln w="19050">
            <a:solidFill>
              <a:srgbClr val="F2F2F2"/>
            </a:solidFill>
            <a:prstDash val="solid"/>
            <a:headEnd type="arrow"/>
            <a:tailEnd type="arrow"/>
          </a:ln>
        </p:spPr>
      </p:sp>
      <p:sp>
        <p:nvSpPr>
          <p:cNvPr id="18" name="Shape 16"/>
          <p:cNvSpPr/>
          <p:nvPr/>
        </p:nvSpPr>
        <p:spPr bwMode="auto">
          <a:xfrm flipH="0" flipV="0">
            <a:off x="5038555" y="3432685"/>
            <a:ext cx="1305961" cy="237508"/>
          </a:xfrm>
          <a:custGeom>
            <a:avLst/>
            <a:gdLst/>
            <a:ahLst/>
            <a:cxnLst/>
            <a:rect l="l" t="t" r="r" b="b"/>
            <a:pathLst>
              <a:path w="1044492" h="300035" fill="norm" stroke="1" extrusionOk="0">
                <a:moveTo>
                  <a:pt x="1044492" y="300035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2F2F2"/>
            </a:solidFill>
            <a:prstDash val="solid"/>
            <a:headEnd type="arrow"/>
            <a:tailEnd type="arrow"/>
          </a:ln>
        </p:spPr>
      </p:sp>
      <p:sp>
        <p:nvSpPr>
          <p:cNvPr id="19" name="Shape 17"/>
          <p:cNvSpPr/>
          <p:nvPr/>
        </p:nvSpPr>
        <p:spPr bwMode="auto">
          <a:xfrm flipH="0" flipV="0">
            <a:off x="5038555" y="3432685"/>
            <a:ext cx="1305961" cy="694708"/>
          </a:xfrm>
          <a:custGeom>
            <a:avLst/>
            <a:gdLst/>
            <a:ahLst/>
            <a:cxnLst/>
            <a:rect l="l" t="t" r="r" b="b"/>
            <a:pathLst>
              <a:path w="1044492" h="829508" fill="norm" stroke="1" extrusionOk="0">
                <a:moveTo>
                  <a:pt x="1044492" y="829508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2F2F2"/>
            </a:solidFill>
            <a:prstDash val="solid"/>
            <a:headEnd type="arrow"/>
            <a:tailEnd type="arrow"/>
          </a:ln>
        </p:spPr>
      </p:sp>
      <p:sp>
        <p:nvSpPr>
          <p:cNvPr id="20" name="Shape 18"/>
          <p:cNvSpPr/>
          <p:nvPr/>
        </p:nvSpPr>
        <p:spPr bwMode="auto">
          <a:xfrm flipH="0" flipV="0">
            <a:off x="5038555" y="3432685"/>
            <a:ext cx="1305961" cy="1131826"/>
          </a:xfrm>
          <a:custGeom>
            <a:avLst/>
            <a:gdLst/>
            <a:ahLst/>
            <a:cxnLst/>
            <a:rect l="l" t="t" r="r" b="b"/>
            <a:pathLst>
              <a:path w="1044492" h="1350156" fill="norm" stroke="1" extrusionOk="0">
                <a:moveTo>
                  <a:pt x="1044492" y="1350156"/>
                </a:moveTo>
                <a:lnTo>
                  <a:pt x="0" y="0"/>
                </a:lnTo>
              </a:path>
            </a:pathLst>
          </a:custGeom>
          <a:noFill/>
          <a:ln w="19050">
            <a:solidFill>
              <a:srgbClr val="F2F2F2"/>
            </a:solidFill>
            <a:prstDash val="solid"/>
            <a:headEnd type="arrow"/>
            <a:tailEnd type="arrow"/>
          </a:ln>
        </p:spPr>
      </p:sp>
      <p:sp>
        <p:nvSpPr>
          <p:cNvPr id="21" name="Text 19"/>
          <p:cNvSpPr/>
          <p:nvPr/>
        </p:nvSpPr>
        <p:spPr bwMode="auto">
          <a:xfrm>
            <a:off x="6523704" y="2531972"/>
            <a:ext cx="1411928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  <a:defRPr/>
            </a:pPr>
            <a:r>
              <a:rPr lang="en-US" sz="1350">
                <a:solidFill>
                  <a:srgbClr val="F2F2F2"/>
                </a:solidFill>
                <a:latin typeface="Arial"/>
                <a:ea typeface="Arial"/>
                <a:cs typeface="Arial"/>
              </a:rPr>
              <a:t>account-service</a:t>
            </a:r>
            <a:endParaRPr lang="en-US" sz="1500"/>
          </a:p>
        </p:txBody>
      </p:sp>
      <p:sp>
        <p:nvSpPr>
          <p:cNvPr id="22" name="Text 20"/>
          <p:cNvSpPr/>
          <p:nvPr/>
        </p:nvSpPr>
        <p:spPr bwMode="auto">
          <a:xfrm>
            <a:off x="6595557" y="2989172"/>
            <a:ext cx="1411928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  <a:defRPr/>
            </a:pPr>
            <a:r>
              <a:rPr lang="en-US" sz="1350">
                <a:solidFill>
                  <a:srgbClr val="F2F2F2"/>
                </a:solidFill>
                <a:latin typeface="Arial"/>
                <a:ea typeface="Arial"/>
                <a:cs typeface="Arial"/>
              </a:rPr>
              <a:t>friends-service</a:t>
            </a:r>
            <a:endParaRPr lang="en-US" sz="1500"/>
          </a:p>
        </p:txBody>
      </p:sp>
      <p:sp>
        <p:nvSpPr>
          <p:cNvPr id="23" name="Text 21"/>
          <p:cNvSpPr/>
          <p:nvPr/>
        </p:nvSpPr>
        <p:spPr bwMode="auto">
          <a:xfrm flipH="0" flipV="0">
            <a:off x="6579623" y="3446372"/>
            <a:ext cx="1356008" cy="437747"/>
          </a:xfrm>
          <a:prstGeom prst="rect">
            <a:avLst/>
          </a:prstGeom>
          <a:noFill/>
          <a:ln/>
        </p:spPr>
        <p:txBody>
          <a:bodyPr wrap="square" lIns="95249" tIns="95249" rIns="95249" bIns="95249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  <a:defRPr/>
            </a:pPr>
            <a:r>
              <a:rPr lang="en-US" sz="1350">
                <a:solidFill>
                  <a:srgbClr val="F2F2F2"/>
                </a:solidFill>
                <a:latin typeface="Arial"/>
                <a:ea typeface="Arial"/>
                <a:cs typeface="Arial"/>
              </a:rPr>
              <a:t>dialog-service</a:t>
            </a:r>
            <a:endParaRPr lang="en-US" sz="1500"/>
          </a:p>
        </p:txBody>
      </p:sp>
      <p:sp>
        <p:nvSpPr>
          <p:cNvPr id="24" name="Text 22"/>
          <p:cNvSpPr/>
          <p:nvPr/>
        </p:nvSpPr>
        <p:spPr bwMode="auto">
          <a:xfrm>
            <a:off x="6656255" y="3898794"/>
            <a:ext cx="1411928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  <a:defRPr/>
            </a:pPr>
            <a:r>
              <a:rPr lang="en-US" sz="1350">
                <a:solidFill>
                  <a:srgbClr val="F2F2F2"/>
                </a:solidFill>
                <a:latin typeface="Arial"/>
                <a:ea typeface="Arial"/>
                <a:cs typeface="Arial"/>
              </a:rPr>
              <a:t>notific-service</a:t>
            </a:r>
            <a:endParaRPr lang="en-US" sz="1500"/>
          </a:p>
        </p:txBody>
      </p:sp>
      <p:sp>
        <p:nvSpPr>
          <p:cNvPr id="25" name="Text 23"/>
          <p:cNvSpPr/>
          <p:nvPr/>
        </p:nvSpPr>
        <p:spPr bwMode="auto">
          <a:xfrm>
            <a:off x="6714919" y="4335912"/>
            <a:ext cx="1411928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  <a:defRPr/>
            </a:pPr>
            <a:r>
              <a:rPr lang="en-US" sz="1350">
                <a:solidFill>
                  <a:srgbClr val="F2F2F2"/>
                </a:solidFill>
                <a:latin typeface="Arial"/>
                <a:ea typeface="Arial"/>
                <a:cs typeface="Arial"/>
              </a:rPr>
              <a:t>post-service</a:t>
            </a:r>
            <a:endParaRPr lang="en-US" sz="1500"/>
          </a:p>
        </p:txBody>
      </p:sp>
      <p:sp>
        <p:nvSpPr>
          <p:cNvPr id="26" name="Text 24"/>
          <p:cNvSpPr/>
          <p:nvPr/>
        </p:nvSpPr>
        <p:spPr bwMode="auto">
          <a:xfrm>
            <a:off x="6388410" y="2096388"/>
            <a:ext cx="1738437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20000"/>
              </a:lnSpc>
              <a:spcBef>
                <a:spcPts val="375"/>
              </a:spcBef>
              <a:buNone/>
              <a:defRPr/>
            </a:pPr>
            <a:r>
              <a:rPr lang="en-US" sz="1350">
                <a:solidFill>
                  <a:srgbClr val="F2F2F2"/>
                </a:solidFill>
                <a:latin typeface="Arial"/>
                <a:ea typeface="Arial"/>
                <a:cs typeface="Arial"/>
              </a:rPr>
              <a:t>geo-storage-service</a:t>
            </a:r>
            <a:endParaRPr lang="en-US" sz="1500"/>
          </a:p>
        </p:txBody>
      </p:sp>
      <p:pic>
        <p:nvPicPr>
          <p:cNvPr id="27" name="Image 0" descr="preencoded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6641" y="2096389"/>
            <a:ext cx="1604664" cy="1472454"/>
          </a:xfrm>
          <a:prstGeom prst="rect">
            <a:avLst/>
          </a:prstGeom>
        </p:spPr>
      </p:pic>
      <p:sp>
        <p:nvSpPr>
          <p:cNvPr id="28" name="Shape 25"/>
          <p:cNvSpPr/>
          <p:nvPr/>
        </p:nvSpPr>
        <p:spPr bwMode="auto">
          <a:xfrm>
            <a:off x="1962978" y="2876136"/>
            <a:ext cx="975277" cy="0"/>
          </a:xfrm>
          <a:custGeom>
            <a:avLst/>
            <a:gdLst/>
            <a:ahLst/>
            <a:cxnLst/>
            <a:rect l="l" t="t" r="r" b="b"/>
            <a:pathLst>
              <a:path w="975277" h="0" fill="norm" stroke="1" extrusionOk="0">
                <a:moveTo>
                  <a:pt x="0" y="0"/>
                </a:moveTo>
                <a:lnTo>
                  <a:pt x="975277" y="0"/>
                </a:lnTo>
              </a:path>
            </a:pathLst>
          </a:custGeom>
          <a:noFill/>
          <a:ln w="47625">
            <a:solidFill>
              <a:srgbClr val="F2F2F2"/>
            </a:solidFill>
            <a:prstDash val="solid"/>
            <a:headEnd type="arrow"/>
            <a:tailEnd type="arrow"/>
          </a:ln>
        </p:spPr>
      </p:sp>
      <p:sp>
        <p:nvSpPr>
          <p:cNvPr id="1249174721" name=""/>
          <p:cNvSpPr txBox="1"/>
          <p:nvPr/>
        </p:nvSpPr>
        <p:spPr bwMode="auto">
          <a:xfrm flipH="0" flipV="0">
            <a:off x="319435" y="756740"/>
            <a:ext cx="698208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>
                <a:solidFill>
                  <a:schemeClr val="bg1"/>
                </a:solidFill>
              </a:rPr>
              <a:t>Цели сервиса:</a:t>
            </a:r>
            <a:endParaRPr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ru-RU">
                <a:solidFill>
                  <a:schemeClr val="bg1"/>
                </a:solidFill>
              </a:rPr>
              <a:t>выполнять идентификацию и аутентификацию пользователей;</a:t>
            </a:r>
            <a:endParaRPr>
              <a:solidFill>
                <a:schemeClr val="bg1"/>
              </a:solidFill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ru-RU">
                <a:solidFill>
                  <a:schemeClr val="bg1"/>
                </a:solidFill>
              </a:rPr>
              <a:t>предоставлять </a:t>
            </a:r>
            <a:r>
              <a:rPr lang="en-US">
                <a:solidFill>
                  <a:schemeClr val="bg1"/>
                </a:solidFill>
              </a:rPr>
              <a:t>API </a:t>
            </a:r>
            <a:r>
              <a:rPr lang="ru-RU">
                <a:solidFill>
                  <a:schemeClr val="bg1"/>
                </a:solidFill>
              </a:rPr>
              <a:t>другим </a:t>
            </a:r>
            <a:r>
              <a:rPr lang="ru-RU">
                <a:solidFill>
                  <a:schemeClr val="bg1"/>
                </a:solidFill>
              </a:rPr>
              <a:t>сервисам для выполнения авторизации пользователей.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195527914" name="Text 0"/>
          <p:cNvSpPr/>
          <p:nvPr/>
        </p:nvSpPr>
        <p:spPr bwMode="auto">
          <a:xfrm flipH="0" flipV="0">
            <a:off x="319435" y="284120"/>
            <a:ext cx="2544223" cy="385925"/>
          </a:xfrm>
          <a:prstGeom prst="rect">
            <a:avLst/>
          </a:prstGeom>
          <a:noFill/>
          <a:ln/>
        </p:spPr>
        <p:txBody>
          <a:bodyPr wrap="square" lIns="95247" tIns="95247" rIns="95247" bIns="95247" rtlCol="0" anchor="t">
            <a:spAutoFit/>
          </a:bodyPr>
          <a:lstStyle/>
          <a:p>
            <a:pPr marL="0" indent="0" algn="l">
              <a:lnSpc>
                <a:spcPct val="80000"/>
              </a:lnSpc>
              <a:spcBef>
                <a:spcPts val="373"/>
              </a:spcBef>
              <a:buNone/>
              <a:defRPr/>
            </a:pPr>
            <a:r>
              <a:rPr lang="ru-RU" sz="1600">
                <a:solidFill>
                  <a:schemeClr val="bg1"/>
                </a:solidFill>
                <a:latin typeface="Arial"/>
                <a:ea typeface="Arial"/>
                <a:cs typeface="Arial"/>
              </a:rPr>
              <a:t>Введение.</a:t>
            </a:r>
            <a:endParaRPr lang="ru-RU" sz="1600">
              <a:solidFill>
                <a:schemeClr val="bg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3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 flipH="0" flipV="0">
            <a:off x="563630" y="195967"/>
            <a:ext cx="3266243" cy="385929"/>
          </a:xfrm>
          <a:prstGeom prst="rect">
            <a:avLst/>
          </a:prstGeom>
          <a:noFill/>
          <a:ln/>
        </p:spPr>
        <p:txBody>
          <a:bodyPr wrap="square" lIns="95247" tIns="95247" rIns="95247" bIns="95247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5"/>
              </a:spcBef>
              <a:buNone/>
              <a:defRPr/>
            </a:pPr>
            <a:r>
              <a:rPr lang="ru-RU" sz="1600">
                <a:solidFill>
                  <a:srgbClr val="F2F2F2"/>
                </a:solidFill>
                <a:latin typeface="Arial"/>
                <a:ea typeface="Arial"/>
                <a:cs typeface="Arial"/>
              </a:rPr>
              <a:t>Используемые технологии</a:t>
            </a:r>
            <a:endParaRPr sz="1600">
              <a:latin typeface="Arial"/>
              <a:cs typeface="Arial"/>
            </a:endParaRPr>
          </a:p>
        </p:txBody>
      </p:sp>
      <p:sp>
        <p:nvSpPr>
          <p:cNvPr id="754989555" name="Text 0"/>
          <p:cNvSpPr/>
          <p:nvPr/>
        </p:nvSpPr>
        <p:spPr bwMode="auto">
          <a:xfrm flipH="0" flipV="0">
            <a:off x="395541" y="745241"/>
            <a:ext cx="3337521" cy="2761589"/>
          </a:xfrm>
          <a:prstGeom prst="rect">
            <a:avLst/>
          </a:prstGeom>
          <a:noFill/>
          <a:ln/>
        </p:spPr>
        <p:txBody>
          <a:bodyPr wrap="square" lIns="95247" tIns="95247" rIns="95247" bIns="95247" rtlCol="0" anchor="t">
            <a:spAutoFit/>
          </a:bodyPr>
          <a:lstStyle/>
          <a:p>
            <a:pPr marL="261850" indent="-261850">
              <a:lnSpc>
                <a:spcPct val="80000"/>
              </a:lnSpc>
              <a:spcBef>
                <a:spcPts val="374"/>
              </a:spcBef>
              <a:buFont typeface="Arial"/>
              <a:buChar char="–"/>
              <a:defRPr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</a:rPr>
              <a:t>Spring Boot 3.0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lnSpc>
                <a:spcPct val="80000"/>
              </a:lnSpc>
              <a:spcBef>
                <a:spcPts val="374"/>
              </a:spcBef>
              <a:buFont typeface="Arial"/>
              <a:buChar char="–"/>
              <a:defRPr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</a:rPr>
              <a:t>Spring Data JPA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lnSpc>
                <a:spcPct val="80000"/>
              </a:lnSpc>
              <a:spcBef>
                <a:spcPts val="374"/>
              </a:spcBef>
              <a:buFont typeface="Arial"/>
              <a:buChar char="–"/>
              <a:defRPr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</a:rPr>
              <a:t>Spring Security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</a:endParaRPr>
          </a:p>
          <a:p>
            <a:pPr marL="261850" indent="-261850">
              <a:lnSpc>
                <a:spcPct val="80000"/>
              </a:lnSpc>
              <a:spcBef>
                <a:spcPts val="374"/>
              </a:spcBef>
              <a:buFont typeface="Arial"/>
              <a:buChar char="–"/>
              <a:defRPr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</a:rPr>
              <a:t>SimpleCaptcha</a:t>
            </a:r>
            <a:endParaRPr lang="en-US" sz="1400">
              <a:solidFill>
                <a:srgbClr val="F2F2F2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lnSpc>
                <a:spcPct val="80000"/>
              </a:lnSpc>
              <a:spcBef>
                <a:spcPts val="373"/>
              </a:spcBef>
              <a:buFont typeface="Arial"/>
              <a:buChar char="–"/>
              <a:defRPr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</a:rPr>
              <a:t>PostgreSQL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lnSpc>
                <a:spcPct val="80000"/>
              </a:lnSpc>
              <a:spcBef>
                <a:spcPts val="373"/>
              </a:spcBef>
              <a:buFont typeface="Arial"/>
              <a:buChar char="–"/>
              <a:defRPr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</a:rPr>
              <a:t>Liquibase</a:t>
            </a:r>
            <a:endParaRPr lang="en-US" sz="1400">
              <a:solidFill>
                <a:srgbClr val="F2F2F2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lnSpc>
                <a:spcPct val="80000"/>
              </a:lnSpc>
              <a:spcBef>
                <a:spcPts val="373"/>
              </a:spcBef>
              <a:buFont typeface="Arial"/>
              <a:buChar char="–"/>
              <a:defRPr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</a:rPr>
              <a:t>Docker</a:t>
            </a:r>
            <a:endParaRPr lang="en-US" sz="1400">
              <a:solidFill>
                <a:srgbClr val="F2F2F2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lnSpc>
                <a:spcPct val="80000"/>
              </a:lnSpc>
              <a:spcBef>
                <a:spcPts val="373"/>
              </a:spcBef>
              <a:buFont typeface="Arial"/>
              <a:buChar char="–"/>
              <a:defRPr/>
            </a:pPr>
            <a:r>
              <a:rPr lang="en-US" sz="1400">
                <a:solidFill>
                  <a:srgbClr val="F2F2F2"/>
                </a:solidFill>
                <a:latin typeface="Arial"/>
                <a:ea typeface="Arial"/>
                <a:cs typeface="Arial"/>
              </a:rPr>
              <a:t>Redis</a:t>
            </a:r>
            <a:endParaRPr lang="en-US" sz="1400">
              <a:solidFill>
                <a:srgbClr val="F2F2F2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lnSpc>
                <a:spcPct val="80000"/>
              </a:lnSpc>
              <a:spcBef>
                <a:spcPts val="373"/>
              </a:spcBef>
              <a:buFont typeface="Arial"/>
              <a:buChar char="–"/>
              <a:defRPr/>
            </a:pPr>
            <a:r>
              <a:rPr sz="1400" b="0" i="0" u="none">
                <a:solidFill>
                  <a:srgbClr val="E1E3E6"/>
                </a:solidFill>
                <a:latin typeface="Arial"/>
                <a:ea typeface="Arial"/>
                <a:cs typeface="Arial"/>
              </a:rPr>
              <a:t>Spring Cloud OpenFeign</a:t>
            </a:r>
            <a:endParaRPr sz="1400" b="0" i="0" u="none">
              <a:solidFill>
                <a:srgbClr val="E1E3E6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lnSpc>
                <a:spcPct val="80000"/>
              </a:lnSpc>
              <a:spcBef>
                <a:spcPts val="373"/>
              </a:spcBef>
              <a:buFont typeface="Arial"/>
              <a:buChar char="–"/>
              <a:defRPr/>
            </a:pPr>
            <a:r>
              <a:rPr lang="en-US" sz="1400" b="0" i="0" u="none">
                <a:solidFill>
                  <a:srgbClr val="E1E3E6"/>
                </a:solidFill>
                <a:latin typeface="Arial"/>
                <a:ea typeface="Arial"/>
                <a:cs typeface="Arial"/>
              </a:rPr>
              <a:t>Kafka</a:t>
            </a:r>
            <a:endParaRPr lang="en-US" sz="1400" b="0" i="0" u="none">
              <a:solidFill>
                <a:srgbClr val="E1E3E6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lnSpc>
                <a:spcPct val="80000"/>
              </a:lnSpc>
              <a:spcBef>
                <a:spcPts val="373"/>
              </a:spcBef>
              <a:buFont typeface="Arial"/>
              <a:buChar char="–"/>
              <a:defRPr/>
            </a:pPr>
            <a:r>
              <a:rPr lang="en-US" sz="1400" b="0" i="0" u="none" strike="noStrike" cap="none" spc="0">
                <a:solidFill>
                  <a:srgbClr val="F2F2F2"/>
                </a:solidFill>
                <a:latin typeface="Arial"/>
                <a:ea typeface="Arial"/>
                <a:cs typeface="Arial"/>
              </a:rPr>
              <a:t>SonarQube 10.6 Community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</a:endParaRPr>
          </a:p>
          <a:p>
            <a:pPr marL="261849" indent="-261849">
              <a:lnSpc>
                <a:spcPct val="80000"/>
              </a:lnSpc>
              <a:spcBef>
                <a:spcPts val="373"/>
              </a:spcBef>
              <a:buFont typeface="Arial"/>
              <a:buChar char="–"/>
              <a:defRPr/>
            </a:pPr>
            <a:r>
              <a:rPr lang="en-US" sz="1400" b="0" i="0" u="none" strike="noStrike" cap="none" spc="0">
                <a:solidFill>
                  <a:srgbClr val="F2F2F2"/>
                </a:solidFill>
                <a:latin typeface="Arial"/>
                <a:ea typeface="Arial"/>
                <a:cs typeface="Arial"/>
              </a:rPr>
              <a:t>TeamCity</a:t>
            </a:r>
            <a:endParaRPr sz="1400">
              <a:solidFill>
                <a:srgbClr val="F2F2F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29908429" name=""/>
          <p:cNvSpPr txBox="1"/>
          <p:nvPr/>
        </p:nvSpPr>
        <p:spPr bwMode="auto">
          <a:xfrm flipH="0" flipV="0">
            <a:off x="395541" y="3888441"/>
            <a:ext cx="7511147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При настройке </a:t>
            </a:r>
            <a:r>
              <a:rPr lang="en-US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Spring Security </a:t>
            </a: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был выбран вариант </a:t>
            </a:r>
            <a:r>
              <a:rPr lang="en-US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JWT-</a:t>
            </a: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аутентификации и авторизации.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Подпись шифруется посре</a:t>
            </a: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дством </a:t>
            </a:r>
            <a:r>
              <a:rPr sz="1400" b="0" i="0" u="none">
                <a:solidFill>
                  <a:srgbClr val="E1E3E6"/>
                </a:solidFill>
                <a:latin typeface="Arial"/>
                <a:ea typeface="Arial"/>
                <a:cs typeface="Arial"/>
              </a:rPr>
              <a:t>HS256 (HmacSHA256)</a:t>
            </a: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 алго</a:t>
            </a: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ритма.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3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9567486" name="Text 0"/>
          <p:cNvSpPr/>
          <p:nvPr/>
        </p:nvSpPr>
        <p:spPr bwMode="auto">
          <a:xfrm flipH="0" flipV="0">
            <a:off x="419966" y="195967"/>
            <a:ext cx="2936176" cy="385931"/>
          </a:xfrm>
          <a:prstGeom prst="rect">
            <a:avLst/>
          </a:prstGeom>
          <a:noFill/>
          <a:ln/>
        </p:spPr>
        <p:txBody>
          <a:bodyPr wrap="square" lIns="95249" tIns="95249" rIns="95249" bIns="95249" rtlCol="0" anchor="t">
            <a:spAutoFit/>
          </a:bodyPr>
          <a:lstStyle/>
          <a:p>
            <a:pPr marL="0" indent="0">
              <a:lnSpc>
                <a:spcPct val="80000"/>
              </a:lnSpc>
              <a:spcBef>
                <a:spcPts val="374"/>
              </a:spcBef>
              <a:buNone/>
              <a:defRPr/>
            </a:pPr>
            <a:r>
              <a:rPr sz="16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SimpleCaptcha</a:t>
            </a:r>
            <a:endParaRPr sz="800">
              <a:solidFill>
                <a:schemeClr val="bg1"/>
              </a:solidFill>
            </a:endParaRPr>
          </a:p>
        </p:txBody>
      </p:sp>
      <p:pic>
        <p:nvPicPr>
          <p:cNvPr id="1881776058" name=""/>
          <p:cNvPicPr>
            <a:picLocks noChangeAspect="1"/>
          </p:cNvPicPr>
          <p:nvPr/>
        </p:nvPicPr>
        <p:blipFill>
          <a:blip r:embed="rId3"/>
          <a:srcRect l="0" t="58727" r="0" b="0"/>
          <a:stretch/>
        </p:blipFill>
        <p:spPr bwMode="auto">
          <a:xfrm flipH="0" flipV="0">
            <a:off x="5332609" y="1361340"/>
            <a:ext cx="2950882" cy="844524"/>
          </a:xfrm>
          <a:prstGeom prst="rect">
            <a:avLst/>
          </a:prstGeom>
        </p:spPr>
      </p:pic>
      <p:sp>
        <p:nvSpPr>
          <p:cNvPr id="990596522" name=""/>
          <p:cNvSpPr/>
          <p:nvPr/>
        </p:nvSpPr>
        <p:spPr bwMode="auto">
          <a:xfrm flipH="0" flipV="0">
            <a:off x="309920" y="854970"/>
            <a:ext cx="8042433" cy="305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SimpleCaptcha — </a:t>
            </a:r>
            <a:r>
              <a:rPr lang="ru-RU" sz="1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библиотека</a:t>
            </a:r>
            <a:r>
              <a:rPr sz="1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 Java </a:t>
            </a:r>
            <a:r>
              <a:rPr lang="ru-RU" sz="1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для создания пар</a:t>
            </a:r>
            <a:r>
              <a:rPr sz="1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 «</a:t>
            </a:r>
            <a:r>
              <a:rPr lang="ru-RU" sz="1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задача</a:t>
            </a:r>
            <a:r>
              <a:rPr sz="1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/</a:t>
            </a:r>
            <a:r>
              <a:rPr lang="ru-RU" sz="1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ответ</a:t>
            </a:r>
            <a:r>
              <a:rPr sz="1400" b="0" i="0" u="none">
                <a:solidFill>
                  <a:schemeClr val="bg1"/>
                </a:solidFill>
                <a:latin typeface="Arial"/>
                <a:ea typeface="Arial"/>
                <a:cs typeface="Arial"/>
              </a:rPr>
              <a:t>» CAPTCHA.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13568744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332609" y="2548692"/>
            <a:ext cx="2946317" cy="1047853"/>
          </a:xfrm>
          <a:prstGeom prst="rect">
            <a:avLst/>
          </a:prstGeom>
        </p:spPr>
      </p:pic>
      <p:sp>
        <p:nvSpPr>
          <p:cNvPr id="1635867954" name=""/>
          <p:cNvSpPr txBox="1"/>
          <p:nvPr/>
        </p:nvSpPr>
        <p:spPr bwMode="auto">
          <a:xfrm flipH="0" flipV="0">
            <a:off x="309920" y="1361340"/>
            <a:ext cx="442353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В проекте используется наиболее удобочитаемый вариант капчи. 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6061464" name=""/>
          <p:cNvSpPr txBox="1"/>
          <p:nvPr/>
        </p:nvSpPr>
        <p:spPr bwMode="auto">
          <a:xfrm flipH="0" flipV="0">
            <a:off x="309920" y="2548692"/>
            <a:ext cx="432756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При желании картин</a:t>
            </a: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ку можно усложнить</a:t>
            </a: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.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47384692" name=""/>
          <p:cNvSpPr txBox="1"/>
          <p:nvPr/>
        </p:nvSpPr>
        <p:spPr bwMode="auto">
          <a:xfrm flipH="0" flipV="0">
            <a:off x="309920" y="3971923"/>
            <a:ext cx="860929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SimpleCaptcha</a:t>
            </a:r>
            <a:r>
              <a:rPr lang="ru-RU" sz="1400">
                <a:latin typeface="Arial"/>
                <a:ea typeface="Arial"/>
                <a:cs typeface="Arial"/>
              </a:rPr>
              <a:t> </a:t>
            </a: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работает быстрее чем другие подобные сервисы и библиотеки. Соблюдает оптимальный баланс между производительностью и сложностью.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4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475133" y="195967"/>
            <a:ext cx="3283200" cy="38593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80000"/>
              </a:lnSpc>
              <a:spcBef>
                <a:spcPts val="375"/>
              </a:spcBef>
              <a:buNone/>
              <a:defRPr/>
            </a:pPr>
            <a:r>
              <a:rPr lang="ru-RU" sz="1600">
                <a:solidFill>
                  <a:schemeClr val="bg1"/>
                </a:solidFill>
                <a:latin typeface="Arial"/>
                <a:ea typeface="Arial"/>
                <a:cs typeface="Arial"/>
              </a:rPr>
              <a:t>Качество кода</a:t>
            </a:r>
            <a:endParaRPr sz="1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 2"/>
          <p:cNvSpPr/>
          <p:nvPr/>
        </p:nvSpPr>
        <p:spPr bwMode="auto">
          <a:xfrm>
            <a:off x="2547044" y="914375"/>
            <a:ext cx="3983966" cy="33961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spcBef>
                <a:spcPts val="375"/>
              </a:spcBef>
              <a:buNone/>
              <a:defRPr/>
            </a:pPr>
            <a:endParaRPr lang="en-US" sz="1500"/>
          </a:p>
        </p:txBody>
      </p:sp>
      <p:pic>
        <p:nvPicPr>
          <p:cNvPr id="1856023794" name=""/>
          <p:cNvPicPr>
            <a:picLocks noChangeAspect="1"/>
          </p:cNvPicPr>
          <p:nvPr/>
        </p:nvPicPr>
        <p:blipFill>
          <a:blip r:embed="rId3"/>
          <a:srcRect l="0" t="10559" r="0" b="0"/>
          <a:stretch/>
        </p:blipFill>
        <p:spPr bwMode="auto">
          <a:xfrm flipH="0" flipV="0">
            <a:off x="2980094" y="1416392"/>
            <a:ext cx="5821553" cy="3096675"/>
          </a:xfrm>
          <a:prstGeom prst="rect">
            <a:avLst/>
          </a:prstGeom>
        </p:spPr>
      </p:pic>
      <p:sp>
        <p:nvSpPr>
          <p:cNvPr id="182299840" name=""/>
          <p:cNvSpPr txBox="1"/>
          <p:nvPr/>
        </p:nvSpPr>
        <p:spPr bwMode="auto">
          <a:xfrm flipH="0" flipV="0">
            <a:off x="303969" y="840440"/>
            <a:ext cx="7998918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Для отслеживания качества кода мной был поднят сервис </a:t>
            </a:r>
            <a:r>
              <a:rPr lang="en-US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SonarQube</a:t>
            </a: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. 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79800325" name=""/>
          <p:cNvSpPr txBox="1"/>
          <p:nvPr/>
        </p:nvSpPr>
        <p:spPr bwMode="auto">
          <a:xfrm flipH="0" flipV="0">
            <a:off x="303969" y="1416392"/>
            <a:ext cx="2709244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Проверка и создание отчета выполняется первой при построении </a:t>
            </a:r>
            <a:r>
              <a:rPr lang="en-US" sz="1400">
                <a:solidFill>
                  <a:schemeClr val="bg1"/>
                </a:solidFill>
                <a:latin typeface="Arial"/>
                <a:ea typeface="Arial"/>
                <a:cs typeface="Arial"/>
              </a:rPr>
              <a:t>pipeline. </a:t>
            </a:r>
            <a:endParaRPr sz="140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Slide 5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 flipH="0" flipV="0">
            <a:off x="3277713" y="2246699"/>
            <a:ext cx="2522625" cy="385931"/>
          </a:xfrm>
          <a:prstGeom prst="rect">
            <a:avLst/>
          </a:prstGeom>
          <a:noFill/>
          <a:ln/>
        </p:spPr>
        <p:txBody>
          <a:bodyPr wrap="square" lIns="95249" tIns="95249" rIns="95249" bIns="95249" rtlCol="0" anchor="t">
            <a:spAutoFit/>
          </a:bodyPr>
          <a:lstStyle/>
          <a:p>
            <a:pPr marL="0" indent="0" algn="ctr">
              <a:lnSpc>
                <a:spcPct val="80000"/>
              </a:lnSpc>
              <a:spcBef>
                <a:spcPts val="375"/>
              </a:spcBef>
              <a:buNone/>
              <a:defRPr/>
            </a:pPr>
            <a:r>
              <a:rPr lang="ru-RU" sz="1600">
                <a:solidFill>
                  <a:schemeClr val="bg1"/>
                </a:solidFill>
                <a:latin typeface="Arial"/>
                <a:ea typeface="Arial"/>
                <a:cs typeface="Arial"/>
              </a:rPr>
              <a:t>Спасибо за внимание</a:t>
            </a:r>
            <a:endParaRPr sz="2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 2"/>
          <p:cNvSpPr/>
          <p:nvPr/>
        </p:nvSpPr>
        <p:spPr bwMode="auto">
          <a:xfrm>
            <a:off x="2547044" y="914375"/>
            <a:ext cx="3983966" cy="33961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spcBef>
                <a:spcPts val="375"/>
              </a:spcBef>
              <a:buNone/>
              <a:defRPr/>
            </a:pPr>
            <a:endParaRPr lang="en-US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Р7-Офис/2024.3.2.551</Application>
  <DocSecurity>0</DocSecurity>
  <PresentationFormat>On-screen Show (16:9)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>PptxGenJS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dc:identifier/>
  <dc:language/>
  <cp:lastModifiedBy/>
  <cp:revision>5</cp:revision>
  <dcterms:created xsi:type="dcterms:W3CDTF">2024-10-17T19:45:40Z</dcterms:created>
  <dcterms:modified xsi:type="dcterms:W3CDTF">2024-10-22T17:22:50Z</dcterms:modified>
  <cp:category/>
  <cp:contentStatus/>
  <cp:version/>
</cp:coreProperties>
</file>