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5" r:id="rId3"/>
    <p:sldId id="258" r:id="rId4"/>
    <p:sldId id="262" r:id="rId5"/>
    <p:sldId id="263" r:id="rId6"/>
    <p:sldId id="259" r:id="rId7"/>
    <p:sldId id="260" r:id="rId8"/>
    <p:sldId id="261" r:id="rId9"/>
    <p:sldId id="264" r:id="rId10"/>
    <p:sldId id="265" r:id="rId11"/>
    <p:sldId id="266" r:id="rId12"/>
    <p:sldId id="296" r:id="rId13"/>
    <p:sldId id="267" r:id="rId14"/>
    <p:sldId id="268" r:id="rId15"/>
    <p:sldId id="269" r:id="rId16"/>
    <p:sldId id="275" r:id="rId17"/>
    <p:sldId id="276" r:id="rId18"/>
    <p:sldId id="273" r:id="rId19"/>
    <p:sldId id="270" r:id="rId20"/>
    <p:sldId id="271" r:id="rId21"/>
    <p:sldId id="274" r:id="rId22"/>
    <p:sldId id="272" r:id="rId23"/>
    <p:sldId id="277" r:id="rId24"/>
    <p:sldId id="279" r:id="rId25"/>
    <p:sldId id="280" r:id="rId26"/>
    <p:sldId id="281" r:id="rId27"/>
    <p:sldId id="282" r:id="rId28"/>
    <p:sldId id="283" r:id="rId29"/>
    <p:sldId id="284" r:id="rId30"/>
    <p:sldId id="285" r:id="rId31"/>
    <p:sldId id="287" r:id="rId32"/>
    <p:sldId id="288" r:id="rId33"/>
    <p:sldId id="286" r:id="rId34"/>
    <p:sldId id="292" r:id="rId35"/>
    <p:sldId id="293" r:id="rId36"/>
    <p:sldId id="294" r:id="rId37"/>
    <p:sldId id="291" r:id="rId38"/>
    <p:sldId id="289" r:id="rId39"/>
    <p:sldId id="290" r:id="rId4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29"/>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EFDF2-DF9B-4BF0-BF53-991E95032332}" type="datetimeFigureOut">
              <a:rPr lang="nl-NL" smtClean="0"/>
              <a:t>10-6-2016</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4B397-60AF-45DE-B029-C9C003EF5310}" type="slidenum">
              <a:rPr lang="nl-NL" smtClean="0"/>
              <a:t>‹#›</a:t>
            </a:fld>
            <a:endParaRPr lang="nl-NL"/>
          </a:p>
        </p:txBody>
      </p:sp>
    </p:spTree>
    <p:extLst>
      <p:ext uri="{BB962C8B-B14F-4D97-AF65-F5344CB8AC3E}">
        <p14:creationId xmlns:p14="http://schemas.microsoft.com/office/powerpoint/2010/main" val="82978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Please replace the …</a:t>
            </a:r>
            <a:r>
              <a:rPr lang="nl-NL" baseline="0" smtClean="0"/>
              <a:t> with your own name. I would really like it if you left the bottom line intact though, as a way of thanking me. That’s really all I’m asking for, the rest of the workshop is yours to butcher (erm, improve).</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a:t>
            </a:fld>
            <a:endParaRPr lang="nl-NL"/>
          </a:p>
        </p:txBody>
      </p:sp>
    </p:spTree>
    <p:extLst>
      <p:ext uri="{BB962C8B-B14F-4D97-AF65-F5344CB8AC3E}">
        <p14:creationId xmlns:p14="http://schemas.microsoft.com/office/powerpoint/2010/main" val="350614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a:t>
            </a:r>
            <a:r>
              <a:rPr lang="nl-NL" baseline="0" smtClean="0"/>
              <a:t> what REST Assured is and why it was written</a:t>
            </a:r>
          </a:p>
          <a:p>
            <a:endParaRPr lang="nl-NL" baseline="0" smtClean="0"/>
          </a:p>
          <a:p>
            <a:r>
              <a:rPr lang="nl-NL" baseline="0" smtClean="0"/>
              <a:t>Explain how REST Assured can easily be made part of a bigger testing framework covering everything from unit to end-to-end and user interface testing</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10</a:t>
            </a:fld>
            <a:endParaRPr lang="nl-NL"/>
          </a:p>
        </p:txBody>
      </p:sp>
    </p:spTree>
    <p:extLst>
      <p:ext uri="{BB962C8B-B14F-4D97-AF65-F5344CB8AC3E}">
        <p14:creationId xmlns:p14="http://schemas.microsoft.com/office/powerpoint/2010/main" val="50365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Briefly discuss</a:t>
            </a:r>
            <a:r>
              <a:rPr lang="nl-NL" baseline="0" smtClean="0"/>
              <a:t> the options available for installing and configuring REST Assured (this should be trivial for anybody with a bit of Java development experience)</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11</a:t>
            </a:fld>
            <a:endParaRPr lang="nl-NL"/>
          </a:p>
        </p:txBody>
      </p:sp>
    </p:spTree>
    <p:extLst>
      <p:ext uri="{BB962C8B-B14F-4D97-AF65-F5344CB8AC3E}">
        <p14:creationId xmlns:p14="http://schemas.microsoft.com/office/powerpoint/2010/main" val="379826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Notes on where to find additional information on REST Assured</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12</a:t>
            </a:fld>
            <a:endParaRPr lang="nl-NL"/>
          </a:p>
        </p:txBody>
      </p:sp>
    </p:spTree>
    <p:extLst>
      <p:ext uri="{BB962C8B-B14F-4D97-AF65-F5344CB8AC3E}">
        <p14:creationId xmlns:p14="http://schemas.microsoft.com/office/powerpoint/2010/main" val="789970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Demonstrate how easy it is to write a fully functional</a:t>
            </a:r>
            <a:r>
              <a:rPr lang="nl-NL" baseline="0" smtClean="0"/>
              <a:t> test on a RESTful web service with REST Assured. This is the only code you need. And it’s readable too!</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13</a:t>
            </a:fld>
            <a:endParaRPr lang="nl-NL"/>
          </a:p>
        </p:txBody>
      </p:sp>
    </p:spTree>
    <p:extLst>
      <p:ext uri="{BB962C8B-B14F-4D97-AF65-F5344CB8AC3E}">
        <p14:creationId xmlns:p14="http://schemas.microsoft.com/office/powerpoint/2010/main" val="3972935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Using the example</a:t>
            </a:r>
            <a:r>
              <a:rPr lang="nl-NL" baseline="0" smtClean="0"/>
              <a:t> from the previous sheet, introduce some of the basic REST Assured features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14</a:t>
            </a:fld>
            <a:endParaRPr lang="nl-NL"/>
          </a:p>
        </p:txBody>
      </p:sp>
    </p:spTree>
    <p:extLst>
      <p:ext uri="{BB962C8B-B14F-4D97-AF65-F5344CB8AC3E}">
        <p14:creationId xmlns:p14="http://schemas.microsoft.com/office/powerpoint/2010/main" val="7084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Go into a little more detail</a:t>
            </a:r>
            <a:r>
              <a:rPr lang="nl-NL" baseline="0" smtClean="0"/>
              <a:t> with regards to Hamcrest matchers – readable matchers for creating checks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15</a:t>
            </a:fld>
            <a:endParaRPr lang="nl-NL"/>
          </a:p>
        </p:txBody>
      </p:sp>
    </p:spTree>
    <p:extLst>
      <p:ext uri="{BB962C8B-B14F-4D97-AF65-F5344CB8AC3E}">
        <p14:creationId xmlns:p14="http://schemas.microsoft.com/office/powerpoint/2010/main" val="4104242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mtClean="0"/>
              <a:t>Go into a little more detail</a:t>
            </a:r>
            <a:r>
              <a:rPr lang="nl-NL" baseline="0" smtClean="0"/>
              <a:t> with regards to Gpath for effective selection of elements from XML and JSON responses</a:t>
            </a:r>
            <a:endParaRPr lang="nl-NL" smtClean="0"/>
          </a:p>
        </p:txBody>
      </p:sp>
      <p:sp>
        <p:nvSpPr>
          <p:cNvPr id="4" name="Slide Number Placeholder 3"/>
          <p:cNvSpPr>
            <a:spLocks noGrp="1"/>
          </p:cNvSpPr>
          <p:nvPr>
            <p:ph type="sldNum" sz="quarter" idx="10"/>
          </p:nvPr>
        </p:nvSpPr>
        <p:spPr/>
        <p:txBody>
          <a:bodyPr/>
          <a:lstStyle/>
          <a:p>
            <a:fld id="{33F4B397-60AF-45DE-B029-C9C003EF5310}" type="slidenum">
              <a:rPr lang="nl-NL" smtClean="0"/>
              <a:t>16</a:t>
            </a:fld>
            <a:endParaRPr lang="nl-NL"/>
          </a:p>
        </p:txBody>
      </p:sp>
    </p:spTree>
    <p:extLst>
      <p:ext uri="{BB962C8B-B14F-4D97-AF65-F5344CB8AC3E}">
        <p14:creationId xmlns:p14="http://schemas.microsoft.com/office/powerpoint/2010/main" val="152732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Example –</a:t>
            </a:r>
            <a:r>
              <a:rPr lang="nl-NL" baseline="0" smtClean="0"/>
              <a:t> also explain the [0] needed since we’re dealing with a collection of Circuits here</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17</a:t>
            </a:fld>
            <a:endParaRPr lang="nl-NL"/>
          </a:p>
        </p:txBody>
      </p:sp>
    </p:spTree>
    <p:extLst>
      <p:ext uri="{BB962C8B-B14F-4D97-AF65-F5344CB8AC3E}">
        <p14:creationId xmlns:p14="http://schemas.microsoft.com/office/powerpoint/2010/main" val="2223783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a:t>
            </a:r>
            <a:r>
              <a:rPr lang="nl-NL" baseline="0" smtClean="0"/>
              <a:t> how you can not only perform validations on response content, but also on response headers.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18</a:t>
            </a:fld>
            <a:endParaRPr lang="nl-NL"/>
          </a:p>
        </p:txBody>
      </p:sp>
    </p:spTree>
    <p:extLst>
      <p:ext uri="{BB962C8B-B14F-4D97-AF65-F5344CB8AC3E}">
        <p14:creationId xmlns:p14="http://schemas.microsoft.com/office/powerpoint/2010/main" val="154024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a:t>
            </a:r>
            <a:r>
              <a:rPr lang="nl-NL" baseline="0" smtClean="0"/>
              <a:t> why this API was chosen (simple, lots of features, very ‘real’ data, something lots of people can relate to)</a:t>
            </a:r>
          </a:p>
          <a:p>
            <a:endParaRPr lang="nl-NL" baseline="0" smtClean="0"/>
          </a:p>
          <a:p>
            <a:r>
              <a:rPr lang="nl-NL" baseline="0" smtClean="0"/>
              <a:t>Alternatively, you can always use your own API of course!</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19</a:t>
            </a:fld>
            <a:endParaRPr lang="nl-NL"/>
          </a:p>
        </p:txBody>
      </p:sp>
    </p:spTree>
    <p:extLst>
      <p:ext uri="{BB962C8B-B14F-4D97-AF65-F5344CB8AC3E}">
        <p14:creationId xmlns:p14="http://schemas.microsoft.com/office/powerpoint/2010/main" val="320141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First:</a:t>
            </a:r>
            <a:r>
              <a:rPr lang="nl-NL" baseline="0" smtClean="0"/>
              <a:t> an introduction to RESTful web services, how they work and where they are used</a:t>
            </a:r>
          </a:p>
          <a:p>
            <a:r>
              <a:rPr lang="nl-NL" baseline="0" smtClean="0"/>
              <a:t>Then: an introduction to REST Assured, a Java library that can be used to write tests for RESTful web services</a:t>
            </a:r>
          </a:p>
          <a:p>
            <a:r>
              <a:rPr lang="nl-NL" baseline="0" smtClean="0"/>
              <a:t>But most importantly: you are going to have to do some work yourself! There’s not better way to learn than by doing.</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a:t>
            </a:fld>
            <a:endParaRPr lang="nl-NL"/>
          </a:p>
        </p:txBody>
      </p:sp>
    </p:spTree>
    <p:extLst>
      <p:ext uri="{BB962C8B-B14F-4D97-AF65-F5344CB8AC3E}">
        <p14:creationId xmlns:p14="http://schemas.microsoft.com/office/powerpoint/2010/main" val="917285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Some basic examples on how</a:t>
            </a:r>
            <a:r>
              <a:rPr lang="nl-NL" baseline="0" smtClean="0"/>
              <a:t> to retrieve data from the API</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20</a:t>
            </a:fld>
            <a:endParaRPr lang="nl-NL"/>
          </a:p>
        </p:txBody>
      </p:sp>
    </p:spTree>
    <p:extLst>
      <p:ext uri="{BB962C8B-B14F-4D97-AF65-F5344CB8AC3E}">
        <p14:creationId xmlns:p14="http://schemas.microsoft.com/office/powerpoint/2010/main" val="3934551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A quick demo before the participants start with the first series of exercises might be helpful to ensure they’ve understood</a:t>
            </a:r>
            <a:r>
              <a:rPr lang="nl-NL" baseline="0" smtClean="0"/>
              <a:t> everything so far and are ready to go.</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21</a:t>
            </a:fld>
            <a:endParaRPr lang="nl-NL"/>
          </a:p>
        </p:txBody>
      </p:sp>
    </p:spTree>
    <p:extLst>
      <p:ext uri="{BB962C8B-B14F-4D97-AF65-F5344CB8AC3E}">
        <p14:creationId xmlns:p14="http://schemas.microsoft.com/office/powerpoint/2010/main" val="4044066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Speaks for itself, I think.</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22</a:t>
            </a:fld>
            <a:endParaRPr lang="nl-NL"/>
          </a:p>
        </p:txBody>
      </p:sp>
    </p:spTree>
    <p:extLst>
      <p:ext uri="{BB962C8B-B14F-4D97-AF65-F5344CB8AC3E}">
        <p14:creationId xmlns:p14="http://schemas.microsoft.com/office/powerpoint/2010/main" val="1682465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the difference between path and query string parameters in RESTful</a:t>
            </a:r>
            <a:r>
              <a:rPr lang="nl-NL" baseline="0" smtClean="0"/>
              <a:t> web services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23</a:t>
            </a:fld>
            <a:endParaRPr lang="nl-NL"/>
          </a:p>
        </p:txBody>
      </p:sp>
    </p:spTree>
    <p:extLst>
      <p:ext uri="{BB962C8B-B14F-4D97-AF65-F5344CB8AC3E}">
        <p14:creationId xmlns:p14="http://schemas.microsoft.com/office/powerpoint/2010/main" val="1103701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a:t>
            </a:r>
            <a:r>
              <a:rPr lang="nl-NL" baseline="0" smtClean="0"/>
              <a:t> how you define query string parameters to be used when calling a service in REST Assured (using params() )</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24</a:t>
            </a:fld>
            <a:endParaRPr lang="nl-NL"/>
          </a:p>
        </p:txBody>
      </p:sp>
    </p:spTree>
    <p:extLst>
      <p:ext uri="{BB962C8B-B14F-4D97-AF65-F5344CB8AC3E}">
        <p14:creationId xmlns:p14="http://schemas.microsoft.com/office/powerpoint/2010/main" val="1014712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mtClean="0"/>
              <a:t>Explain</a:t>
            </a:r>
            <a:r>
              <a:rPr lang="nl-NL" baseline="0" smtClean="0"/>
              <a:t> how you define path parameters to be used when calling a service in REST Assured (using pathParam() )</a:t>
            </a:r>
            <a:endParaRPr lang="nl-NL" smtClean="0"/>
          </a:p>
          <a:p>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25</a:t>
            </a:fld>
            <a:endParaRPr lang="nl-NL"/>
          </a:p>
        </p:txBody>
      </p:sp>
    </p:spTree>
    <p:extLst>
      <p:ext uri="{BB962C8B-B14F-4D97-AF65-F5344CB8AC3E}">
        <p14:creationId xmlns:p14="http://schemas.microsoft.com/office/powerpoint/2010/main" val="3621533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how to</a:t>
            </a:r>
            <a:r>
              <a:rPr lang="nl-NL" baseline="0" smtClean="0"/>
              <a:t> create data driven tests using the TestNG @DataProvider and (path or query string) parameters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26</a:t>
            </a:fld>
            <a:endParaRPr lang="nl-NL"/>
          </a:p>
        </p:txBody>
      </p:sp>
    </p:spTree>
    <p:extLst>
      <p:ext uri="{BB962C8B-B14F-4D97-AF65-F5344CB8AC3E}">
        <p14:creationId xmlns:p14="http://schemas.microsoft.com/office/powerpoint/2010/main" val="1633112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why web services</a:t>
            </a:r>
            <a:r>
              <a:rPr lang="nl-NL" baseline="0" smtClean="0"/>
              <a:t> sometimes need to be secured and introduce the different authentication options for RESTful web services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28</a:t>
            </a:fld>
            <a:endParaRPr lang="nl-NL"/>
          </a:p>
        </p:txBody>
      </p:sp>
    </p:spTree>
    <p:extLst>
      <p:ext uri="{BB962C8B-B14F-4D97-AF65-F5344CB8AC3E}">
        <p14:creationId xmlns:p14="http://schemas.microsoft.com/office/powerpoint/2010/main" val="83162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Basic (username / password) authentication</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29</a:t>
            </a:fld>
            <a:endParaRPr lang="nl-NL"/>
          </a:p>
        </p:txBody>
      </p:sp>
    </p:spTree>
    <p:extLst>
      <p:ext uri="{BB962C8B-B14F-4D97-AF65-F5344CB8AC3E}">
        <p14:creationId xmlns:p14="http://schemas.microsoft.com/office/powerpoint/2010/main" val="21733163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Oauth</a:t>
            </a:r>
          </a:p>
          <a:p>
            <a:pPr marL="228600" indent="-228600">
              <a:buAutoNum type="arabicPeriod"/>
            </a:pPr>
            <a:r>
              <a:rPr lang="nl-NL" smtClean="0"/>
              <a:t>Retrieve access token by calling endpoint (mostly</a:t>
            </a:r>
            <a:r>
              <a:rPr lang="nl-NL" baseline="0" smtClean="0"/>
              <a:t> secured using Basic authentication)</a:t>
            </a:r>
          </a:p>
          <a:p>
            <a:pPr marL="228600" indent="-228600">
              <a:buAutoNum type="arabicPeriod"/>
            </a:pPr>
            <a:r>
              <a:rPr lang="nl-NL" baseline="0" smtClean="0"/>
              <a:t>Include obtained authentication token in the header of all subsequent requests</a:t>
            </a:r>
          </a:p>
          <a:p>
            <a:pPr marL="228600" indent="-228600">
              <a:buAutoNum type="arabicPeriod"/>
            </a:pPr>
            <a:endParaRPr lang="nl-NL" baseline="0" smtClean="0"/>
          </a:p>
          <a:p>
            <a:pPr marL="0" indent="0">
              <a:buNone/>
            </a:pPr>
            <a:r>
              <a:rPr lang="nl-NL" baseline="0" smtClean="0"/>
              <a:t>Explain that authentication token is tied to a specific user and that it has an expiration time (after which a new token needs to be requested)</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30</a:t>
            </a:fld>
            <a:endParaRPr lang="nl-NL"/>
          </a:p>
        </p:txBody>
      </p:sp>
    </p:spTree>
    <p:extLst>
      <p:ext uri="{BB962C8B-B14F-4D97-AF65-F5344CB8AC3E}">
        <p14:creationId xmlns:p14="http://schemas.microsoft.com/office/powerpoint/2010/main" val="1424595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Depending</a:t>
            </a:r>
            <a:r>
              <a:rPr lang="nl-NL" baseline="0" smtClean="0"/>
              <a:t>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a:t>
            </a:fld>
            <a:endParaRPr lang="nl-NL"/>
          </a:p>
        </p:txBody>
      </p:sp>
    </p:spTree>
    <p:extLst>
      <p:ext uri="{BB962C8B-B14F-4D97-AF65-F5344CB8AC3E}">
        <p14:creationId xmlns:p14="http://schemas.microsoft.com/office/powerpoint/2010/main" val="3610210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REST Assured can also measure very</a:t>
            </a:r>
            <a:r>
              <a:rPr lang="nl-NL" baseline="0" smtClean="0"/>
              <a:t> basic response times. This is in no way equal to a full-blown performance test, but it can be a rough indication for potential performance issues. For REAL validation of performance requirements, an actual performance test should be set up, using a dedicated performance test tool such as Apache JMeter</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31</a:t>
            </a:fld>
            <a:endParaRPr lang="nl-NL"/>
          </a:p>
        </p:txBody>
      </p:sp>
    </p:spTree>
    <p:extLst>
      <p:ext uri="{BB962C8B-B14F-4D97-AF65-F5344CB8AC3E}">
        <p14:creationId xmlns:p14="http://schemas.microsoft.com/office/powerpoint/2010/main" val="121311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Here’s an example of</a:t>
            </a:r>
            <a:r>
              <a:rPr lang="nl-NL" baseline="0" smtClean="0"/>
              <a:t> how to define a response time threshold and the error generated when the actual response time exceeds this threshold</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32</a:t>
            </a:fld>
            <a:endParaRPr lang="nl-NL"/>
          </a:p>
        </p:txBody>
      </p:sp>
    </p:spTree>
    <p:extLst>
      <p:ext uri="{BB962C8B-B14F-4D97-AF65-F5344CB8AC3E}">
        <p14:creationId xmlns:p14="http://schemas.microsoft.com/office/powerpoint/2010/main" val="1371767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Refer</a:t>
            </a:r>
            <a:r>
              <a:rPr lang="nl-NL" baseline="0" smtClean="0"/>
              <a:t>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34</a:t>
            </a:fld>
            <a:endParaRPr lang="nl-NL"/>
          </a:p>
        </p:txBody>
      </p:sp>
    </p:spTree>
    <p:extLst>
      <p:ext uri="{BB962C8B-B14F-4D97-AF65-F5344CB8AC3E}">
        <p14:creationId xmlns:p14="http://schemas.microsoft.com/office/powerpoint/2010/main" val="1877322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the REST Assured extract() feature, which you can use (using GPath) to extract certain values from a response for later reuse.</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35</a:t>
            </a:fld>
            <a:endParaRPr lang="nl-NL"/>
          </a:p>
        </p:txBody>
      </p:sp>
    </p:spTree>
    <p:extLst>
      <p:ext uri="{BB962C8B-B14F-4D97-AF65-F5344CB8AC3E}">
        <p14:creationId xmlns:p14="http://schemas.microsoft.com/office/powerpoint/2010/main" val="456228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36</a:t>
            </a:fld>
            <a:endParaRPr lang="nl-NL"/>
          </a:p>
        </p:txBody>
      </p:sp>
    </p:spTree>
    <p:extLst>
      <p:ext uri="{BB962C8B-B14F-4D97-AF65-F5344CB8AC3E}">
        <p14:creationId xmlns:p14="http://schemas.microsoft.com/office/powerpoint/2010/main" val="3986343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The final part of this workshop</a:t>
            </a:r>
            <a:r>
              <a:rPr lang="nl-NL" baseline="0" smtClean="0"/>
              <a:t> is used to explain how you can integrate your REST Assured API-level tests in a Continuous Integration setting. For my workshop, I have set up a local Jenkins installation and created a simple job that executed the tests. I then showed the build result and the console output in Jenkins to prove that the tests were indeed executed.</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37</a:t>
            </a:fld>
            <a:endParaRPr lang="nl-NL"/>
          </a:p>
        </p:txBody>
      </p:sp>
    </p:spTree>
    <p:extLst>
      <p:ext uri="{BB962C8B-B14F-4D97-AF65-F5344CB8AC3E}">
        <p14:creationId xmlns:p14="http://schemas.microsoft.com/office/powerpoint/2010/main" val="3653683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Any questions?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38</a:t>
            </a:fld>
            <a:endParaRPr lang="nl-NL"/>
          </a:p>
        </p:txBody>
      </p:sp>
    </p:spTree>
    <p:extLst>
      <p:ext uri="{BB962C8B-B14F-4D97-AF65-F5344CB8AC3E}">
        <p14:creationId xmlns:p14="http://schemas.microsoft.com/office/powerpoint/2010/main" val="2472149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Here’s the part where you can shamelessly promote</a:t>
            </a:r>
            <a:r>
              <a:rPr lang="nl-NL" baseline="0" smtClean="0"/>
              <a:t> yourself (or give the participants your contact details in case they want more information or have any other questions, of course…). Feel free to replace this with your own contact details, you’re the one delivering the workshop after all!</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39</a:t>
            </a:fld>
            <a:endParaRPr lang="nl-NL"/>
          </a:p>
        </p:txBody>
      </p:sp>
    </p:spTree>
    <p:extLst>
      <p:ext uri="{BB962C8B-B14F-4D97-AF65-F5344CB8AC3E}">
        <p14:creationId xmlns:p14="http://schemas.microsoft.com/office/powerpoint/2010/main" val="78851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the concept of RESTful web services</a:t>
            </a:r>
            <a:r>
              <a:rPr lang="nl-NL" baseline="0" smtClean="0"/>
              <a:t> and compare it to your browser retrieving web pages, images, etc. from a web server (or sending data back to it).</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4</a:t>
            </a:fld>
            <a:endParaRPr lang="nl-NL"/>
          </a:p>
        </p:txBody>
      </p:sp>
    </p:spTree>
    <p:extLst>
      <p:ext uri="{BB962C8B-B14F-4D97-AF65-F5344CB8AC3E}">
        <p14:creationId xmlns:p14="http://schemas.microsoft.com/office/powerpoint/2010/main" val="220076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A simple example. You could also perform this one live to show the participants how easy it is to invoke a RESTful</a:t>
            </a:r>
            <a:r>
              <a:rPr lang="nl-NL" baseline="0" smtClean="0"/>
              <a:t> </a:t>
            </a:r>
            <a:r>
              <a:rPr lang="nl-NL" smtClean="0"/>
              <a:t>web service using your browser</a:t>
            </a:r>
            <a:r>
              <a:rPr lang="nl-NL" baseline="0" smtClean="0"/>
              <a:t> (it really is no different from accessing a regular web page since it’s all done over HTTP)</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5</a:t>
            </a:fld>
            <a:endParaRPr lang="nl-NL"/>
          </a:p>
        </p:txBody>
      </p:sp>
    </p:spTree>
    <p:extLst>
      <p:ext uri="{BB962C8B-B14F-4D97-AF65-F5344CB8AC3E}">
        <p14:creationId xmlns:p14="http://schemas.microsoft.com/office/powerpoint/2010/main" val="79576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a:t>
            </a:r>
            <a:r>
              <a:rPr lang="nl-NL" baseline="0" smtClean="0"/>
              <a:t> where RESTful web services are used.</a:t>
            </a:r>
          </a:p>
          <a:p>
            <a:endParaRPr lang="nl-NL" baseline="0" smtClean="0"/>
          </a:p>
          <a:p>
            <a:r>
              <a:rPr lang="nl-NL" baseline="0" smtClean="0"/>
              <a:t>API Economy relates to software development exposing (parts of) their applications to the outside world through APIs, so that other developers can easily integrate their applications with it. For example: Google’s Gmail API, Maps API or the PayPal or LinkedIn APIs.</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6</a:t>
            </a:fld>
            <a:endParaRPr lang="nl-NL"/>
          </a:p>
        </p:txBody>
      </p:sp>
    </p:spTree>
    <p:extLst>
      <p:ext uri="{BB962C8B-B14F-4D97-AF65-F5344CB8AC3E}">
        <p14:creationId xmlns:p14="http://schemas.microsoft.com/office/powerpoint/2010/main" val="1777252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Explain the reasons why REST is chosen over SOAP</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7</a:t>
            </a:fld>
            <a:endParaRPr lang="nl-NL"/>
          </a:p>
        </p:txBody>
      </p:sp>
    </p:spTree>
    <p:extLst>
      <p:ext uri="{BB962C8B-B14F-4D97-AF65-F5344CB8AC3E}">
        <p14:creationId xmlns:p14="http://schemas.microsoft.com/office/powerpoint/2010/main" val="3637600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There are some cases where using SOAP instead</a:t>
            </a:r>
            <a:r>
              <a:rPr lang="nl-NL" baseline="0" smtClean="0"/>
              <a:t> of REST can be useful</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8</a:t>
            </a:fld>
            <a:endParaRPr lang="nl-NL"/>
          </a:p>
        </p:txBody>
      </p:sp>
    </p:spTree>
    <p:extLst>
      <p:ext uri="{BB962C8B-B14F-4D97-AF65-F5344CB8AC3E}">
        <p14:creationId xmlns:p14="http://schemas.microsoft.com/office/powerpoint/2010/main" val="160970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Three levels</a:t>
            </a:r>
            <a:r>
              <a:rPr lang="nl-NL" baseline="0" smtClean="0"/>
              <a:t> of tools, ranging from the very simple to the powerful and from the free to the commercial</a:t>
            </a:r>
            <a:endParaRPr lang="nl-NL"/>
          </a:p>
        </p:txBody>
      </p:sp>
      <p:sp>
        <p:nvSpPr>
          <p:cNvPr id="4" name="Slide Number Placeholder 3"/>
          <p:cNvSpPr>
            <a:spLocks noGrp="1"/>
          </p:cNvSpPr>
          <p:nvPr>
            <p:ph type="sldNum" sz="quarter" idx="10"/>
          </p:nvPr>
        </p:nvSpPr>
        <p:spPr/>
        <p:txBody>
          <a:bodyPr/>
          <a:lstStyle/>
          <a:p>
            <a:fld id="{33F4B397-60AF-45DE-B029-C9C003EF5310}" type="slidenum">
              <a:rPr lang="nl-NL" smtClean="0"/>
              <a:t>9</a:t>
            </a:fld>
            <a:endParaRPr lang="nl-NL"/>
          </a:p>
        </p:txBody>
      </p:sp>
    </p:spTree>
    <p:extLst>
      <p:ext uri="{BB962C8B-B14F-4D97-AF65-F5344CB8AC3E}">
        <p14:creationId xmlns:p14="http://schemas.microsoft.com/office/powerpoint/2010/main" val="410177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10-6-2016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16083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10-6-2016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427998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10-6-2016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416111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10-6-2016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25155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10-6-2016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50196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10-6-2016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29880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10-6-2016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44290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10-6-2016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72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10-6-2016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27083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10-6-2016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58441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10-6-2016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15438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10-6-2016</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a:t>
            </a:fld>
            <a:endParaRPr lang="nl-NL"/>
          </a:p>
        </p:txBody>
      </p:sp>
    </p:spTree>
    <p:extLst>
      <p:ext uri="{BB962C8B-B14F-4D97-AF65-F5344CB8AC3E}">
        <p14:creationId xmlns:p14="http://schemas.microsoft.com/office/powerpoint/2010/main" val="743775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1102"/>
            <a:ext cx="9144000" cy="2387600"/>
          </a:xfrm>
        </p:spPr>
        <p:txBody>
          <a:bodyPr>
            <a:normAutofit/>
          </a:bodyPr>
          <a:lstStyle/>
          <a:p>
            <a:r>
              <a:rPr lang="nl-NL" smtClean="0">
                <a:solidFill>
                  <a:srgbClr val="00FF00"/>
                </a:solidFill>
                <a:latin typeface="Courier New" panose="02070309020205020404" pitchFamily="49" charset="0"/>
                <a:cs typeface="Courier New" panose="02070309020205020404" pitchFamily="49" charset="0"/>
              </a:rPr>
              <a:t>Test the REST</a:t>
            </a:r>
            <a:endParaRPr lang="nl-NL">
              <a:solidFill>
                <a:srgbClr val="00FF00"/>
              </a:solidFill>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a:xfrm>
            <a:off x="238125" y="2700067"/>
            <a:ext cx="11706225" cy="3900757"/>
          </a:xfrm>
        </p:spPr>
        <p:txBody>
          <a:bodyPr>
            <a:normAutofit/>
          </a:bodyPr>
          <a:lstStyle/>
          <a:p>
            <a:r>
              <a:rPr lang="nl-NL" smtClean="0">
                <a:solidFill>
                  <a:srgbClr val="00FF00"/>
                </a:solidFill>
                <a:latin typeface="Courier New" panose="02070309020205020404" pitchFamily="49" charset="0"/>
                <a:cs typeface="Courier New" panose="02070309020205020404" pitchFamily="49" charset="0"/>
              </a:rPr>
              <a:t>Testing RESTful web services using REST Assured</a:t>
            </a:r>
          </a:p>
          <a:p>
            <a:endParaRPr lang="nl-NL">
              <a:solidFill>
                <a:srgbClr val="00FF00"/>
              </a:solidFill>
              <a:latin typeface="Courier New" panose="02070309020205020404" pitchFamily="49" charset="0"/>
              <a:cs typeface="Courier New" panose="02070309020205020404" pitchFamily="49" charset="0"/>
            </a:endParaRPr>
          </a:p>
          <a:p>
            <a:r>
              <a:rPr lang="nl-NL" smtClean="0">
                <a:solidFill>
                  <a:srgbClr val="00FF00"/>
                </a:solidFill>
                <a:latin typeface="Courier New" panose="02070309020205020404" pitchFamily="49" charset="0"/>
                <a:cs typeface="Courier New" panose="02070309020205020404" pitchFamily="49" charset="0"/>
              </a:rPr>
              <a:t>An open source workshop by …</a:t>
            </a:r>
            <a:endParaRPr lang="nl-NL">
              <a:solidFill>
                <a:srgbClr val="00FF00"/>
              </a:solidFill>
              <a:latin typeface="Courier New" panose="02070309020205020404" pitchFamily="49" charset="0"/>
              <a:cs typeface="Courier New" panose="02070309020205020404" pitchFamily="49" charset="0"/>
            </a:endParaRPr>
          </a:p>
          <a:p>
            <a:pPr algn="r"/>
            <a:endParaRPr lang="nl-NL" smtClean="0">
              <a:solidFill>
                <a:srgbClr val="00FF00"/>
              </a:solidFill>
              <a:latin typeface="Courier New" panose="02070309020205020404" pitchFamily="49" charset="0"/>
              <a:cs typeface="Courier New" panose="02070309020205020404" pitchFamily="49" charset="0"/>
            </a:endParaRPr>
          </a:p>
          <a:p>
            <a:pPr algn="r"/>
            <a:endParaRPr lang="nl-NL">
              <a:solidFill>
                <a:srgbClr val="00FF00"/>
              </a:solidFill>
              <a:latin typeface="Courier New" panose="02070309020205020404" pitchFamily="49" charset="0"/>
              <a:cs typeface="Courier New" panose="02070309020205020404" pitchFamily="49" charset="0"/>
            </a:endParaRPr>
          </a:p>
          <a:p>
            <a:pPr algn="r"/>
            <a:endParaRPr lang="nl-NL" smtClean="0">
              <a:solidFill>
                <a:srgbClr val="00FF00"/>
              </a:solidFill>
              <a:latin typeface="Courier New" panose="02070309020205020404" pitchFamily="49" charset="0"/>
              <a:cs typeface="Courier New" panose="02070309020205020404" pitchFamily="49" charset="0"/>
            </a:endParaRPr>
          </a:p>
          <a:p>
            <a:pPr algn="r"/>
            <a:endParaRPr lang="nl-NL">
              <a:solidFill>
                <a:srgbClr val="00FF00"/>
              </a:solidFill>
              <a:latin typeface="Courier New" panose="02070309020205020404" pitchFamily="49" charset="0"/>
              <a:cs typeface="Courier New" panose="02070309020205020404" pitchFamily="49" charset="0"/>
            </a:endParaRPr>
          </a:p>
          <a:p>
            <a:pPr algn="r"/>
            <a:endParaRPr lang="nl-NL" sz="1800" smtClean="0">
              <a:solidFill>
                <a:srgbClr val="00FF00"/>
              </a:solidFill>
              <a:latin typeface="Courier New" panose="02070309020205020404" pitchFamily="49" charset="0"/>
              <a:cs typeface="Courier New" panose="02070309020205020404" pitchFamily="49" charset="0"/>
            </a:endParaRPr>
          </a:p>
          <a:p>
            <a:pPr algn="r"/>
            <a:r>
              <a:rPr lang="nl-NL" sz="1200">
                <a:solidFill>
                  <a:srgbClr val="00FF00"/>
                </a:solidFill>
                <a:latin typeface="Courier New" panose="02070309020205020404" pitchFamily="49" charset="0"/>
                <a:cs typeface="Courier New" panose="02070309020205020404" pitchFamily="49" charset="0"/>
              </a:rPr>
              <a:t>Originally created by Bas Dijkstra – bas@ontestautomation.com – http://www.testautomation.com - @_basdijkstra</a:t>
            </a:r>
          </a:p>
          <a:p>
            <a:pPr algn="r"/>
            <a:endParaRPr lang="nl-NL" sz="1800"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49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REST Assured</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Java library for writing tests for RESTful web services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Removes a lot of boilerplate 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Integrates seamlessly with existing Java-based testing frameworks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JUnit, TestNG</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Selenium WebDriver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421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Configuring REST Assured</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Download from http://rest-assured.io</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Add as a dependency to your project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Maven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2387540" y="4001294"/>
            <a:ext cx="4552950" cy="1190625"/>
          </a:xfrm>
          <a:prstGeom prst="rect">
            <a:avLst/>
          </a:prstGeom>
        </p:spPr>
      </p:pic>
    </p:spTree>
    <p:extLst>
      <p:ext uri="{BB962C8B-B14F-4D97-AF65-F5344CB8AC3E}">
        <p14:creationId xmlns:p14="http://schemas.microsoft.com/office/powerpoint/2010/main" val="9639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REST Assured documentation</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200" y="1825625"/>
            <a:ext cx="11057626" cy="4351338"/>
          </a:xfrm>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Usage guide</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https://</a:t>
            </a:r>
            <a:r>
              <a:rPr lang="nl-NL" smtClean="0">
                <a:solidFill>
                  <a:srgbClr val="00FF00"/>
                </a:solidFill>
                <a:latin typeface="Courier New" panose="02070309020205020404" pitchFamily="49" charset="0"/>
                <a:cs typeface="Courier New" panose="02070309020205020404" pitchFamily="49" charset="0"/>
              </a:rPr>
              <a:t>github.com/rest-assured/rest-assured/wiki/Usage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Links to other documentation (JavaDoc, getting started, release notes)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http://rest-assured.io</a:t>
            </a:r>
            <a:r>
              <a:rPr lang="nl-NL" smtClean="0">
                <a:solidFill>
                  <a:srgbClr val="00FF00"/>
                </a:solidFill>
                <a:latin typeface="Courier New" panose="02070309020205020404" pitchFamily="49" charset="0"/>
                <a:cs typeface="Courier New" panose="02070309020205020404" pitchFamily="49" charset="0"/>
              </a:rPr>
              <a:t>/</a:t>
            </a: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420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A sample test</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857250" y="2438400"/>
            <a:ext cx="10477500" cy="1981200"/>
          </a:xfrm>
          <a:prstGeom prst="rect">
            <a:avLst/>
          </a:prstGeom>
        </p:spPr>
      </p:pic>
    </p:spTree>
    <p:extLst>
      <p:ext uri="{BB962C8B-B14F-4D97-AF65-F5344CB8AC3E}">
        <p14:creationId xmlns:p14="http://schemas.microsoft.com/office/powerpoint/2010/main" val="400720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REST Assured features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Support for HTTP methods (GET, POST, PUT, …)</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Support for BDD / Gherkin (Given/When/Then)</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Use of Hamcrest matchers for checks (equalTo)</a:t>
            </a: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Use of GPath for selecting elements from JSON response</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6692480" y="4450960"/>
            <a:ext cx="5276850" cy="2200275"/>
          </a:xfrm>
          <a:prstGeom prst="rect">
            <a:avLst/>
          </a:prstGeom>
        </p:spPr>
      </p:pic>
    </p:spTree>
    <p:extLst>
      <p:ext uri="{BB962C8B-B14F-4D97-AF65-F5344CB8AC3E}">
        <p14:creationId xmlns:p14="http://schemas.microsoft.com/office/powerpoint/2010/main" val="1470977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About Hamcrest matchers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Express expectations in natural language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Examples:</a:t>
            </a: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z="1800"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z="1800" smtClean="0">
                <a:solidFill>
                  <a:srgbClr val="00FF00"/>
                </a:solidFill>
                <a:latin typeface="Courier New" panose="02070309020205020404" pitchFamily="49" charset="0"/>
                <a:cs typeface="Courier New" panose="02070309020205020404" pitchFamily="49" charset="0"/>
              </a:rPr>
              <a:t>http</a:t>
            </a:r>
            <a:r>
              <a:rPr lang="nl-NL" sz="1800">
                <a:solidFill>
                  <a:srgbClr val="00FF00"/>
                </a:solidFill>
                <a:latin typeface="Courier New" panose="02070309020205020404" pitchFamily="49" charset="0"/>
                <a:cs typeface="Courier New" panose="02070309020205020404" pitchFamily="49" charset="0"/>
              </a:rPr>
              <a:t>://hamcrest.org/JavaHamcrest/javadoc/1.3/org/hamcrest/Matchers.html</a:t>
            </a:r>
          </a:p>
        </p:txBody>
      </p:sp>
      <p:graphicFrame>
        <p:nvGraphicFramePr>
          <p:cNvPr id="5" name="Table 4"/>
          <p:cNvGraphicFramePr>
            <a:graphicFrameLocks noGrp="1"/>
          </p:cNvGraphicFramePr>
          <p:nvPr>
            <p:extLst>
              <p:ext uri="{D42A27DB-BD31-4B8C-83A1-F6EECF244321}">
                <p14:modId xmlns:p14="http://schemas.microsoft.com/office/powerpoint/2010/main" val="3132015425"/>
              </p:ext>
            </p:extLst>
          </p:nvPr>
        </p:nvGraphicFramePr>
        <p:xfrm>
          <a:off x="1673525" y="3342097"/>
          <a:ext cx="9307900" cy="1483360"/>
        </p:xfrm>
        <a:graphic>
          <a:graphicData uri="http://schemas.openxmlformats.org/drawingml/2006/table">
            <a:tbl>
              <a:tblPr firstRow="1" bandRow="1">
                <a:tableStyleId>{2D5ABB26-0587-4C30-8999-92F81FD0307C}</a:tableStyleId>
              </a:tblPr>
              <a:tblGrid>
                <a:gridCol w="2329132"/>
                <a:gridCol w="6978768"/>
              </a:tblGrid>
              <a:tr h="370840">
                <a:tc>
                  <a:txBody>
                    <a:bodyPr/>
                    <a:lstStyle/>
                    <a:p>
                      <a:r>
                        <a:rPr lang="nl-NL" smtClean="0">
                          <a:solidFill>
                            <a:srgbClr val="00FF00"/>
                          </a:solidFill>
                          <a:latin typeface="Courier New" panose="02070309020205020404" pitchFamily="49" charset="0"/>
                          <a:cs typeface="Courier New" panose="02070309020205020404" pitchFamily="49" charset="0"/>
                        </a:rPr>
                        <a:t>equalTo(X)</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l-NL" smtClean="0">
                          <a:solidFill>
                            <a:srgbClr val="00FF00"/>
                          </a:solidFill>
                          <a:latin typeface="Courier New" panose="02070309020205020404" pitchFamily="49" charset="0"/>
                          <a:cs typeface="Courier New" panose="02070309020205020404" pitchFamily="49" charset="0"/>
                        </a:rPr>
                        <a:t>Does the object equal X?</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nl-NL" smtClean="0">
                          <a:solidFill>
                            <a:srgbClr val="00FF00"/>
                          </a:solidFill>
                          <a:latin typeface="Courier New" panose="02070309020205020404" pitchFamily="49" charset="0"/>
                          <a:cs typeface="Courier New" panose="02070309020205020404" pitchFamily="49" charset="0"/>
                        </a:rPr>
                        <a:t>hasItem(“Rome”)</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l-NL" smtClean="0">
                          <a:solidFill>
                            <a:srgbClr val="00FF00"/>
                          </a:solidFill>
                          <a:latin typeface="Courier New" panose="02070309020205020404" pitchFamily="49" charset="0"/>
                          <a:cs typeface="Courier New" panose="02070309020205020404" pitchFamily="49" charset="0"/>
                        </a:rPr>
                        <a:t>Does the collection contain</a:t>
                      </a:r>
                      <a:r>
                        <a:rPr lang="nl-NL" baseline="0" smtClean="0">
                          <a:solidFill>
                            <a:srgbClr val="00FF00"/>
                          </a:solidFill>
                          <a:latin typeface="Courier New" panose="02070309020205020404" pitchFamily="49" charset="0"/>
                          <a:cs typeface="Courier New" panose="02070309020205020404" pitchFamily="49" charset="0"/>
                        </a:rPr>
                        <a:t> an item “Rome”?</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nl-NL" smtClean="0">
                          <a:solidFill>
                            <a:srgbClr val="00FF00"/>
                          </a:solidFill>
                          <a:latin typeface="Courier New" panose="02070309020205020404" pitchFamily="49" charset="0"/>
                          <a:cs typeface="Courier New" panose="02070309020205020404" pitchFamily="49" charset="0"/>
                        </a:rPr>
                        <a:t>hasSize(3)</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l-NL" smtClean="0">
                          <a:solidFill>
                            <a:srgbClr val="00FF00"/>
                          </a:solidFill>
                          <a:latin typeface="Courier New" panose="02070309020205020404" pitchFamily="49" charset="0"/>
                          <a:cs typeface="Courier New" panose="02070309020205020404" pitchFamily="49" charset="0"/>
                        </a:rPr>
                        <a:t>Does the</a:t>
                      </a:r>
                      <a:r>
                        <a:rPr lang="nl-NL" baseline="0" smtClean="0">
                          <a:solidFill>
                            <a:srgbClr val="00FF00"/>
                          </a:solidFill>
                          <a:latin typeface="Courier New" panose="02070309020205020404" pitchFamily="49" charset="0"/>
                          <a:cs typeface="Courier New" panose="02070309020205020404" pitchFamily="49" charset="0"/>
                        </a:rPr>
                        <a:t> size of the collection equal 3?</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nl-NL" smtClean="0">
                          <a:solidFill>
                            <a:srgbClr val="00FF00"/>
                          </a:solidFill>
                          <a:latin typeface="Courier New" panose="02070309020205020404" pitchFamily="49" charset="0"/>
                          <a:cs typeface="Courier New" panose="02070309020205020404" pitchFamily="49" charset="0"/>
                        </a:rPr>
                        <a:t>not(equalTo(X))</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l-NL" smtClean="0">
                          <a:solidFill>
                            <a:srgbClr val="00FF00"/>
                          </a:solidFill>
                          <a:latin typeface="Courier New" panose="02070309020205020404" pitchFamily="49" charset="0"/>
                          <a:cs typeface="Courier New" panose="02070309020205020404" pitchFamily="49" charset="0"/>
                        </a:rPr>
                        <a:t>Inverts</a:t>
                      </a:r>
                      <a:r>
                        <a:rPr lang="nl-NL" baseline="0" smtClean="0">
                          <a:solidFill>
                            <a:srgbClr val="00FF00"/>
                          </a:solidFill>
                          <a:latin typeface="Courier New" panose="02070309020205020404" pitchFamily="49" charset="0"/>
                          <a:cs typeface="Courier New" panose="02070309020205020404" pitchFamily="49" charset="0"/>
                        </a:rPr>
                        <a:t> matcher equalTo()</a:t>
                      </a:r>
                      <a:endParaRPr lang="nl-NL">
                        <a:solidFill>
                          <a:srgbClr val="00FF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7298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About GPath</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200" y="1825625"/>
            <a:ext cx="11049000" cy="4351338"/>
          </a:xfrm>
        </p:spPr>
        <p:txBody>
          <a:bodyPr>
            <a:normAutofit/>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GPath is a path expression language integrated into Groovy </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 Assured is built in Groovy</a:t>
            </a: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Similar aims and scope as XPath for XML</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Documentation and examples: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http://groovy-lang.org/processing-xml.html#_</a:t>
            </a:r>
            <a:r>
              <a:rPr lang="nl-NL" smtClean="0">
                <a:solidFill>
                  <a:srgbClr val="00FF00"/>
                </a:solidFill>
                <a:latin typeface="Courier New" panose="02070309020205020404" pitchFamily="49" charset="0"/>
                <a:cs typeface="Courier New" panose="02070309020205020404" pitchFamily="49" charset="0"/>
              </a:rPr>
              <a:t>gpath</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http://groovy.jmiguel.eu/groovy.codehaus.org/GPath.html</a:t>
            </a:r>
          </a:p>
        </p:txBody>
      </p:sp>
    </p:spTree>
    <p:extLst>
      <p:ext uri="{BB962C8B-B14F-4D97-AF65-F5344CB8AC3E}">
        <p14:creationId xmlns:p14="http://schemas.microsoft.com/office/powerpoint/2010/main" val="402403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GPath example</a:t>
            </a:r>
            <a:endParaRPr lang="nl-NL">
              <a:solidFill>
                <a:srgbClr val="00FF00"/>
              </a:solidFill>
              <a:latin typeface="Courier New" panose="02070309020205020404" pitchFamily="49" charset="0"/>
              <a:cs typeface="Courier New" panose="02070309020205020404" pitchFamily="49" charset="0"/>
            </a:endParaRPr>
          </a:p>
        </p:txBody>
      </p:sp>
      <p:sp>
        <p:nvSpPr>
          <p:cNvPr id="4" name="Rectangle 3"/>
          <p:cNvSpPr/>
          <p:nvPr/>
        </p:nvSpPr>
        <p:spPr>
          <a:xfrm>
            <a:off x="4211253" y="3244334"/>
            <a:ext cx="3769493" cy="369332"/>
          </a:xfrm>
          <a:prstGeom prst="rect">
            <a:avLst/>
          </a:prstGeom>
        </p:spPr>
        <p:txBody>
          <a:bodyPr wrap="none">
            <a:spAutoFit/>
          </a:bodyPr>
          <a:lstStyle/>
          <a:p>
            <a:r>
              <a:rPr lang="nl-NL"/>
              <a:t>http://goessner.net/articles/JsonPath/</a:t>
            </a:r>
          </a:p>
        </p:txBody>
      </p:sp>
      <p:pic>
        <p:nvPicPr>
          <p:cNvPr id="5" name="Picture 4"/>
          <p:cNvPicPr>
            <a:picLocks noChangeAspect="1"/>
          </p:cNvPicPr>
          <p:nvPr/>
        </p:nvPicPr>
        <p:blipFill>
          <a:blip r:embed="rId3"/>
          <a:stretch>
            <a:fillRect/>
          </a:stretch>
        </p:blipFill>
        <p:spPr>
          <a:xfrm>
            <a:off x="3228975" y="6121005"/>
            <a:ext cx="8124825" cy="590550"/>
          </a:xfrm>
          <a:prstGeom prst="rect">
            <a:avLst/>
          </a:prstGeom>
        </p:spPr>
      </p:pic>
      <p:pic>
        <p:nvPicPr>
          <p:cNvPr id="3" name="Picture 2"/>
          <p:cNvPicPr>
            <a:picLocks noChangeAspect="1"/>
          </p:cNvPicPr>
          <p:nvPr/>
        </p:nvPicPr>
        <p:blipFill>
          <a:blip r:embed="rId4"/>
          <a:stretch>
            <a:fillRect/>
          </a:stretch>
        </p:blipFill>
        <p:spPr>
          <a:xfrm>
            <a:off x="838200" y="1279488"/>
            <a:ext cx="8005161" cy="4858127"/>
          </a:xfrm>
          <a:prstGeom prst="rect">
            <a:avLst/>
          </a:prstGeom>
        </p:spPr>
      </p:pic>
      <p:sp>
        <p:nvSpPr>
          <p:cNvPr id="11" name="Right Arrow 10"/>
          <p:cNvSpPr/>
          <p:nvPr/>
        </p:nvSpPr>
        <p:spPr>
          <a:xfrm>
            <a:off x="1298220" y="3608673"/>
            <a:ext cx="1226506" cy="165256"/>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1540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Validating technical response data</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HTTP status 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MIME-type of received responses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Cookies and their value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a:blip r:embed="rId3"/>
          <a:stretch>
            <a:fillRect/>
          </a:stretch>
        </p:blipFill>
        <p:spPr>
          <a:xfrm>
            <a:off x="6918294" y="4347083"/>
            <a:ext cx="5153025" cy="2390775"/>
          </a:xfrm>
          <a:prstGeom prst="rect">
            <a:avLst/>
          </a:prstGeom>
        </p:spPr>
      </p:pic>
    </p:spTree>
    <p:extLst>
      <p:ext uri="{BB962C8B-B14F-4D97-AF65-F5344CB8AC3E}">
        <p14:creationId xmlns:p14="http://schemas.microsoft.com/office/powerpoint/2010/main" val="176483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Our application under test</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Ergast F1 API</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Presents historical data of Formula 1 races, drivers, circuits, etc.</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Data can be returned in JSON and XML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API documentation at http</a:t>
            </a:r>
            <a:r>
              <a:rPr lang="nl-NL">
                <a:solidFill>
                  <a:srgbClr val="00FF00"/>
                </a:solidFill>
                <a:latin typeface="Courier New" panose="02070309020205020404" pitchFamily="49" charset="0"/>
                <a:cs typeface="Courier New" panose="02070309020205020404" pitchFamily="49" charset="0"/>
              </a:rPr>
              <a:t>://ergast.com/mrd</a:t>
            </a:r>
            <a:r>
              <a:rPr lang="nl-NL" smtClean="0">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779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What are we going to do?</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RESTful web services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 Assured</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Get your hands dirty</a:t>
            </a:r>
            <a:endParaRPr lang="nl-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208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Some examples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200" y="1825625"/>
            <a:ext cx="11290540" cy="4351338"/>
          </a:xfrm>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Data for driver Max Verstappen (in JSON):</a:t>
            </a:r>
            <a:endParaRPr lang="nl-NL">
              <a:solidFill>
                <a:srgbClr val="00FF00"/>
              </a:solidFill>
              <a:latin typeface="Courier New" panose="02070309020205020404" pitchFamily="49" charset="0"/>
              <a:cs typeface="Courier New" panose="02070309020205020404" pitchFamily="49" charset="0"/>
            </a:endParaRPr>
          </a:p>
          <a:p>
            <a:pPr marL="457200" lvl="1" indent="0">
              <a:buNone/>
            </a:pPr>
            <a:endParaRPr lang="nl-NL" sz="2800" smtClean="0">
              <a:solidFill>
                <a:srgbClr val="00FF00"/>
              </a:solidFill>
              <a:latin typeface="Courier New" panose="02070309020205020404" pitchFamily="49" charset="0"/>
              <a:cs typeface="Courier New" panose="02070309020205020404" pitchFamily="49" charset="0"/>
            </a:endParaRPr>
          </a:p>
          <a:p>
            <a:pPr marL="457200" lvl="1" indent="0">
              <a:buNone/>
            </a:pPr>
            <a:r>
              <a:rPr lang="nl-NL" smtClean="0">
                <a:solidFill>
                  <a:srgbClr val="00FF00"/>
                </a:solidFill>
                <a:latin typeface="Courier New" panose="02070309020205020404" pitchFamily="49" charset="0"/>
                <a:cs typeface="Courier New" panose="02070309020205020404" pitchFamily="49" charset="0"/>
              </a:rPr>
              <a:t>http</a:t>
            </a:r>
            <a:r>
              <a:rPr lang="nl-NL">
                <a:solidFill>
                  <a:srgbClr val="00FF00"/>
                </a:solidFill>
                <a:latin typeface="Courier New" panose="02070309020205020404" pitchFamily="49" charset="0"/>
                <a:cs typeface="Courier New" panose="02070309020205020404" pitchFamily="49" charset="0"/>
              </a:rPr>
              <a:t>://</a:t>
            </a:r>
            <a:r>
              <a:rPr lang="nl-NL" smtClean="0">
                <a:solidFill>
                  <a:srgbClr val="00FF00"/>
                </a:solidFill>
                <a:latin typeface="Courier New" panose="02070309020205020404" pitchFamily="49" charset="0"/>
                <a:cs typeface="Courier New" panose="02070309020205020404" pitchFamily="49" charset="0"/>
              </a:rPr>
              <a:t>ergast.com/api/f1/drivers/max_verstappen.json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 list of circuits for the 2015 season (in JSON):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http://ergast.com/api/f1/2015/circuits.json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618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Demo</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type="subTitle" idx="1"/>
          </p:nvPr>
        </p:nvSpPr>
        <p:spPr/>
        <p:txBody>
          <a:bodyPr>
            <a:normAutofit lnSpcReduction="10000"/>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API documentation</a:t>
            </a: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How to use the test suite</a:t>
            </a: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Executing your tests</a:t>
            </a: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Reviewing test results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0002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Get your hands dirty!</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RestAssuredExercises1</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Simple checks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Validating individual elements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Validating collections and items therein</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Validating technical response properties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RestAssuredExamples contains all examples from the presentation</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566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Parameters in RESTful web services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Path parameters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http://ergast.com/api/f1/drivers/</a:t>
            </a:r>
            <a:r>
              <a:rPr lang="nl-NL" smtClean="0">
                <a:solidFill>
                  <a:srgbClr val="FF0000"/>
                </a:solidFill>
                <a:latin typeface="Courier New" panose="02070309020205020404" pitchFamily="49" charset="0"/>
                <a:cs typeface="Courier New" panose="02070309020205020404" pitchFamily="49" charset="0"/>
              </a:rPr>
              <a:t>max_verstappen</a:t>
            </a:r>
            <a:r>
              <a:rPr lang="nl-NL" smtClean="0">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http</a:t>
            </a:r>
            <a:r>
              <a:rPr lang="nl-NL">
                <a:solidFill>
                  <a:srgbClr val="00FF00"/>
                </a:solidFill>
                <a:latin typeface="Courier New" panose="02070309020205020404" pitchFamily="49" charset="0"/>
                <a:cs typeface="Courier New" panose="02070309020205020404" pitchFamily="49" charset="0"/>
              </a:rPr>
              <a:t>://</a:t>
            </a:r>
            <a:r>
              <a:rPr lang="nl-NL" smtClean="0">
                <a:solidFill>
                  <a:srgbClr val="00FF00"/>
                </a:solidFill>
                <a:latin typeface="Courier New" panose="02070309020205020404" pitchFamily="49" charset="0"/>
                <a:cs typeface="Courier New" panose="02070309020205020404" pitchFamily="49" charset="0"/>
              </a:rPr>
              <a:t>ergast.com/api/f1/drivers/</a:t>
            </a:r>
            <a:r>
              <a:rPr lang="nl-NL" smtClean="0">
                <a:solidFill>
                  <a:srgbClr val="FF0000"/>
                </a:solidFill>
                <a:latin typeface="Courier New" panose="02070309020205020404" pitchFamily="49" charset="0"/>
                <a:cs typeface="Courier New" panose="02070309020205020404" pitchFamily="49" charset="0"/>
              </a:rPr>
              <a:t>hamilton</a:t>
            </a:r>
            <a:r>
              <a:rPr lang="nl-NL" smtClean="0">
                <a:solidFill>
                  <a:srgbClr val="00FF00"/>
                </a:solidFill>
                <a:latin typeface="Courier New" panose="02070309020205020404" pitchFamily="49" charset="0"/>
                <a:cs typeface="Courier New" panose="02070309020205020404" pitchFamily="49" charset="0"/>
              </a:rPr>
              <a:t>.json</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Query string parameters</a:t>
            </a:r>
            <a:endParaRPr lang="nl-NL">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http://md5.jsontest.com/?</a:t>
            </a:r>
            <a:r>
              <a:rPr lang="nl-NL" smtClean="0">
                <a:solidFill>
                  <a:srgbClr val="FF0000"/>
                </a:solidFill>
                <a:latin typeface="Courier New" panose="02070309020205020404" pitchFamily="49" charset="0"/>
                <a:cs typeface="Courier New" panose="02070309020205020404" pitchFamily="49" charset="0"/>
              </a:rPr>
              <a:t>text</a:t>
            </a:r>
            <a:r>
              <a:rPr lang="nl-NL" smtClean="0">
                <a:solidFill>
                  <a:srgbClr val="00FF00"/>
                </a:solidFill>
                <a:latin typeface="Courier New" panose="02070309020205020404" pitchFamily="49" charset="0"/>
                <a:cs typeface="Courier New" panose="02070309020205020404" pitchFamily="49" charset="0"/>
              </a:rPr>
              <a:t>=</a:t>
            </a:r>
            <a:r>
              <a:rPr lang="nl-NL" smtClean="0">
                <a:solidFill>
                  <a:srgbClr val="0070C0"/>
                </a:solidFill>
                <a:latin typeface="Courier New" panose="02070309020205020404" pitchFamily="49" charset="0"/>
                <a:cs typeface="Courier New" panose="02070309020205020404" pitchFamily="49" charset="0"/>
              </a:rPr>
              <a:t>testcaseOne</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http://md5.jsontest.com/?</a:t>
            </a:r>
            <a:r>
              <a:rPr lang="nl-NL" smtClean="0">
                <a:solidFill>
                  <a:srgbClr val="FF0000"/>
                </a:solidFill>
                <a:latin typeface="Courier New" panose="02070309020205020404" pitchFamily="49" charset="0"/>
                <a:cs typeface="Courier New" panose="02070309020205020404" pitchFamily="49" charset="0"/>
              </a:rPr>
              <a:t>text</a:t>
            </a:r>
            <a:r>
              <a:rPr lang="nl-NL" smtClean="0">
                <a:solidFill>
                  <a:srgbClr val="00FF00"/>
                </a:solidFill>
                <a:latin typeface="Courier New" panose="02070309020205020404" pitchFamily="49" charset="0"/>
                <a:cs typeface="Courier New" panose="02070309020205020404" pitchFamily="49" charset="0"/>
              </a:rPr>
              <a:t>=</a:t>
            </a:r>
            <a:r>
              <a:rPr lang="nl-NL" smtClean="0">
                <a:solidFill>
                  <a:srgbClr val="0070C0"/>
                </a:solidFill>
                <a:latin typeface="Courier New" panose="02070309020205020404" pitchFamily="49" charset="0"/>
                <a:cs typeface="Courier New" panose="02070309020205020404" pitchFamily="49" charset="0"/>
              </a:rPr>
              <a:t>testcaseTwo</a:t>
            </a:r>
            <a:endParaRPr lang="nl-NL">
              <a:solidFill>
                <a:srgbClr val="0070C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There is no official standard!</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4025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97242" cy="1325563"/>
          </a:xfrm>
        </p:spPr>
        <p:txBody>
          <a:bodyPr/>
          <a:lstStyle/>
          <a:p>
            <a:r>
              <a:rPr lang="nl-NL" smtClean="0">
                <a:solidFill>
                  <a:srgbClr val="00FF00"/>
                </a:solidFill>
                <a:latin typeface="Courier New" panose="02070309020205020404" pitchFamily="49" charset="0"/>
                <a:cs typeface="Courier New" panose="02070309020205020404" pitchFamily="49" charset="0"/>
              </a:rPr>
              <a:t>Using parameters in REST Assured</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199" y="1825625"/>
            <a:ext cx="10859219" cy="4351338"/>
          </a:xfrm>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Examples for query parameters:</a:t>
            </a:r>
          </a:p>
          <a:p>
            <a:pPr lvl="1">
              <a:buFont typeface="Courier New" panose="02070309020205020404" pitchFamily="49" charset="0"/>
              <a:buChar char="_"/>
            </a:pPr>
            <a:r>
              <a:rPr lang="nl-NL" sz="1600" smtClean="0">
                <a:solidFill>
                  <a:srgbClr val="00FF00"/>
                </a:solidFill>
                <a:latin typeface="Courier New" panose="02070309020205020404" pitchFamily="49" charset="0"/>
                <a:cs typeface="Courier New" panose="02070309020205020404" pitchFamily="49" charset="0"/>
              </a:rPr>
              <a:t>Call to http://md5.jsontest.com/?</a:t>
            </a:r>
            <a:r>
              <a:rPr lang="nl-NL" sz="1600" smtClean="0">
                <a:solidFill>
                  <a:srgbClr val="FF0000"/>
                </a:solidFill>
                <a:latin typeface="Courier New" panose="02070309020205020404" pitchFamily="49" charset="0"/>
                <a:cs typeface="Courier New" panose="02070309020205020404" pitchFamily="49" charset="0"/>
              </a:rPr>
              <a:t>text</a:t>
            </a:r>
            <a:r>
              <a:rPr lang="nl-NL" sz="1600" smtClean="0">
                <a:solidFill>
                  <a:srgbClr val="00FF00"/>
                </a:solidFill>
                <a:latin typeface="Courier New" panose="02070309020205020404" pitchFamily="49" charset="0"/>
                <a:cs typeface="Courier New" panose="02070309020205020404" pitchFamily="49" charset="0"/>
              </a:rPr>
              <a:t>=</a:t>
            </a:r>
            <a:r>
              <a:rPr lang="nl-NL" sz="1600" smtClean="0">
                <a:solidFill>
                  <a:srgbClr val="0070C0"/>
                </a:solidFill>
                <a:latin typeface="Courier New" panose="02070309020205020404" pitchFamily="49" charset="0"/>
                <a:cs typeface="Courier New" panose="02070309020205020404" pitchFamily="49" charset="0"/>
              </a:rPr>
              <a:t>testcaseOne</a:t>
            </a: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z="1600"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sz="1600" smtClean="0">
                <a:solidFill>
                  <a:srgbClr val="00FF00"/>
                </a:solidFill>
                <a:latin typeface="Courier New" panose="02070309020205020404" pitchFamily="49" charset="0"/>
                <a:cs typeface="Courier New" panose="02070309020205020404" pitchFamily="49" charset="0"/>
              </a:rPr>
              <a:t>Call to http://api.openweathermap.org/data/2.5/weather/?</a:t>
            </a:r>
            <a:r>
              <a:rPr lang="nl-NL" sz="1600" smtClean="0">
                <a:solidFill>
                  <a:srgbClr val="FF0000"/>
                </a:solidFill>
                <a:latin typeface="Courier New" panose="02070309020205020404" pitchFamily="49" charset="0"/>
                <a:cs typeface="Courier New" panose="02070309020205020404" pitchFamily="49" charset="0"/>
              </a:rPr>
              <a:t>q</a:t>
            </a:r>
            <a:r>
              <a:rPr lang="nl-NL" sz="1600" smtClean="0">
                <a:solidFill>
                  <a:srgbClr val="00FF00"/>
                </a:solidFill>
                <a:latin typeface="Courier New" panose="02070309020205020404" pitchFamily="49" charset="0"/>
                <a:cs typeface="Courier New" panose="02070309020205020404" pitchFamily="49" charset="0"/>
              </a:rPr>
              <a:t>=</a:t>
            </a:r>
            <a:r>
              <a:rPr lang="nl-NL" sz="1600" smtClean="0">
                <a:solidFill>
                  <a:srgbClr val="0070C0"/>
                </a:solidFill>
                <a:latin typeface="Courier New" panose="02070309020205020404" pitchFamily="49" charset="0"/>
                <a:cs typeface="Courier New" panose="02070309020205020404" pitchFamily="49" charset="0"/>
              </a:rPr>
              <a:t>Kopenhagen</a:t>
            </a:r>
            <a:r>
              <a:rPr lang="nl-NL" sz="1600" smtClean="0">
                <a:solidFill>
                  <a:srgbClr val="00FF00"/>
                </a:solidFill>
                <a:latin typeface="Courier New" panose="02070309020205020404" pitchFamily="49" charset="0"/>
                <a:cs typeface="Courier New" panose="02070309020205020404" pitchFamily="49" charset="0"/>
              </a:rPr>
              <a:t>&amp;</a:t>
            </a:r>
            <a:r>
              <a:rPr lang="nl-NL" sz="1600" smtClean="0">
                <a:solidFill>
                  <a:srgbClr val="FF0000"/>
                </a:solidFill>
                <a:latin typeface="Courier New" panose="02070309020205020404" pitchFamily="49" charset="0"/>
                <a:cs typeface="Courier New" panose="02070309020205020404" pitchFamily="49" charset="0"/>
              </a:rPr>
              <a:t>mode</a:t>
            </a:r>
            <a:r>
              <a:rPr lang="nl-NL" sz="1600" smtClean="0">
                <a:solidFill>
                  <a:srgbClr val="00FF00"/>
                </a:solidFill>
                <a:latin typeface="Courier New" panose="02070309020205020404" pitchFamily="49" charset="0"/>
                <a:cs typeface="Courier New" panose="02070309020205020404" pitchFamily="49" charset="0"/>
              </a:rPr>
              <a:t>=</a:t>
            </a:r>
            <a:r>
              <a:rPr lang="nl-NL" sz="1600" smtClean="0">
                <a:solidFill>
                  <a:srgbClr val="0070C0"/>
                </a:solidFill>
                <a:latin typeface="Courier New" panose="02070309020205020404" pitchFamily="49" charset="0"/>
                <a:cs typeface="Courier New" panose="02070309020205020404" pitchFamily="49" charset="0"/>
              </a:rPr>
              <a:t>xml</a:t>
            </a: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1634257" y="2603500"/>
            <a:ext cx="6172649" cy="1817551"/>
          </a:xfrm>
          <a:prstGeom prst="rect">
            <a:avLst/>
          </a:prstGeom>
        </p:spPr>
      </p:pic>
      <p:pic>
        <p:nvPicPr>
          <p:cNvPr id="5" name="Picture 4"/>
          <p:cNvPicPr>
            <a:picLocks noChangeAspect="1"/>
          </p:cNvPicPr>
          <p:nvPr/>
        </p:nvPicPr>
        <p:blipFill>
          <a:blip r:embed="rId4"/>
          <a:stretch>
            <a:fillRect/>
          </a:stretch>
        </p:blipFill>
        <p:spPr>
          <a:xfrm>
            <a:off x="1634258" y="4758007"/>
            <a:ext cx="6034626" cy="1866379"/>
          </a:xfrm>
          <a:prstGeom prst="rect">
            <a:avLst/>
          </a:prstGeom>
        </p:spPr>
      </p:pic>
    </p:spTree>
    <p:extLst>
      <p:ext uri="{BB962C8B-B14F-4D97-AF65-F5344CB8AC3E}">
        <p14:creationId xmlns:p14="http://schemas.microsoft.com/office/powerpoint/2010/main" val="1388586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71362" cy="1325563"/>
          </a:xfrm>
        </p:spPr>
        <p:txBody>
          <a:bodyPr/>
          <a:lstStyle/>
          <a:p>
            <a:r>
              <a:rPr lang="nl-NL" smtClean="0">
                <a:solidFill>
                  <a:srgbClr val="00FF00"/>
                </a:solidFill>
                <a:latin typeface="Courier New" panose="02070309020205020404" pitchFamily="49" charset="0"/>
                <a:cs typeface="Courier New" panose="02070309020205020404" pitchFamily="49" charset="0"/>
              </a:rPr>
              <a:t>Using parameters in REST Assured</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199" y="1825625"/>
            <a:ext cx="11230155" cy="4351338"/>
          </a:xfrm>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Examples for path parameters:</a:t>
            </a:r>
          </a:p>
          <a:p>
            <a:pPr lvl="1">
              <a:buFont typeface="Courier New" panose="02070309020205020404" pitchFamily="49" charset="0"/>
              <a:buChar char="_"/>
            </a:pPr>
            <a:r>
              <a:rPr lang="nl-NL" sz="1600">
                <a:solidFill>
                  <a:srgbClr val="00FF00"/>
                </a:solidFill>
                <a:latin typeface="Courier New" panose="02070309020205020404" pitchFamily="49" charset="0"/>
                <a:cs typeface="Courier New" panose="02070309020205020404" pitchFamily="49" charset="0"/>
              </a:rPr>
              <a:t>Call </a:t>
            </a:r>
            <a:r>
              <a:rPr lang="nl-NL" sz="1600" smtClean="0">
                <a:solidFill>
                  <a:srgbClr val="00FF00"/>
                </a:solidFill>
                <a:latin typeface="Courier New" panose="02070309020205020404" pitchFamily="49" charset="0"/>
                <a:cs typeface="Courier New" panose="02070309020205020404" pitchFamily="49" charset="0"/>
              </a:rPr>
              <a:t>to http</a:t>
            </a:r>
            <a:r>
              <a:rPr lang="nl-NL" sz="1600">
                <a:solidFill>
                  <a:srgbClr val="00FF00"/>
                </a:solidFill>
                <a:latin typeface="Courier New" panose="02070309020205020404" pitchFamily="49" charset="0"/>
                <a:cs typeface="Courier New" panose="02070309020205020404" pitchFamily="49" charset="0"/>
              </a:rPr>
              <a:t>://ergast.com/api/f1/drivers/</a:t>
            </a:r>
            <a:r>
              <a:rPr lang="nl-NL" sz="1600">
                <a:solidFill>
                  <a:srgbClr val="FF0000"/>
                </a:solidFill>
                <a:latin typeface="Courier New" panose="02070309020205020404" pitchFamily="49" charset="0"/>
                <a:cs typeface="Courier New" panose="02070309020205020404" pitchFamily="49" charset="0"/>
              </a:rPr>
              <a:t>max_verstappen</a:t>
            </a:r>
            <a:r>
              <a:rPr lang="nl-NL" sz="1600">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z="1600"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sz="1600">
                <a:solidFill>
                  <a:srgbClr val="00FF00"/>
                </a:solidFill>
                <a:latin typeface="Courier New" panose="02070309020205020404" pitchFamily="49" charset="0"/>
                <a:cs typeface="Courier New" panose="02070309020205020404" pitchFamily="49" charset="0"/>
              </a:rPr>
              <a:t>Call </a:t>
            </a:r>
            <a:r>
              <a:rPr lang="nl-NL" sz="1600" smtClean="0">
                <a:solidFill>
                  <a:srgbClr val="00FF00"/>
                </a:solidFill>
                <a:latin typeface="Courier New" panose="02070309020205020404" pitchFamily="49" charset="0"/>
                <a:cs typeface="Courier New" panose="02070309020205020404" pitchFamily="49" charset="0"/>
              </a:rPr>
              <a:t>to http</a:t>
            </a:r>
            <a:r>
              <a:rPr lang="nl-NL" sz="1600">
                <a:solidFill>
                  <a:srgbClr val="00FF00"/>
                </a:solidFill>
                <a:latin typeface="Courier New" panose="02070309020205020404" pitchFamily="49" charset="0"/>
                <a:cs typeface="Courier New" panose="02070309020205020404" pitchFamily="49" charset="0"/>
              </a:rPr>
              <a:t>://ergast.com/api/f1/drivers/</a:t>
            </a:r>
            <a:r>
              <a:rPr lang="nl-NL" sz="1600">
                <a:solidFill>
                  <a:srgbClr val="FF0000"/>
                </a:solidFill>
                <a:latin typeface="Courier New" panose="02070309020205020404" pitchFamily="49" charset="0"/>
                <a:cs typeface="Courier New" panose="02070309020205020404" pitchFamily="49" charset="0"/>
              </a:rPr>
              <a:t>alonso</a:t>
            </a:r>
            <a:r>
              <a:rPr lang="nl-NL" sz="1600">
                <a:solidFill>
                  <a:srgbClr val="00FF00"/>
                </a:solidFill>
                <a:latin typeface="Courier New" panose="02070309020205020404" pitchFamily="49" charset="0"/>
                <a:cs typeface="Courier New" panose="02070309020205020404" pitchFamily="49" charset="0"/>
              </a:rPr>
              <a:t>/constructors/</a:t>
            </a:r>
            <a:r>
              <a:rPr lang="nl-NL" sz="1600">
                <a:solidFill>
                  <a:srgbClr val="FF0000"/>
                </a:solidFill>
                <a:latin typeface="Courier New" panose="02070309020205020404" pitchFamily="49" charset="0"/>
                <a:cs typeface="Courier New" panose="02070309020205020404" pitchFamily="49" charset="0"/>
              </a:rPr>
              <a:t>renault</a:t>
            </a:r>
            <a:r>
              <a:rPr lang="nl-NL" sz="1600">
                <a:solidFill>
                  <a:srgbClr val="00FF00"/>
                </a:solidFill>
                <a:latin typeface="Courier New" panose="02070309020205020404" pitchFamily="49" charset="0"/>
                <a:cs typeface="Courier New" panose="02070309020205020404" pitchFamily="49" charset="0"/>
              </a:rPr>
              <a:t>/seasons.json</a:t>
            </a: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1636834" y="2563933"/>
            <a:ext cx="7627936" cy="1862008"/>
          </a:xfrm>
          <a:prstGeom prst="rect">
            <a:avLst/>
          </a:prstGeom>
        </p:spPr>
      </p:pic>
      <p:pic>
        <p:nvPicPr>
          <p:cNvPr id="5" name="Picture 4"/>
          <p:cNvPicPr>
            <a:picLocks noChangeAspect="1"/>
          </p:cNvPicPr>
          <p:nvPr/>
        </p:nvPicPr>
        <p:blipFill>
          <a:blip r:embed="rId4"/>
          <a:stretch>
            <a:fillRect/>
          </a:stretch>
        </p:blipFill>
        <p:spPr>
          <a:xfrm>
            <a:off x="1636834" y="4734047"/>
            <a:ext cx="10312003" cy="2046316"/>
          </a:xfrm>
          <a:prstGeom prst="rect">
            <a:avLst/>
          </a:prstGeom>
        </p:spPr>
      </p:pic>
    </p:spTree>
    <p:extLst>
      <p:ext uri="{BB962C8B-B14F-4D97-AF65-F5344CB8AC3E}">
        <p14:creationId xmlns:p14="http://schemas.microsoft.com/office/powerpoint/2010/main" val="2348831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23121" cy="1325563"/>
          </a:xfrm>
        </p:spPr>
        <p:txBody>
          <a:bodyPr/>
          <a:lstStyle/>
          <a:p>
            <a:r>
              <a:rPr lang="nl-NL" smtClean="0">
                <a:solidFill>
                  <a:srgbClr val="00FF00"/>
                </a:solidFill>
                <a:latin typeface="Courier New" panose="02070309020205020404" pitchFamily="49" charset="0"/>
                <a:cs typeface="Courier New" panose="02070309020205020404" pitchFamily="49" charset="0"/>
              </a:rPr>
              <a:t>Using parameters in REST Assured</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199" y="1825625"/>
            <a:ext cx="11230155" cy="4351338"/>
          </a:xfrm>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Iterating over a collection of parameter values:</a:t>
            </a:r>
          </a:p>
          <a:p>
            <a:pPr lvl="1">
              <a:buFont typeface="Courier New" panose="02070309020205020404" pitchFamily="49" charset="0"/>
              <a:buChar char="_"/>
            </a:pPr>
            <a:endParaRPr lang="nl-NL" sz="1600"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sz="1600" smtClean="0">
                <a:solidFill>
                  <a:srgbClr val="00FF00"/>
                </a:solidFill>
                <a:latin typeface="Courier New" panose="02070309020205020404" pitchFamily="49" charset="0"/>
                <a:cs typeface="Courier New" panose="02070309020205020404" pitchFamily="49" charset="0"/>
              </a:rPr>
              <a:t>Creating pairs of driver ID’s and numbers:</a:t>
            </a:r>
            <a:endParaRPr lang="nl-NL" sz="160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z="1600"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endParaRPr lang="nl-NL" sz="1600" smtClean="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sz="1600" smtClean="0">
                <a:solidFill>
                  <a:srgbClr val="00FF00"/>
                </a:solidFill>
                <a:latin typeface="Courier New" panose="02070309020205020404" pitchFamily="49" charset="0"/>
                <a:cs typeface="Courier New" panose="02070309020205020404" pitchFamily="49" charset="0"/>
              </a:rPr>
              <a:t>Using test data in API calls and validation of response data:</a:t>
            </a: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3"/>
          <a:stretch>
            <a:fillRect/>
          </a:stretch>
        </p:blipFill>
        <p:spPr>
          <a:xfrm>
            <a:off x="1636834" y="2860810"/>
            <a:ext cx="3990975" cy="1390650"/>
          </a:xfrm>
          <a:prstGeom prst="rect">
            <a:avLst/>
          </a:prstGeom>
        </p:spPr>
      </p:pic>
      <p:pic>
        <p:nvPicPr>
          <p:cNvPr id="4" name="Picture 3"/>
          <p:cNvPicPr>
            <a:picLocks noChangeAspect="1"/>
          </p:cNvPicPr>
          <p:nvPr/>
        </p:nvPicPr>
        <p:blipFill>
          <a:blip r:embed="rId4"/>
          <a:stretch>
            <a:fillRect/>
          </a:stretch>
        </p:blipFill>
        <p:spPr>
          <a:xfrm>
            <a:off x="1636834" y="4876800"/>
            <a:ext cx="9963150" cy="1981200"/>
          </a:xfrm>
          <a:prstGeom prst="rect">
            <a:avLst/>
          </a:prstGeom>
        </p:spPr>
      </p:pic>
    </p:spTree>
    <p:extLst>
      <p:ext uri="{BB962C8B-B14F-4D97-AF65-F5344CB8AC3E}">
        <p14:creationId xmlns:p14="http://schemas.microsoft.com/office/powerpoint/2010/main" val="3120879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Get your hands dirty!</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RestAssuredExercises2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Data driven tests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Creating a test data object</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Using test data in calling the right URI</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Using test data in assertions</a:t>
            </a: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RestAssuredExamples </a:t>
            </a:r>
            <a:r>
              <a:rPr lang="nl-NL" smtClean="0">
                <a:solidFill>
                  <a:srgbClr val="00FF00"/>
                </a:solidFill>
                <a:latin typeface="Courier New" panose="02070309020205020404" pitchFamily="49" charset="0"/>
                <a:cs typeface="Courier New" panose="02070309020205020404" pitchFamily="49" charset="0"/>
              </a:rPr>
              <a:t>contains all examples from the presentation</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449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Authentication</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Securing web services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Basic authentication (preemptive / challenged)</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Digest / Form</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4720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Basic authentication</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199" y="1825625"/>
            <a:ext cx="11152517" cy="4351338"/>
          </a:xfrm>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Username/password sent in header for every request </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0" y="5307792"/>
            <a:ext cx="12135052" cy="1376363"/>
          </a:xfrm>
          <a:prstGeom prst="rect">
            <a:avLst/>
          </a:prstGeom>
        </p:spPr>
      </p:pic>
      <p:pic>
        <p:nvPicPr>
          <p:cNvPr id="4" name="Picture 3"/>
          <p:cNvPicPr>
            <a:picLocks noChangeAspect="1"/>
          </p:cNvPicPr>
          <p:nvPr/>
        </p:nvPicPr>
        <p:blipFill>
          <a:blip r:embed="rId4"/>
          <a:stretch>
            <a:fillRect/>
          </a:stretch>
        </p:blipFill>
        <p:spPr>
          <a:xfrm>
            <a:off x="1209675" y="2326467"/>
            <a:ext cx="10144125" cy="2981325"/>
          </a:xfrm>
          <a:prstGeom prst="rect">
            <a:avLst/>
          </a:prstGeom>
        </p:spPr>
      </p:pic>
    </p:spTree>
    <p:extLst>
      <p:ext uri="{BB962C8B-B14F-4D97-AF65-F5344CB8AC3E}">
        <p14:creationId xmlns:p14="http://schemas.microsoft.com/office/powerpoint/2010/main" val="89747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Preparation</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Install Eclipse (or any other IDE)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Install TestNG plugin (for Eclipse)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Install m2e (or similar for any other IDE)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Import Maven project into IDE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Update project (Eclipse) or similar</a:t>
            </a:r>
            <a:endParaRPr lang="nl-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772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OAuth(2)</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Request of authentication token based on username and password (Basic authentication)</a:t>
            </a: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Include authentication token in header of all subsequent requests</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838200" y="4226314"/>
            <a:ext cx="10067925" cy="2390775"/>
          </a:xfrm>
          <a:prstGeom prst="rect">
            <a:avLst/>
          </a:prstGeom>
        </p:spPr>
      </p:pic>
    </p:spTree>
    <p:extLst>
      <p:ext uri="{BB962C8B-B14F-4D97-AF65-F5344CB8AC3E}">
        <p14:creationId xmlns:p14="http://schemas.microsoft.com/office/powerpoint/2010/main" val="77157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Measuring response times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200" y="1825625"/>
            <a:ext cx="10841966" cy="4351338"/>
          </a:xfrm>
        </p:spPr>
        <p:txBody>
          <a:bodyPr>
            <a:normAutofit/>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Measuring response times for individual requests</a:t>
            </a: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Setting response time thresholds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Test fails when threshold is exceeded</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No full-fledged performance test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First rough indication of API performance</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4123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Measuring response times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An example: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838200" y="2485755"/>
            <a:ext cx="6286500" cy="1800225"/>
          </a:xfrm>
          <a:prstGeom prst="rect">
            <a:avLst/>
          </a:prstGeom>
        </p:spPr>
      </p:pic>
      <p:pic>
        <p:nvPicPr>
          <p:cNvPr id="6" name="Picture 5"/>
          <p:cNvPicPr>
            <a:picLocks noChangeAspect="1"/>
          </p:cNvPicPr>
          <p:nvPr/>
        </p:nvPicPr>
        <p:blipFill>
          <a:blip r:embed="rId4"/>
          <a:stretch>
            <a:fillRect/>
          </a:stretch>
        </p:blipFill>
        <p:spPr>
          <a:xfrm>
            <a:off x="225994" y="4674259"/>
            <a:ext cx="11515725" cy="1114425"/>
          </a:xfrm>
          <a:prstGeom prst="rect">
            <a:avLst/>
          </a:prstGeom>
        </p:spPr>
      </p:pic>
    </p:spTree>
    <p:extLst>
      <p:ext uri="{BB962C8B-B14F-4D97-AF65-F5344CB8AC3E}">
        <p14:creationId xmlns:p14="http://schemas.microsoft.com/office/powerpoint/2010/main" val="376797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Get your hands dirty!</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lnSpcReduction="20000"/>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RestAssuredExercises3</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Communicating with an OAuth2-secured API</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Requesting authentication token</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Using authentication token in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Measuring API response times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Execute a specific API call</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Evaluate response time against predefined threshold</a:t>
            </a: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RestAssuredExamples </a:t>
            </a:r>
            <a:r>
              <a:rPr lang="nl-NL" smtClean="0">
                <a:solidFill>
                  <a:srgbClr val="00FF00"/>
                </a:solidFill>
                <a:latin typeface="Courier New" panose="02070309020205020404" pitchFamily="49" charset="0"/>
                <a:cs typeface="Courier New" panose="02070309020205020404" pitchFamily="49" charset="0"/>
              </a:rPr>
              <a:t>contains all examples from the presentation</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748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55702" cy="1325563"/>
          </a:xfrm>
        </p:spPr>
        <p:txBody>
          <a:bodyPr/>
          <a:lstStyle/>
          <a:p>
            <a:r>
              <a:rPr lang="nl-NL" smtClean="0">
                <a:solidFill>
                  <a:srgbClr val="00FF00"/>
                </a:solidFill>
                <a:latin typeface="Courier New" panose="02070309020205020404" pitchFamily="49" charset="0"/>
                <a:cs typeface="Courier New" panose="02070309020205020404" pitchFamily="49" charset="0"/>
              </a:rPr>
              <a:t>Sharing variables between tests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Example: authentication tests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Copy / paste required for OAuth2 token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Preferably: store and retrieve for reuse!</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518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27521" y="1608996"/>
            <a:ext cx="8345582" cy="5234600"/>
          </a:xfrm>
          <a:prstGeom prst="rect">
            <a:avLst/>
          </a:prstGeom>
        </p:spPr>
      </p:pic>
      <p:sp>
        <p:nvSpPr>
          <p:cNvPr id="2" name="Title 1"/>
          <p:cNvSpPr>
            <a:spLocks noGrp="1"/>
          </p:cNvSpPr>
          <p:nvPr>
            <p:ph type="title"/>
          </p:nvPr>
        </p:nvSpPr>
        <p:spPr>
          <a:xfrm>
            <a:off x="838200" y="365125"/>
            <a:ext cx="10807460" cy="1325563"/>
          </a:xfrm>
        </p:spPr>
        <p:txBody>
          <a:bodyPr/>
          <a:lstStyle/>
          <a:p>
            <a:r>
              <a:rPr lang="nl-NL" smtClean="0">
                <a:solidFill>
                  <a:srgbClr val="00FF00"/>
                </a:solidFill>
                <a:latin typeface="Courier New" panose="02070309020205020404" pitchFamily="49" charset="0"/>
                <a:cs typeface="Courier New" panose="02070309020205020404" pitchFamily="49" charset="0"/>
              </a:rPr>
              <a:t>Sharing variables between tests </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 Assured</a:t>
            </a:r>
          </a:p>
          <a:p>
            <a:pPr marL="0" indent="0">
              <a:buNone/>
            </a:pPr>
            <a:r>
              <a:rPr lang="nl-NL" smtClean="0">
                <a:solidFill>
                  <a:srgbClr val="00FF00"/>
                </a:solidFill>
                <a:latin typeface="Courier New" panose="02070309020205020404" pitchFamily="49" charset="0"/>
                <a:cs typeface="Courier New" panose="02070309020205020404" pitchFamily="49" charset="0"/>
              </a:rPr>
              <a:t>supports this</a:t>
            </a:r>
          </a:p>
          <a:p>
            <a:pPr marL="0" indent="0">
              <a:buNone/>
            </a:pPr>
            <a:r>
              <a:rPr lang="nl-NL" smtClean="0">
                <a:solidFill>
                  <a:srgbClr val="00FF00"/>
                </a:solidFill>
                <a:latin typeface="Courier New" panose="02070309020205020404" pitchFamily="49" charset="0"/>
                <a:cs typeface="Courier New" panose="02070309020205020404" pitchFamily="49" charset="0"/>
              </a:rPr>
              <a:t>with extract()</a:t>
            </a:r>
          </a:p>
          <a:p>
            <a:endParaRPr lang="nl-NL">
              <a:solidFill>
                <a:srgbClr val="00FF00"/>
              </a:solidFill>
              <a:latin typeface="Courier New" panose="02070309020205020404" pitchFamily="49" charset="0"/>
              <a:cs typeface="Courier New" panose="02070309020205020404" pitchFamily="49" charset="0"/>
            </a:endParaRPr>
          </a:p>
          <a:p>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
        <p:nvSpPr>
          <p:cNvPr id="5" name="Right Arrow 4"/>
          <p:cNvSpPr/>
          <p:nvPr/>
        </p:nvSpPr>
        <p:spPr>
          <a:xfrm rot="10800000">
            <a:off x="6508575" y="4209962"/>
            <a:ext cx="1226506" cy="165256"/>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ight Arrow 5"/>
          <p:cNvSpPr/>
          <p:nvPr/>
        </p:nvSpPr>
        <p:spPr>
          <a:xfrm rot="10800000">
            <a:off x="6508574" y="5700782"/>
            <a:ext cx="1226506" cy="165256"/>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60501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Get your hands dirty!</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RestAssuredExercises4</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Try it for yourself</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Can you apply this to the Formula 1 API?</a:t>
            </a:r>
          </a:p>
          <a:p>
            <a:pPr lvl="1">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RestAssuredExamplesParameterPassing contains all examples from the presentation</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32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Executing tests in CI</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REST Assured-tests are no different from other Java (unit) tests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Can be easily added to your CI/CD pipeline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Part of the build process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Demonstration (using Jenkins)</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04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Questions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lgn="ctr">
              <a:buNone/>
            </a:pPr>
            <a:r>
              <a:rPr lang="nl-NL" sz="28800" smtClean="0">
                <a:solidFill>
                  <a:srgbClr val="00FF00"/>
                </a:solidFill>
                <a:latin typeface="Courier New" panose="02070309020205020404" pitchFamily="49" charset="0"/>
                <a:cs typeface="Courier New" panose="02070309020205020404" pitchFamily="49" charset="0"/>
              </a:rPr>
              <a:t>?</a:t>
            </a: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3997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Contact</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Email: </a:t>
            </a:r>
            <a:r>
              <a:rPr lang="nl-NL" smtClean="0">
                <a:solidFill>
                  <a:srgbClr val="0070C0"/>
                </a:solidFill>
                <a:latin typeface="Courier New" panose="02070309020205020404" pitchFamily="49" charset="0"/>
                <a:cs typeface="Courier New" panose="02070309020205020404" pitchFamily="49" charset="0"/>
              </a:rPr>
              <a:t>bas@ontestautomation.com</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Weblog: </a:t>
            </a:r>
            <a:r>
              <a:rPr lang="nl-NL" smtClean="0">
                <a:solidFill>
                  <a:srgbClr val="0070C0"/>
                </a:solidFill>
                <a:latin typeface="Courier New" panose="02070309020205020404" pitchFamily="49" charset="0"/>
                <a:cs typeface="Courier New" panose="02070309020205020404" pitchFamily="49" charset="0"/>
              </a:rPr>
              <a:t>http://www.ontestautomation.com</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Twitter: </a:t>
            </a:r>
            <a:r>
              <a:rPr lang="nl-NL" smtClean="0">
                <a:solidFill>
                  <a:srgbClr val="0070C0"/>
                </a:solidFill>
                <a:latin typeface="Courier New" panose="02070309020205020404" pitchFamily="49" charset="0"/>
                <a:cs typeface="Courier New" panose="02070309020205020404" pitchFamily="49" charset="0"/>
              </a:rPr>
              <a:t>@_basdijkstra</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300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What are RESTful web services?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199" y="1825625"/>
            <a:ext cx="11143891" cy="4351338"/>
          </a:xfrm>
        </p:spPr>
        <p:txBody>
          <a:bodyPr>
            <a:normAutofit/>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HTTP request methods (GET, POST, PUT, …)</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URI’s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CRUD operations on data</a:t>
            </a:r>
          </a:p>
          <a:p>
            <a:pPr marL="457200" lvl="1" indent="0">
              <a:buNone/>
            </a:pPr>
            <a:r>
              <a:rPr lang="nl-NL" smtClean="0">
                <a:solidFill>
                  <a:srgbClr val="00FF00"/>
                </a:solidFill>
                <a:latin typeface="Courier New" panose="02070309020205020404" pitchFamily="49" charset="0"/>
                <a:cs typeface="Courier New" panose="02070309020205020404" pitchFamily="49" charset="0"/>
              </a:rPr>
              <a:t>POST	Create</a:t>
            </a:r>
          </a:p>
          <a:p>
            <a:pPr marL="457200" lvl="1" indent="0">
              <a:buNone/>
            </a:pPr>
            <a:r>
              <a:rPr lang="nl-NL" smtClean="0">
                <a:solidFill>
                  <a:srgbClr val="00FF00"/>
                </a:solidFill>
                <a:latin typeface="Courier New" panose="02070309020205020404" pitchFamily="49" charset="0"/>
                <a:cs typeface="Courier New" panose="02070309020205020404" pitchFamily="49" charset="0"/>
              </a:rPr>
              <a:t>GET	Read</a:t>
            </a:r>
          </a:p>
          <a:p>
            <a:pPr marL="457200" lvl="1" indent="0">
              <a:buNone/>
            </a:pPr>
            <a:r>
              <a:rPr lang="nl-NL" smtClean="0">
                <a:solidFill>
                  <a:srgbClr val="00FF00"/>
                </a:solidFill>
                <a:latin typeface="Courier New" panose="02070309020205020404" pitchFamily="49" charset="0"/>
                <a:cs typeface="Courier New" panose="02070309020205020404" pitchFamily="49" charset="0"/>
              </a:rPr>
              <a:t>PUT	Update</a:t>
            </a:r>
          </a:p>
          <a:p>
            <a:pPr marL="457200" lvl="1" indent="0">
              <a:buNone/>
            </a:pPr>
            <a:r>
              <a:rPr lang="nl-NL" smtClean="0">
                <a:solidFill>
                  <a:srgbClr val="00FF00"/>
                </a:solidFill>
                <a:latin typeface="Courier New" panose="02070309020205020404" pitchFamily="49" charset="0"/>
                <a:cs typeface="Courier New" panose="02070309020205020404" pitchFamily="49" charset="0"/>
              </a:rPr>
              <a:t>DELETE	Delete</a:t>
            </a:r>
          </a:p>
          <a:p>
            <a:pPr marL="0" indent="0">
              <a:buNone/>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010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An example</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http://api.zippopotam.us/us/90210</a:t>
            </a: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Result:</a:t>
            </a:r>
          </a:p>
        </p:txBody>
      </p:sp>
      <p:pic>
        <p:nvPicPr>
          <p:cNvPr id="4" name="Picture 3"/>
          <p:cNvPicPr>
            <a:picLocks noChangeAspect="1"/>
          </p:cNvPicPr>
          <p:nvPr/>
        </p:nvPicPr>
        <p:blipFill>
          <a:blip r:embed="rId3"/>
          <a:stretch>
            <a:fillRect/>
          </a:stretch>
        </p:blipFill>
        <p:spPr>
          <a:xfrm>
            <a:off x="4014787" y="3633338"/>
            <a:ext cx="4162425" cy="2800350"/>
          </a:xfrm>
          <a:prstGeom prst="rect">
            <a:avLst/>
          </a:prstGeom>
        </p:spPr>
      </p:pic>
    </p:spTree>
    <p:extLst>
      <p:ext uri="{BB962C8B-B14F-4D97-AF65-F5344CB8AC3E}">
        <p14:creationId xmlns:p14="http://schemas.microsoft.com/office/powerpoint/2010/main" val="323594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Usage of RESTful web services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Mobile applications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Internet of Things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API Economy</a:t>
            </a:r>
            <a:endParaRPr lang="nl-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442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Why REST (and not SOAP, for example)?</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Support for a multitude of data formats</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Smaller overhead and therefore better performance</a:t>
            </a:r>
          </a:p>
        </p:txBody>
      </p:sp>
    </p:spTree>
    <p:extLst>
      <p:ext uri="{BB962C8B-B14F-4D97-AF65-F5344CB8AC3E}">
        <p14:creationId xmlns:p14="http://schemas.microsoft.com/office/powerpoint/2010/main" val="307482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Why SOAP(and not REST, for example)?</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WS-Security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WS-ReliableMessaging</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WS-AtomicTransaction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Mostly used to secure banking applications</a:t>
            </a:r>
          </a:p>
        </p:txBody>
      </p:sp>
    </p:spTree>
    <p:extLst>
      <p:ext uri="{BB962C8B-B14F-4D97-AF65-F5344CB8AC3E}">
        <p14:creationId xmlns:p14="http://schemas.microsoft.com/office/powerpoint/2010/main" val="166060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solidFill>
                  <a:srgbClr val="00FF00"/>
                </a:solidFill>
                <a:latin typeface="Courier New" panose="02070309020205020404" pitchFamily="49" charset="0"/>
                <a:cs typeface="Courier New" panose="02070309020205020404" pitchFamily="49" charset="0"/>
              </a:rPr>
              <a:t>Tools for testing RESTful web services</a:t>
            </a:r>
            <a:endParaRPr lang="nl-NL">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Browser (using plugins like Postman for Chrome)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Open source (SoapUI, REST Assured)</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smtClean="0">
                <a:solidFill>
                  <a:srgbClr val="00FF00"/>
                </a:solidFill>
                <a:latin typeface="Courier New" panose="02070309020205020404" pitchFamily="49" charset="0"/>
                <a:cs typeface="Courier New" panose="02070309020205020404" pitchFamily="49" charset="0"/>
              </a:rPr>
              <a:t>COTS (Parasoft SOAtest, SoapUI Pro)</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smtClean="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0170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24667</TotalTime>
  <Words>2062</Words>
  <Application>Microsoft Office PowerPoint</Application>
  <PresentationFormat>Widescreen</PresentationFormat>
  <Paragraphs>435</Paragraphs>
  <Slides>39</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Courier New</vt:lpstr>
      <vt:lpstr>Office Theme</vt:lpstr>
      <vt:lpstr>Test the REST</vt:lpstr>
      <vt:lpstr>What are we going to do?</vt:lpstr>
      <vt:lpstr>Preparation</vt:lpstr>
      <vt:lpstr>What are RESTful web services?</vt:lpstr>
      <vt:lpstr>An example</vt:lpstr>
      <vt:lpstr>Usage of RESTful web services</vt:lpstr>
      <vt:lpstr>Why REST (and not SOAP, for example)?</vt:lpstr>
      <vt:lpstr>Why SOAP(and not REST, for example)?</vt:lpstr>
      <vt:lpstr>Tools for testing RESTful web services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Our application under test</vt:lpstr>
      <vt:lpstr>Some examples</vt:lpstr>
      <vt:lpstr>Demo</vt:lpstr>
      <vt:lpstr>Get your hands dirty!</vt:lpstr>
      <vt:lpstr>Parameters in RESTful web services</vt:lpstr>
      <vt:lpstr>Using parameters in REST Assured</vt:lpstr>
      <vt:lpstr>Using parameters in REST Assured</vt:lpstr>
      <vt:lpstr>Using parameters in REST Assured</vt:lpstr>
      <vt:lpstr>Get your hands dirty!</vt:lpstr>
      <vt:lpstr>Authentication</vt:lpstr>
      <vt:lpstr>Basic authentication</vt:lpstr>
      <vt:lpstr>OAuth(2)</vt:lpstr>
      <vt:lpstr>Measuring response times</vt:lpstr>
      <vt:lpstr>Measuring response times</vt:lpstr>
      <vt:lpstr>Get your hands dirty!</vt:lpstr>
      <vt:lpstr>Sharing variables between tests</vt:lpstr>
      <vt:lpstr>Sharing variables between tests </vt:lpstr>
      <vt:lpstr>Get your hands dirty!</vt:lpstr>
      <vt:lpstr>Executing tests in CI</vt:lpstr>
      <vt:lpstr>Questions</vt:lpstr>
      <vt:lpstr>Contact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106</cp:revision>
  <dcterms:created xsi:type="dcterms:W3CDTF">2016-03-22T05:00:13Z</dcterms:created>
  <dcterms:modified xsi:type="dcterms:W3CDTF">2016-06-10T12:32:22Z</dcterms:modified>
</cp:coreProperties>
</file>