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8" r:id="rId5"/>
    <p:sldId id="273" r:id="rId6"/>
    <p:sldId id="265" r:id="rId7"/>
    <p:sldId id="279" r:id="rId8"/>
    <p:sldId id="274" r:id="rId9"/>
    <p:sldId id="266" r:id="rId10"/>
    <p:sldId id="280" r:id="rId11"/>
    <p:sldId id="275" r:id="rId12"/>
    <p:sldId id="267" r:id="rId13"/>
    <p:sldId id="281" r:id="rId14"/>
    <p:sldId id="276" r:id="rId15"/>
    <p:sldId id="263" r:id="rId16"/>
    <p:sldId id="282" r:id="rId17"/>
    <p:sldId id="268" r:id="rId18"/>
    <p:sldId id="283" r:id="rId19"/>
    <p:sldId id="270" r:id="rId20"/>
    <p:sldId id="285" r:id="rId21"/>
    <p:sldId id="271" r:id="rId22"/>
    <p:sldId id="28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_Facultate%20Mate%20Info\anul%20I\sem%20II\Structuri%20de%20Date\SORTARI\bubble_sorting_sta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_Facultate%20Mate%20Info\anul%20I\sem%20II\Structuri%20de%20Date\SORTARI\count_sorting_sta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_Facultate%20Mate%20Info\anul%20I\sem%20II\Structuri%20de%20Date\SORTARI\merge_sorting_sta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_Facultate%20Mate%20Info\anul%20I\sem%20II\Structuri%20de%20Date\SORTARI\quick_sorting_stat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_Facultate%20Mate%20Info\anul%20I\sem%20II\Structuri%20de%20Date\SORTARI\radix_sorting_base_sta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_Facultate%20Mate%20Info\anul%20I\sem%20II\Structuri%20de%20Date\SORTARI\radix_sorting_base_stat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_Facultate%20Mate%20Info\anul%20I\sem%20II\Structuri%20de%20Date\SORTARI\radix_sorting_base_sta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_Facultate%20Mate%20Info\anul%20I\sem%20II\Structuri%20de%20Date\SORTARI\radix_sorting_base_stat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BUBBLE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bubble_sorting_stats!$B$1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bubble_sorting_stats!$B$2:$B$11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8-4BA0-9DAF-2282A8440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6823640"/>
        <c:axId val="486826592"/>
      </c:barChart>
      <c:lineChart>
        <c:grouping val="standard"/>
        <c:varyColors val="0"/>
        <c:ser>
          <c:idx val="2"/>
          <c:order val="2"/>
          <c:tx>
            <c:strRef>
              <c:f>bubble_sorting_stats!$D$1</c:f>
              <c:strCache>
                <c:ptCount val="1"/>
                <c:pt idx="0">
                  <c:v>TIME(seconds)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bubble_sorting_stats!$D$2:$D$11</c:f>
              <c:numCache>
                <c:formatCode>General</c:formatCode>
                <c:ptCount val="5"/>
                <c:pt idx="0">
                  <c:v>5.5026292999999997E-2</c:v>
                </c:pt>
                <c:pt idx="1">
                  <c:v>5.5895409579999997</c:v>
                </c:pt>
                <c:pt idx="2">
                  <c:v>5.7067346570000002</c:v>
                </c:pt>
                <c:pt idx="3">
                  <c:v>5.4751756189999998</c:v>
                </c:pt>
                <c:pt idx="4">
                  <c:v>5.6178016660000001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C8-4BA0-9DAF-2282A8440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254944"/>
        <c:axId val="486256584"/>
      </c:lineChart>
      <c:scatterChart>
        <c:scatterStyle val="lineMarker"/>
        <c:varyColors val="0"/>
        <c:ser>
          <c:idx val="1"/>
          <c:order val="1"/>
          <c:tx>
            <c:strRef>
              <c:f>bubble_sorting_stats!$C$1</c:f>
              <c:strCache>
                <c:ptCount val="1"/>
                <c:pt idx="0">
                  <c:v>MAXIMUM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bubble_sorting_stats!$C$2:$C$11</c:f>
              <c:numCache>
                <c:formatCode>General</c:formatCode>
                <c:ptCount val="5"/>
                <c:pt idx="0">
                  <c:v>100000000</c:v>
                </c:pt>
                <c:pt idx="1">
                  <c:v>100000</c:v>
                </c:pt>
                <c:pt idx="2">
                  <c:v>1000000</c:v>
                </c:pt>
                <c:pt idx="3">
                  <c:v>10000000</c:v>
                </c:pt>
                <c:pt idx="4">
                  <c:v>100000000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C8-4BA0-9DAF-2282A8440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823640"/>
        <c:axId val="486826592"/>
      </c:scatterChart>
      <c:catAx>
        <c:axId val="486823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826592"/>
        <c:crosses val="autoZero"/>
        <c:auto val="1"/>
        <c:lblAlgn val="ctr"/>
        <c:lblOffset val="100"/>
        <c:noMultiLvlLbl val="0"/>
      </c:catAx>
      <c:valAx>
        <c:axId val="48682659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Number of items to sort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823640"/>
        <c:crosses val="autoZero"/>
        <c:crossBetween val="between"/>
      </c:valAx>
      <c:valAx>
        <c:axId val="48625658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Time</a:t>
                </a:r>
                <a:r>
                  <a:rPr lang="en-US" sz="1800" baseline="0" dirty="0"/>
                  <a:t> to sort (seconds)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254944"/>
        <c:crosses val="max"/>
        <c:crossBetween val="between"/>
      </c:valAx>
      <c:catAx>
        <c:axId val="486254944"/>
        <c:scaling>
          <c:orientation val="minMax"/>
        </c:scaling>
        <c:delete val="1"/>
        <c:axPos val="b"/>
        <c:majorTickMark val="out"/>
        <c:minorTickMark val="none"/>
        <c:tickLblPos val="nextTo"/>
        <c:crossAx val="486256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COUNT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count_sorting_stats!$B$1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count_sorting_stats!$B$2:$B$11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8-4F0A-86A9-1578C9B2F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84569384"/>
        <c:axId val="484565448"/>
      </c:barChart>
      <c:lineChart>
        <c:grouping val="standard"/>
        <c:varyColors val="0"/>
        <c:ser>
          <c:idx val="2"/>
          <c:order val="2"/>
          <c:tx>
            <c:strRef>
              <c:f>count_sorting_stats!$D$1</c:f>
              <c:strCache>
                <c:ptCount val="1"/>
                <c:pt idx="0">
                  <c:v>TIME(seconds)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count_sorting_stats!$D$2:$D$11</c:f>
              <c:numCache>
                <c:formatCode>General</c:formatCode>
                <c:ptCount val="5"/>
                <c:pt idx="0">
                  <c:v>1.009226E-3</c:v>
                </c:pt>
                <c:pt idx="1">
                  <c:v>5.2280429999999999E-3</c:v>
                </c:pt>
                <c:pt idx="2">
                  <c:v>6.3046455000000001E-2</c:v>
                </c:pt>
                <c:pt idx="3">
                  <c:v>0.800719976</c:v>
                </c:pt>
                <c:pt idx="4">
                  <c:v>2.1111433509999999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68-4F0A-86A9-1578C9B2F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760408"/>
        <c:axId val="481759096"/>
      </c:lineChart>
      <c:scatterChart>
        <c:scatterStyle val="lineMarker"/>
        <c:varyColors val="0"/>
        <c:ser>
          <c:idx val="1"/>
          <c:order val="1"/>
          <c:tx>
            <c:strRef>
              <c:f>count_sorting_stats!$C$1</c:f>
              <c:strCache>
                <c:ptCount val="1"/>
                <c:pt idx="0">
                  <c:v>MAXIMUM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count_sorting_stats!$C$2:$C$11</c:f>
              <c:numCache>
                <c:formatCode>General</c:formatCode>
                <c:ptCount val="5"/>
                <c:pt idx="0">
                  <c:v>10000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68-4F0A-86A9-1578C9B2F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569384"/>
        <c:axId val="484565448"/>
      </c:scatterChart>
      <c:catAx>
        <c:axId val="484569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565448"/>
        <c:crosses val="autoZero"/>
        <c:auto val="1"/>
        <c:lblAlgn val="ctr"/>
        <c:lblOffset val="100"/>
        <c:noMultiLvlLbl val="0"/>
      </c:catAx>
      <c:valAx>
        <c:axId val="4845654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Number of items to sort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569384"/>
        <c:crosses val="autoZero"/>
        <c:crossBetween val="between"/>
      </c:valAx>
      <c:valAx>
        <c:axId val="4817590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Time to sort (seconds)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760408"/>
        <c:crosses val="max"/>
        <c:crossBetween val="between"/>
      </c:valAx>
      <c:catAx>
        <c:axId val="481760408"/>
        <c:scaling>
          <c:orientation val="minMax"/>
        </c:scaling>
        <c:delete val="1"/>
        <c:axPos val="t"/>
        <c:majorTickMark val="out"/>
        <c:minorTickMark val="none"/>
        <c:tickLblPos val="nextTo"/>
        <c:crossAx val="481759096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MERGE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merge_sorting_stats!$B$1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merge_sorting_stats!$B$2:$B$11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C9-45D3-AB92-5CCB7F75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1789872"/>
        <c:axId val="471789216"/>
      </c:barChart>
      <c:lineChart>
        <c:grouping val="standard"/>
        <c:varyColors val="0"/>
        <c:ser>
          <c:idx val="2"/>
          <c:order val="2"/>
          <c:tx>
            <c:strRef>
              <c:f>merge_sorting_stats!$D$1</c:f>
              <c:strCache>
                <c:ptCount val="1"/>
                <c:pt idx="0">
                  <c:v>TIME(seconds)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merge_sorting_stats!$D$2:$D$11</c:f>
              <c:numCache>
                <c:formatCode>General</c:formatCode>
                <c:ptCount val="5"/>
                <c:pt idx="0">
                  <c:v>2.99072265625E-3</c:v>
                </c:pt>
                <c:pt idx="1">
                  <c:v>4.3009996414184501E-2</c:v>
                </c:pt>
                <c:pt idx="2">
                  <c:v>0.52662014961242598</c:v>
                </c:pt>
                <c:pt idx="3">
                  <c:v>6.8972876071929896</c:v>
                </c:pt>
                <c:pt idx="4">
                  <c:v>6.5989742279052699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9-45D3-AB92-5CCB7F75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5760248"/>
        <c:axId val="476511160"/>
      </c:lineChart>
      <c:scatterChart>
        <c:scatterStyle val="lineMarker"/>
        <c:varyColors val="0"/>
        <c:ser>
          <c:idx val="1"/>
          <c:order val="1"/>
          <c:tx>
            <c:strRef>
              <c:f>merge_sorting_stats!$C$1</c:f>
              <c:strCache>
                <c:ptCount val="1"/>
                <c:pt idx="0">
                  <c:v>MAXIMUM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merge_sorting_stats!$C$2:$C$11</c:f>
              <c:numCache>
                <c:formatCode>General</c:formatCode>
                <c:ptCount val="5"/>
                <c:pt idx="0">
                  <c:v>10000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0C9-45D3-AB92-5CCB7F75A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789872"/>
        <c:axId val="471789216"/>
      </c:scatterChart>
      <c:catAx>
        <c:axId val="47178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789216"/>
        <c:crosses val="autoZero"/>
        <c:auto val="1"/>
        <c:lblAlgn val="ctr"/>
        <c:lblOffset val="100"/>
        <c:noMultiLvlLbl val="0"/>
      </c:catAx>
      <c:valAx>
        <c:axId val="47178921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Number of items to sort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789872"/>
        <c:crosses val="autoZero"/>
        <c:crossBetween val="between"/>
      </c:valAx>
      <c:valAx>
        <c:axId val="4765111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Time to sort (seconds)</a:t>
                </a:r>
                <a:endParaRPr lang="en-US" sz="1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760248"/>
        <c:crosses val="max"/>
        <c:crossBetween val="between"/>
      </c:valAx>
      <c:catAx>
        <c:axId val="475760248"/>
        <c:scaling>
          <c:orientation val="minMax"/>
        </c:scaling>
        <c:delete val="1"/>
        <c:axPos val="b"/>
        <c:majorTickMark val="out"/>
        <c:minorTickMark val="none"/>
        <c:tickLblPos val="nextTo"/>
        <c:crossAx val="476511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QUICK SORT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quick_sorting_stats!$B$1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 w="3175">
              <a:gradFill>
                <a:gsLst>
                  <a:gs pos="28000">
                    <a:schemeClr val="accent1">
                      <a:lumMod val="5000"/>
                      <a:lumOff val="95000"/>
                    </a:schemeClr>
                  </a:gs>
                  <a:gs pos="51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val>
            <c:numRef>
              <c:f>quick_sorting_stats!$B$2:$B$11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6-466B-B87F-746C846F6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6588760"/>
        <c:axId val="476583840"/>
      </c:barChart>
      <c:lineChart>
        <c:grouping val="standard"/>
        <c:varyColors val="0"/>
        <c:ser>
          <c:idx val="2"/>
          <c:order val="2"/>
          <c:tx>
            <c:strRef>
              <c:f>quick_sorting_stats!$D$1</c:f>
              <c:strCache>
                <c:ptCount val="1"/>
                <c:pt idx="0">
                  <c:v>TIME(seconds)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quick_sorting_stats!$D$2:$D$11</c:f>
              <c:numCache>
                <c:formatCode>General</c:formatCode>
                <c:ptCount val="5"/>
                <c:pt idx="0">
                  <c:v>1.9915103912353498E-3</c:v>
                </c:pt>
                <c:pt idx="1">
                  <c:v>2.38773822784423E-2</c:v>
                </c:pt>
                <c:pt idx="2">
                  <c:v>0.299814462661743</c:v>
                </c:pt>
                <c:pt idx="3">
                  <c:v>3.70667147636413</c:v>
                </c:pt>
                <c:pt idx="4">
                  <c:v>4.1710999011993399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36-466B-B87F-746C846F6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036520"/>
        <c:axId val="380037832"/>
      </c:lineChart>
      <c:scatterChart>
        <c:scatterStyle val="lineMarker"/>
        <c:varyColors val="0"/>
        <c:ser>
          <c:idx val="1"/>
          <c:order val="1"/>
          <c:tx>
            <c:strRef>
              <c:f>quick_sorting_stats!$C$1</c:f>
              <c:strCache>
                <c:ptCount val="1"/>
                <c:pt idx="0">
                  <c:v>MAXIMUM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quick_sorting_stats!$C$2:$C$11</c:f>
              <c:numCache>
                <c:formatCode>General</c:formatCode>
                <c:ptCount val="5"/>
                <c:pt idx="0">
                  <c:v>10000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A36-466B-B87F-746C846F6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588760"/>
        <c:axId val="476583840"/>
      </c:scatterChart>
      <c:catAx>
        <c:axId val="47658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583840"/>
        <c:crosses val="autoZero"/>
        <c:auto val="1"/>
        <c:lblAlgn val="ctr"/>
        <c:lblOffset val="100"/>
        <c:noMultiLvlLbl val="0"/>
      </c:catAx>
      <c:valAx>
        <c:axId val="47658384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Number of items to sort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588760"/>
        <c:crosses val="autoZero"/>
        <c:crossBetween val="between"/>
      </c:valAx>
      <c:valAx>
        <c:axId val="3800378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Time to sort (seconds)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036520"/>
        <c:crosses val="max"/>
        <c:crossBetween val="between"/>
      </c:valAx>
      <c:catAx>
        <c:axId val="380036520"/>
        <c:scaling>
          <c:orientation val="minMax"/>
        </c:scaling>
        <c:delete val="1"/>
        <c:axPos val="b"/>
        <c:majorTickMark val="out"/>
        <c:minorTickMark val="none"/>
        <c:tickLblPos val="nextTo"/>
        <c:crossAx val="380037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RADIX SORT </a:t>
            </a:r>
            <a:endParaRPr lang="en-US" sz="2000" dirty="0">
              <a:effectLst/>
            </a:endParaRPr>
          </a:p>
          <a:p>
            <a:pPr>
              <a:defRPr sz="2000"/>
            </a:pPr>
            <a:r>
              <a:rPr lang="en-US" sz="2000" b="1" i="0" baseline="0" dirty="0">
                <a:effectLst/>
              </a:rPr>
              <a:t>N=10^3 and MAX = 10^4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radix_sorting_base_stats!$D$1</c:f>
              <c:strCache>
                <c:ptCount val="1"/>
                <c:pt idx="0">
                  <c:v>TIME(seconds)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radix_sorting_base_stats!$D$2:$D$63</c:f>
              <c:numCache>
                <c:formatCode>General</c:formatCode>
                <c:ptCount val="7"/>
                <c:pt idx="0">
                  <c:v>8.9993476867675695E-3</c:v>
                </c:pt>
                <c:pt idx="1">
                  <c:v>1.9996166229247999E-3</c:v>
                </c:pt>
                <c:pt idx="2">
                  <c:v>2.0081996917724601E-3</c:v>
                </c:pt>
                <c:pt idx="3">
                  <c:v>2.0132064819335898E-3</c:v>
                </c:pt>
                <c:pt idx="4">
                  <c:v>1.0063648223876901E-3</c:v>
                </c:pt>
                <c:pt idx="5">
                  <c:v>1.0001659393310499E-3</c:v>
                </c:pt>
                <c:pt idx="6">
                  <c:v>9.9945068359375E-4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FA-4D81-B8A6-6A15D5485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306656"/>
        <c:axId val="471305344"/>
      </c:lineChart>
      <c:scatterChart>
        <c:scatterStyle val="lineMarker"/>
        <c:varyColors val="0"/>
        <c:ser>
          <c:idx val="1"/>
          <c:order val="1"/>
          <c:tx>
            <c:strRef>
              <c:f>radix_sorting_base_stats!$E$1</c:f>
              <c:strCache>
                <c:ptCount val="1"/>
                <c:pt idx="0">
                  <c:v>BASE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radix_sorting_base_stats!$E$2:$E$63</c:f>
              <c:numCache>
                <c:formatCode>General</c:formatCode>
                <c:ptCount val="7"/>
                <c:pt idx="0">
                  <c:v>2</c:v>
                </c:pt>
                <c:pt idx="1">
                  <c:v>10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FA-4D81-B8A6-6A15D5485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088064"/>
        <c:axId val="474086424"/>
      </c:scatterChart>
      <c:catAx>
        <c:axId val="471306656"/>
        <c:scaling>
          <c:orientation val="minMax"/>
        </c:scaling>
        <c:delete val="1"/>
        <c:axPos val="b"/>
        <c:majorTickMark val="none"/>
        <c:minorTickMark val="none"/>
        <c:tickLblPos val="nextTo"/>
        <c:crossAx val="471305344"/>
        <c:crosses val="autoZero"/>
        <c:auto val="1"/>
        <c:lblAlgn val="ctr"/>
        <c:lblOffset val="100"/>
        <c:noMultiLvlLbl val="0"/>
      </c:catAx>
      <c:valAx>
        <c:axId val="47130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Time to sort (seconds)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06656"/>
        <c:crosses val="autoZero"/>
        <c:crossBetween val="between"/>
      </c:valAx>
      <c:valAx>
        <c:axId val="4740864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Bases </a:t>
                </a:r>
                <a:endParaRPr lang="en-US" dirty="0">
                  <a:effectLst/>
                </a:endParaRPr>
              </a:p>
              <a:p>
                <a:pPr>
                  <a:defRPr/>
                </a:pPr>
                <a:r>
                  <a:rPr lang="en-US" sz="1800" b="0" i="0" baseline="0" dirty="0">
                    <a:effectLst/>
                  </a:rPr>
                  <a:t>2, 10, 16, 32, 64, 256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88064"/>
        <c:crosses val="max"/>
        <c:crossBetween val="midCat"/>
      </c:valAx>
      <c:valAx>
        <c:axId val="474088064"/>
        <c:scaling>
          <c:orientation val="minMax"/>
        </c:scaling>
        <c:delete val="1"/>
        <c:axPos val="b"/>
        <c:majorTickMark val="out"/>
        <c:minorTickMark val="none"/>
        <c:tickLblPos val="nextTo"/>
        <c:crossAx val="474086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RADIX SORT </a:t>
            </a:r>
            <a:endParaRPr lang="en-US" sz="2000" dirty="0">
              <a:effectLst/>
            </a:endParaRPr>
          </a:p>
          <a:p>
            <a:pPr>
              <a:defRPr sz="2000"/>
            </a:pPr>
            <a:r>
              <a:rPr lang="en-US" sz="2000" b="1" i="0" baseline="0" dirty="0">
                <a:effectLst/>
              </a:rPr>
              <a:t>N=10^4 and MAX = 10^4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radix_sorting_base_stats!$A$73</c:f>
              <c:strCache>
                <c:ptCount val="1"/>
                <c:pt idx="0">
                  <c:v>TIME(seconds)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radix_sorting_base_stats!$A$74:$A$80</c:f>
              <c:numCache>
                <c:formatCode>General</c:formatCode>
                <c:ptCount val="7"/>
                <c:pt idx="0">
                  <c:v>8.9001655578613198E-2</c:v>
                </c:pt>
                <c:pt idx="1">
                  <c:v>2.2965192794799801E-2</c:v>
                </c:pt>
                <c:pt idx="2">
                  <c:v>2.39984989166259E-2</c:v>
                </c:pt>
                <c:pt idx="3">
                  <c:v>1.6993999481201099E-2</c:v>
                </c:pt>
                <c:pt idx="4">
                  <c:v>1.6986370086669901E-2</c:v>
                </c:pt>
                <c:pt idx="5">
                  <c:v>1.00088119506835E-2</c:v>
                </c:pt>
                <c:pt idx="6">
                  <c:v>9.9940299987792899E-3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D-4D88-957D-3F311A655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7085352"/>
        <c:axId val="527085680"/>
      </c:lineChart>
      <c:scatterChart>
        <c:scatterStyle val="lineMarker"/>
        <c:varyColors val="0"/>
        <c:ser>
          <c:idx val="1"/>
          <c:order val="1"/>
          <c:tx>
            <c:strRef>
              <c:f>radix_sorting_base_stats!$B$73</c:f>
              <c:strCache>
                <c:ptCount val="1"/>
                <c:pt idx="0">
                  <c:v>BASE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radix_sorting_base_stats!$B$74:$B$80</c:f>
              <c:numCache>
                <c:formatCode>General</c:formatCode>
                <c:ptCount val="7"/>
                <c:pt idx="0">
                  <c:v>2</c:v>
                </c:pt>
                <c:pt idx="1">
                  <c:v>10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2D-4D88-957D-3F311A655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086992"/>
        <c:axId val="527082728"/>
      </c:scatterChart>
      <c:catAx>
        <c:axId val="527085352"/>
        <c:scaling>
          <c:orientation val="minMax"/>
        </c:scaling>
        <c:delete val="1"/>
        <c:axPos val="b"/>
        <c:majorTickMark val="none"/>
        <c:minorTickMark val="none"/>
        <c:tickLblPos val="nextTo"/>
        <c:crossAx val="527085680"/>
        <c:crosses val="autoZero"/>
        <c:auto val="1"/>
        <c:lblAlgn val="ctr"/>
        <c:lblOffset val="100"/>
        <c:noMultiLvlLbl val="0"/>
      </c:catAx>
      <c:valAx>
        <c:axId val="5270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Time to sort (seconds)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085352"/>
        <c:crosses val="autoZero"/>
        <c:crossBetween val="between"/>
      </c:valAx>
      <c:valAx>
        <c:axId val="5270827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Bases </a:t>
                </a:r>
                <a:endParaRPr lang="en-US" sz="1800" dirty="0">
                  <a:effectLst/>
                </a:endParaRPr>
              </a:p>
              <a:p>
                <a:pPr>
                  <a:defRPr/>
                </a:pPr>
                <a:r>
                  <a:rPr lang="en-US" sz="1800" b="0" i="0" baseline="0" dirty="0">
                    <a:effectLst/>
                  </a:rPr>
                  <a:t>2, 10, 16, 32, 64, 256</a:t>
                </a:r>
                <a:endParaRPr lang="en-US" sz="1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086992"/>
        <c:crosses val="max"/>
        <c:crossBetween val="midCat"/>
      </c:valAx>
      <c:valAx>
        <c:axId val="527086992"/>
        <c:scaling>
          <c:orientation val="minMax"/>
        </c:scaling>
        <c:delete val="1"/>
        <c:axPos val="b"/>
        <c:majorTickMark val="out"/>
        <c:minorTickMark val="none"/>
        <c:tickLblPos val="nextTo"/>
        <c:crossAx val="527082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RADIX SORT </a:t>
            </a:r>
            <a:endParaRPr lang="en-US" sz="2000" dirty="0">
              <a:effectLst/>
            </a:endParaRPr>
          </a:p>
          <a:p>
            <a:pPr>
              <a:defRPr sz="2000"/>
            </a:pPr>
            <a:r>
              <a:rPr lang="en-US" sz="2000" b="1" i="0" baseline="0" dirty="0">
                <a:effectLst/>
              </a:rPr>
              <a:t>N=10^6 and MAX = 10^6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radix_sorting_base_stats!$D$1</c:f>
              <c:strCache>
                <c:ptCount val="1"/>
                <c:pt idx="0">
                  <c:v>TIME(seconds)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radix_sorting_base_stats!$D$2:$D$69</c:f>
              <c:numCache>
                <c:formatCode>General</c:formatCode>
                <c:ptCount val="6"/>
                <c:pt idx="0">
                  <c:v>20.012501239776601</c:v>
                </c:pt>
                <c:pt idx="1">
                  <c:v>5.49308180809021</c:v>
                </c:pt>
                <c:pt idx="2">
                  <c:v>4.6374263763427699</c:v>
                </c:pt>
                <c:pt idx="3">
                  <c:v>3.81799936294555</c:v>
                </c:pt>
                <c:pt idx="4">
                  <c:v>2.9940125942230198</c:v>
                </c:pt>
                <c:pt idx="5">
                  <c:v>3.0651295185089098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8C-4916-8E5E-2A411BAD9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5158720"/>
        <c:axId val="373746208"/>
      </c:lineChart>
      <c:scatterChart>
        <c:scatterStyle val="lineMarker"/>
        <c:varyColors val="0"/>
        <c:ser>
          <c:idx val="1"/>
          <c:order val="1"/>
          <c:tx>
            <c:strRef>
              <c:f>radix_sorting_base_stats!$E$1</c:f>
              <c:strCache>
                <c:ptCount val="1"/>
                <c:pt idx="0">
                  <c:v>BASE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radix_sorting_base_stats!$E$2:$E$69</c:f>
              <c:numCache>
                <c:formatCode>General</c:formatCode>
                <c:ptCount val="6"/>
                <c:pt idx="0">
                  <c:v>2</c:v>
                </c:pt>
                <c:pt idx="1">
                  <c:v>10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8C-4916-8E5E-2A411BAD9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255872"/>
        <c:axId val="418280144"/>
      </c:scatterChart>
      <c:catAx>
        <c:axId val="485158720"/>
        <c:scaling>
          <c:orientation val="minMax"/>
        </c:scaling>
        <c:delete val="1"/>
        <c:axPos val="b"/>
        <c:majorTickMark val="none"/>
        <c:minorTickMark val="none"/>
        <c:tickLblPos val="nextTo"/>
        <c:crossAx val="373746208"/>
        <c:crosses val="autoZero"/>
        <c:auto val="1"/>
        <c:lblAlgn val="ctr"/>
        <c:lblOffset val="100"/>
        <c:noMultiLvlLbl val="0"/>
      </c:catAx>
      <c:valAx>
        <c:axId val="37374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Time to sort (seconds)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158720"/>
        <c:crosses val="autoZero"/>
        <c:crossBetween val="between"/>
      </c:valAx>
      <c:valAx>
        <c:axId val="41828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Bases </a:t>
                </a:r>
                <a:endParaRPr lang="en-US" sz="1800" dirty="0">
                  <a:effectLst/>
                </a:endParaRPr>
              </a:p>
              <a:p>
                <a:pPr>
                  <a:defRPr sz="1800"/>
                </a:pPr>
                <a:r>
                  <a:rPr lang="en-US" sz="1800" b="0" i="0" baseline="0" dirty="0">
                    <a:effectLst/>
                  </a:rPr>
                  <a:t>2, 10, 16, 32, 64, 256</a:t>
                </a:r>
                <a:endParaRPr lang="en-US" sz="1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255872"/>
        <c:crosses val="max"/>
        <c:crossBetween val="midCat"/>
      </c:valAx>
      <c:valAx>
        <c:axId val="418255872"/>
        <c:scaling>
          <c:orientation val="minMax"/>
        </c:scaling>
        <c:delete val="1"/>
        <c:axPos val="b"/>
        <c:majorTickMark val="out"/>
        <c:minorTickMark val="none"/>
        <c:tickLblPos val="nextTo"/>
        <c:crossAx val="418280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RADIX SORT </a:t>
            </a:r>
            <a:endParaRPr lang="en-US" sz="2000" dirty="0">
              <a:effectLst/>
            </a:endParaRPr>
          </a:p>
          <a:p>
            <a:pPr>
              <a:defRPr sz="2000"/>
            </a:pPr>
            <a:r>
              <a:rPr lang="en-US" sz="2000" b="1" i="0" baseline="0" dirty="0">
                <a:effectLst/>
              </a:rPr>
              <a:t>N=10^6 and MAX = 10^7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radix_sorting_base_stats!$D$1</c:f>
              <c:strCache>
                <c:ptCount val="1"/>
                <c:pt idx="0">
                  <c:v>TIME(seconds)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radix_sorting_base_stats!$D$2:$D$71</c:f>
              <c:numCache>
                <c:formatCode>General</c:formatCode>
                <c:ptCount val="7"/>
                <c:pt idx="0">
                  <c:v>20.012501239776601</c:v>
                </c:pt>
                <c:pt idx="1">
                  <c:v>5.49308180809021</c:v>
                </c:pt>
                <c:pt idx="2">
                  <c:v>4.6374263763427699</c:v>
                </c:pt>
                <c:pt idx="3">
                  <c:v>3.81799936294555</c:v>
                </c:pt>
                <c:pt idx="4">
                  <c:v>2.9940125942230198</c:v>
                </c:pt>
                <c:pt idx="5">
                  <c:v>3.0651295185089098</c:v>
                </c:pt>
                <c:pt idx="6">
                  <c:v>2.1722316741943302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1-4E10-822E-922C3BA30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836792"/>
        <c:axId val="94838432"/>
      </c:lineChart>
      <c:scatterChart>
        <c:scatterStyle val="lineMarker"/>
        <c:varyColors val="0"/>
        <c:ser>
          <c:idx val="1"/>
          <c:order val="1"/>
          <c:tx>
            <c:strRef>
              <c:f>radix_sorting_base_stats!$E$1</c:f>
              <c:strCache>
                <c:ptCount val="1"/>
                <c:pt idx="0">
                  <c:v>BASE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radix_sorting_base_stats!$E$2:$E$71</c:f>
              <c:numCache>
                <c:formatCode>General</c:formatCode>
                <c:ptCount val="7"/>
                <c:pt idx="0">
                  <c:v>2</c:v>
                </c:pt>
                <c:pt idx="1">
                  <c:v>10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71-4E10-822E-922C3BA30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978464"/>
        <c:axId val="530980432"/>
      </c:scatterChart>
      <c:catAx>
        <c:axId val="94836792"/>
        <c:scaling>
          <c:orientation val="minMax"/>
        </c:scaling>
        <c:delete val="1"/>
        <c:axPos val="b"/>
        <c:majorTickMark val="none"/>
        <c:minorTickMark val="none"/>
        <c:tickLblPos val="nextTo"/>
        <c:crossAx val="94838432"/>
        <c:crosses val="autoZero"/>
        <c:auto val="1"/>
        <c:lblAlgn val="ctr"/>
        <c:lblOffset val="100"/>
        <c:noMultiLvlLbl val="0"/>
      </c:catAx>
      <c:valAx>
        <c:axId val="9483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Time to sort (seconds)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36792"/>
        <c:crosses val="autoZero"/>
        <c:crossBetween val="between"/>
      </c:valAx>
      <c:valAx>
        <c:axId val="5309804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Bases </a:t>
                </a:r>
                <a:endParaRPr lang="en-US" sz="1800" dirty="0">
                  <a:effectLst/>
                </a:endParaRPr>
              </a:p>
              <a:p>
                <a:pPr>
                  <a:defRPr sz="1800"/>
                </a:pPr>
                <a:r>
                  <a:rPr lang="en-US" sz="1800" b="0" i="0" baseline="0" dirty="0">
                    <a:effectLst/>
                  </a:rPr>
                  <a:t>2, 10, 16, 32, 64, 256</a:t>
                </a:r>
                <a:endParaRPr lang="en-US" sz="1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78464"/>
        <c:crosses val="max"/>
        <c:crossBetween val="midCat"/>
      </c:valAx>
      <c:valAx>
        <c:axId val="530978464"/>
        <c:scaling>
          <c:orientation val="minMax"/>
        </c:scaling>
        <c:delete val="1"/>
        <c:axPos val="b"/>
        <c:majorTickMark val="out"/>
        <c:minorTickMark val="none"/>
        <c:tickLblPos val="nextTo"/>
        <c:crossAx val="530980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12E2-767A-4873-93C3-B7BD70DE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002F-0832-464C-BCF9-DB5083338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A3CB-D215-4199-8465-70C44BE9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FD7F-290E-4E66-8450-3E0337A1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4565-A5A6-4297-AAA8-D1AB5D5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3EA-C74F-4F4A-A4AE-CB6C5B9E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A1EBF-F9C5-4F93-A45B-8F38B9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94E0-9120-435C-9E76-4DD87BBA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AA8F-C16A-4CA3-97B9-99F7D3CF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07D2-4E6C-4F24-AE97-32F5407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F1526-CB0E-47D0-BE0C-93C8D973A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1A3A6-DA2D-429C-8436-C75ECFA3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DC23-FD1D-4992-8CBE-9DBCC864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4E3D-F4A1-464F-A8B9-48D2D402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6149-8B34-4574-A085-4FEE545B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052B-FA71-4DBE-A1BA-BA896CD5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014E-619E-4876-ACF4-1D897342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D89B-6D45-437F-ADD2-718BF3F1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73D2-E144-45D6-A67B-6E608362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6004B-B626-4683-8BA1-1E7E76AC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14EA-AEB0-4148-B8E6-E537A782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B1A77-33DD-469F-927D-2A76FBE5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30AA-DC55-40AB-87BC-BD8D5BAD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4963-21DF-495D-B60F-E93D10BE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1BEB-4627-4679-A387-6347F7E6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2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C2DD-1706-4D97-A372-6E573067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76C9-0D4D-4DF5-B20E-99F667CB2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2A829-6A96-400C-9FCF-58AE7723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F101A-703A-464F-A73F-AA4243A0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A216-7991-46F8-9A3C-2CCC5BE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B6F1-59C9-4E16-BCE5-2AF92CEB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811C-C66B-4ACB-86A3-C09D9487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1262-DA13-40B2-8E31-8D97AA89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E1DCE-487B-4405-A7A0-8A99CED5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59B13-560D-4039-AF7E-FDE417BAB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898E9-6240-4BB2-9372-E8F15621B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B9851-5682-4D25-9B76-884672CF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53B2-CC3A-4B1A-97B8-B27AEFDF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20BB-62AD-4C97-93E8-1A4DA949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1192-F022-47C2-B2AF-ADC5DED9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087F8-ABD5-4859-A060-733DE73D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D8BFF-1EA7-4D84-BCCA-1C39321E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975A6-3B28-43CD-A3B5-94B178EB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662AF-E8F1-42A6-A648-FC8E9F82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CE74C-F1B5-43DE-8876-34A5430E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244D6-BC2F-400B-96B7-E8C2158A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3E88-B3A5-441D-BF9E-77648E9C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6D09-3A0A-4913-B61F-B5B9122F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FA23D-AB32-4CEB-9B36-3B5E113B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EDA30-8568-4C60-B279-1E9B6575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49CB1-F7D1-41F6-8214-F71A8403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26B2D-1C19-4989-AA10-9ED83FD5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9BB3-53A4-4BE5-9282-C898843A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BB4C2-F792-4BAC-A262-D2EAA9C4C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1D86F-8C51-4F62-8B09-1FDE45B44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F990-DE07-48CE-A79C-BEC95BAF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F85-09A1-4A2C-B166-4FCE828D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811AC-94A2-40AF-BD67-3AA6B2A6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239AE-48E2-4EFA-AF48-3AC8A79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DDCC6-B0E8-4964-A574-CF5D8295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2FBF-A56B-4A23-AC4E-57186872C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D40E-82D6-4597-96EE-17A727D19BD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4E2F-E9CF-441D-934B-1791509D3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6228-3AB1-4F10-858E-C6D7B2FE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9A89-1874-4DD3-83DE-B0C546BAF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F3E2-DBFB-4D79-AAFB-A307EEC82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SORTING ALORIGHMS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FC834-060F-49A3-AF98-268F46F15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560647-2701-4623-B4CB-E16162327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7826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23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C96-25BA-4DB1-B4EC-A0702B7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SORT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DD26-2CC0-4048-A7C8-41BA1A18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time increases as number of item increases;</a:t>
            </a:r>
          </a:p>
          <a:p>
            <a:endParaRPr lang="en-US" dirty="0"/>
          </a:p>
          <a:p>
            <a:r>
              <a:rPr lang="en-US" dirty="0"/>
              <a:t>Maximum value of items is not significant for run-time;</a:t>
            </a:r>
          </a:p>
          <a:p>
            <a:endParaRPr lang="en-US" dirty="0"/>
          </a:p>
          <a:p>
            <a:r>
              <a:rPr lang="en-US" dirty="0"/>
              <a:t>Worse timings than </a:t>
            </a:r>
            <a:r>
              <a:rPr lang="en-US" dirty="0" err="1"/>
              <a:t>Pyhton</a:t>
            </a:r>
            <a:r>
              <a:rPr lang="en-US" dirty="0"/>
              <a:t> native sorting algorithm </a:t>
            </a:r>
          </a:p>
          <a:p>
            <a:pPr marL="0" indent="0">
              <a:buNone/>
            </a:pPr>
            <a:r>
              <a:rPr lang="en-US" dirty="0"/>
              <a:t>(about 23 times slower for 10^7 elements).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2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E18F-88C2-4D08-94F3-A96F266A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QUICK SORT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A94B5A-9FA7-473A-A2FB-C7E151A21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83081"/>
              </p:ext>
            </p:extLst>
          </p:nvPr>
        </p:nvGraphicFramePr>
        <p:xfrm>
          <a:off x="1910442" y="2157217"/>
          <a:ext cx="8371116" cy="4363650"/>
        </p:xfrm>
        <a:graphic>
          <a:graphicData uri="http://schemas.openxmlformats.org/drawingml/2006/table">
            <a:tbl>
              <a:tblPr/>
              <a:tblGrid>
                <a:gridCol w="2092779">
                  <a:extLst>
                    <a:ext uri="{9D8B030D-6E8A-4147-A177-3AD203B41FA5}">
                      <a16:colId xmlns:a16="http://schemas.microsoft.com/office/drawing/2014/main" val="1825681097"/>
                    </a:ext>
                  </a:extLst>
                </a:gridCol>
                <a:gridCol w="2092779">
                  <a:extLst>
                    <a:ext uri="{9D8B030D-6E8A-4147-A177-3AD203B41FA5}">
                      <a16:colId xmlns:a16="http://schemas.microsoft.com/office/drawing/2014/main" val="1704529015"/>
                    </a:ext>
                  </a:extLst>
                </a:gridCol>
                <a:gridCol w="2092779">
                  <a:extLst>
                    <a:ext uri="{9D8B030D-6E8A-4147-A177-3AD203B41FA5}">
                      <a16:colId xmlns:a16="http://schemas.microsoft.com/office/drawing/2014/main" val="2982349793"/>
                    </a:ext>
                  </a:extLst>
                </a:gridCol>
                <a:gridCol w="2092779">
                  <a:extLst>
                    <a:ext uri="{9D8B030D-6E8A-4147-A177-3AD203B41FA5}">
                      <a16:colId xmlns:a16="http://schemas.microsoft.com/office/drawing/2014/main" val="1391330710"/>
                    </a:ext>
                  </a:extLst>
                </a:gridCol>
              </a:tblGrid>
              <a:tr h="495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TIME(seconds)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600653"/>
                  </a:ext>
                </a:extLst>
              </a:tr>
              <a:tr h="495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016741"/>
                  </a:ext>
                </a:extLst>
              </a:tr>
              <a:tr h="277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71486"/>
                  </a:ext>
                </a:extLst>
              </a:tr>
              <a:tr h="495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290056"/>
                  </a:ext>
                </a:extLst>
              </a:tr>
              <a:tr h="277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123083"/>
                  </a:ext>
                </a:extLst>
              </a:tr>
              <a:tr h="495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700337"/>
                  </a:ext>
                </a:extLst>
              </a:tr>
              <a:tr h="277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0.299814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16466"/>
                  </a:ext>
                </a:extLst>
              </a:tr>
              <a:tr h="495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02953"/>
                  </a:ext>
                </a:extLst>
              </a:tr>
              <a:tr h="277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3.706671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016694"/>
                  </a:ext>
                </a:extLst>
              </a:tr>
              <a:tr h="495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0.283211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07480"/>
                  </a:ext>
                </a:extLst>
              </a:tr>
              <a:tr h="2775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1124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8B744C-F92D-4A0E-8BC0-6A67BA45A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45427"/>
              </p:ext>
            </p:extLst>
          </p:nvPr>
        </p:nvGraphicFramePr>
        <p:xfrm>
          <a:off x="1889760" y="1312176"/>
          <a:ext cx="8412480" cy="701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29622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583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1541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82543"/>
                    </a:ext>
                  </a:extLst>
                </a:gridCol>
              </a:tblGrid>
              <a:tr h="1590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91594"/>
                  </a:ext>
                </a:extLst>
              </a:tr>
              <a:tr h="191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 log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 log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n</a:t>
                      </a:r>
                      <a:r>
                        <a:rPr lang="en-US" sz="1800" b="1" baseline="30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8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B074C6-3867-48C2-954B-3A6CD2644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6079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518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C96-25BA-4DB1-B4EC-A0702B7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SORT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DD26-2CC0-4048-A7C8-41BA1A18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time increases as number of item increases;</a:t>
            </a:r>
          </a:p>
          <a:p>
            <a:endParaRPr lang="en-US" dirty="0"/>
          </a:p>
          <a:p>
            <a:r>
              <a:rPr lang="en-US" dirty="0"/>
              <a:t>Maximum value of items is not significant for run-time;</a:t>
            </a:r>
          </a:p>
          <a:p>
            <a:endParaRPr lang="en-US" dirty="0"/>
          </a:p>
          <a:p>
            <a:r>
              <a:rPr lang="en-US" dirty="0"/>
              <a:t>Worse timings than </a:t>
            </a:r>
            <a:r>
              <a:rPr lang="en-US" dirty="0" err="1"/>
              <a:t>Pyhton</a:t>
            </a:r>
            <a:r>
              <a:rPr lang="en-US" dirty="0"/>
              <a:t> native sorting algorithm</a:t>
            </a:r>
          </a:p>
          <a:p>
            <a:pPr marL="0" indent="0">
              <a:buNone/>
            </a:pPr>
            <a:r>
              <a:rPr lang="en-US" dirty="0"/>
              <a:t>(about 15 times slower for 10^6 elements).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8897-D13A-44C8-A6C0-0FE3F8DB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RADIX SORT (LSD)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C6A399-1AD0-4EC3-A4CA-CE85E644F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6841"/>
              </p:ext>
            </p:extLst>
          </p:nvPr>
        </p:nvGraphicFramePr>
        <p:xfrm>
          <a:off x="1735493" y="2041207"/>
          <a:ext cx="8752115" cy="4451670"/>
        </p:xfrm>
        <a:graphic>
          <a:graphicData uri="http://schemas.openxmlformats.org/drawingml/2006/table">
            <a:tbl>
              <a:tblPr/>
              <a:tblGrid>
                <a:gridCol w="2168434">
                  <a:extLst>
                    <a:ext uri="{9D8B030D-6E8A-4147-A177-3AD203B41FA5}">
                      <a16:colId xmlns:a16="http://schemas.microsoft.com/office/drawing/2014/main" val="1550675157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4113971747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348414736"/>
                    </a:ext>
                  </a:extLst>
                </a:gridCol>
                <a:gridCol w="2246812">
                  <a:extLst>
                    <a:ext uri="{9D8B030D-6E8A-4147-A177-3AD203B41FA5}">
                      <a16:colId xmlns:a16="http://schemas.microsoft.com/office/drawing/2014/main" val="361082020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128606505"/>
                    </a:ext>
                  </a:extLst>
                </a:gridCol>
              </a:tblGrid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TIME(seconds)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259982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00263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0.008999348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513428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285012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0.001999617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795997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146679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0.0020082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61287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69232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0.002013206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580084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036340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0.001006365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110727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936025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0.001000166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91438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211465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0.000999451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21045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29A5DFD-8D70-4FB4-969B-C550AF399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94200"/>
              </p:ext>
            </p:extLst>
          </p:nvPr>
        </p:nvGraphicFramePr>
        <p:xfrm>
          <a:off x="1889727" y="1340168"/>
          <a:ext cx="8412480" cy="701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29622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583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1541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82543"/>
                    </a:ext>
                  </a:extLst>
                </a:gridCol>
              </a:tblGrid>
              <a:tr h="1590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9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n(k/d)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n(k/d)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0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5EF6058-3092-4ADB-B396-5EED8E4B2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7875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566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8897-D13A-44C8-A6C0-0FE3F8DB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RADIX SORT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B76E1F-F0B5-4075-8A90-1558ED119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03425"/>
              </p:ext>
            </p:extLst>
          </p:nvPr>
        </p:nvGraphicFramePr>
        <p:xfrm>
          <a:off x="1924439" y="2108720"/>
          <a:ext cx="8343122" cy="4384155"/>
        </p:xfrm>
        <a:graphic>
          <a:graphicData uri="http://schemas.openxmlformats.org/drawingml/2006/table">
            <a:tbl>
              <a:tblPr/>
              <a:tblGrid>
                <a:gridCol w="2067102">
                  <a:extLst>
                    <a:ext uri="{9D8B030D-6E8A-4147-A177-3AD203B41FA5}">
                      <a16:colId xmlns:a16="http://schemas.microsoft.com/office/drawing/2014/main" val="279337148"/>
                    </a:ext>
                  </a:extLst>
                </a:gridCol>
                <a:gridCol w="1195433">
                  <a:extLst>
                    <a:ext uri="{9D8B030D-6E8A-4147-A177-3AD203B41FA5}">
                      <a16:colId xmlns:a16="http://schemas.microsoft.com/office/drawing/2014/main" val="34019035"/>
                    </a:ext>
                  </a:extLst>
                </a:gridCol>
                <a:gridCol w="1743339">
                  <a:extLst>
                    <a:ext uri="{9D8B030D-6E8A-4147-A177-3AD203B41FA5}">
                      <a16:colId xmlns:a16="http://schemas.microsoft.com/office/drawing/2014/main" val="90737192"/>
                    </a:ext>
                  </a:extLst>
                </a:gridCol>
                <a:gridCol w="2141815">
                  <a:extLst>
                    <a:ext uri="{9D8B030D-6E8A-4147-A177-3AD203B41FA5}">
                      <a16:colId xmlns:a16="http://schemas.microsoft.com/office/drawing/2014/main" val="3862944402"/>
                    </a:ext>
                  </a:extLst>
                </a:gridCol>
                <a:gridCol w="1195433">
                  <a:extLst>
                    <a:ext uri="{9D8B030D-6E8A-4147-A177-3AD203B41FA5}">
                      <a16:colId xmlns:a16="http://schemas.microsoft.com/office/drawing/2014/main" val="828681672"/>
                    </a:ext>
                  </a:extLst>
                </a:gridCol>
              </a:tblGrid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TIME(seconds)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775742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0.001009226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21248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0.089001656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77491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0.000994444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546962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0.022965193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46531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0.001011133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780824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0.023998499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50775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0.000993967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179219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0.016993999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96958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0.001012802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578022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0.01698637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892695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0.001000404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86898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0.010008812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410442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0.001000166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27312"/>
                  </a:ext>
                </a:extLst>
              </a:tr>
              <a:tr h="292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0.00999403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852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89079C-8819-48D6-AFE7-4F582BA7C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6778"/>
              </p:ext>
            </p:extLst>
          </p:nvPr>
        </p:nvGraphicFramePr>
        <p:xfrm>
          <a:off x="1889760" y="1340168"/>
          <a:ext cx="8412480" cy="701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29622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583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1541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82543"/>
                    </a:ext>
                  </a:extLst>
                </a:gridCol>
              </a:tblGrid>
              <a:tr h="1590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9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n(k/d)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n(k/d)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51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385E09-85C9-4C1C-B463-4A73A0F27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1441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22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8897-D13A-44C8-A6C0-0FE3F8DB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RADIX SORT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9C282A-C7D4-486C-8472-C630080E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41968"/>
              </p:ext>
            </p:extLst>
          </p:nvPr>
        </p:nvGraphicFramePr>
        <p:xfrm>
          <a:off x="1845906" y="2041207"/>
          <a:ext cx="8500187" cy="4451670"/>
        </p:xfrm>
        <a:graphic>
          <a:graphicData uri="http://schemas.openxmlformats.org/drawingml/2006/table">
            <a:tbl>
              <a:tblPr/>
              <a:tblGrid>
                <a:gridCol w="2106017">
                  <a:extLst>
                    <a:ext uri="{9D8B030D-6E8A-4147-A177-3AD203B41FA5}">
                      <a16:colId xmlns:a16="http://schemas.microsoft.com/office/drawing/2014/main" val="1387176869"/>
                    </a:ext>
                  </a:extLst>
                </a:gridCol>
                <a:gridCol w="1217937">
                  <a:extLst>
                    <a:ext uri="{9D8B030D-6E8A-4147-A177-3AD203B41FA5}">
                      <a16:colId xmlns:a16="http://schemas.microsoft.com/office/drawing/2014/main" val="3080248537"/>
                    </a:ext>
                  </a:extLst>
                </a:gridCol>
                <a:gridCol w="1776159">
                  <a:extLst>
                    <a:ext uri="{9D8B030D-6E8A-4147-A177-3AD203B41FA5}">
                      <a16:colId xmlns:a16="http://schemas.microsoft.com/office/drawing/2014/main" val="1280603450"/>
                    </a:ext>
                  </a:extLst>
                </a:gridCol>
                <a:gridCol w="2182137">
                  <a:extLst>
                    <a:ext uri="{9D8B030D-6E8A-4147-A177-3AD203B41FA5}">
                      <a16:colId xmlns:a16="http://schemas.microsoft.com/office/drawing/2014/main" val="1070723581"/>
                    </a:ext>
                  </a:extLst>
                </a:gridCol>
                <a:gridCol w="1217937">
                  <a:extLst>
                    <a:ext uri="{9D8B030D-6E8A-4147-A177-3AD203B41FA5}">
                      <a16:colId xmlns:a16="http://schemas.microsoft.com/office/drawing/2014/main" val="3583453375"/>
                    </a:ext>
                  </a:extLst>
                </a:gridCol>
              </a:tblGrid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TIME(seconds)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72459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0.342097759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756489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14.54712772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13379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0.345887423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145858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4.217486382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173312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0.342542171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85532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3.50099349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595565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0.345006943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567730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2.911499977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597894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0.346345425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2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2.783768654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13840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0.344060659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54447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2.068972349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141924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0.34309721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758177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2.038548946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6971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D40130-9315-4FCE-815D-05A629150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77644"/>
              </p:ext>
            </p:extLst>
          </p:nvPr>
        </p:nvGraphicFramePr>
        <p:xfrm>
          <a:off x="1889759" y="1340167"/>
          <a:ext cx="8412480" cy="701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29622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583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1541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82543"/>
                    </a:ext>
                  </a:extLst>
                </a:gridCol>
              </a:tblGrid>
              <a:tr h="1590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9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n(k/d)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n(k/d)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6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51A2-E14C-41A0-BC24-4FE55D5C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F668-5C5A-453C-B1AE-EF3DBC40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n / N – items to be sorted</a:t>
            </a:r>
          </a:p>
          <a:p>
            <a:endParaRPr lang="en-US" sz="3000" dirty="0"/>
          </a:p>
          <a:p>
            <a:r>
              <a:rPr lang="en-US" sz="3000" dirty="0"/>
              <a:t>k – keys of size k</a:t>
            </a:r>
          </a:p>
          <a:p>
            <a:endParaRPr lang="en-US" sz="3000" dirty="0"/>
          </a:p>
          <a:p>
            <a:r>
              <a:rPr lang="en-US" sz="3000" dirty="0"/>
              <a:t>d – digit size</a:t>
            </a:r>
          </a:p>
          <a:p>
            <a:endParaRPr lang="en-US" sz="3000" dirty="0"/>
          </a:p>
          <a:p>
            <a:r>
              <a:rPr lang="en-US" sz="3000" dirty="0"/>
              <a:t>r – range of numbers to be sorted</a:t>
            </a:r>
          </a:p>
          <a:p>
            <a:endParaRPr lang="en-US" sz="3000" dirty="0"/>
          </a:p>
          <a:p>
            <a:r>
              <a:rPr lang="en-US" sz="3000" dirty="0"/>
              <a:t>MAX – maximum value of items to be sorted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38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BC6ABB-DEA0-467B-98AA-92ED005AD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0792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56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8897-D13A-44C8-A6C0-0FE3F8DB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RADIX SORT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9C282A-C7D4-486C-8472-C630080E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2856"/>
              </p:ext>
            </p:extLst>
          </p:nvPr>
        </p:nvGraphicFramePr>
        <p:xfrm>
          <a:off x="1845906" y="2041207"/>
          <a:ext cx="8500187" cy="4451670"/>
        </p:xfrm>
        <a:graphic>
          <a:graphicData uri="http://schemas.openxmlformats.org/drawingml/2006/table">
            <a:tbl>
              <a:tblPr/>
              <a:tblGrid>
                <a:gridCol w="2106017">
                  <a:extLst>
                    <a:ext uri="{9D8B030D-6E8A-4147-A177-3AD203B41FA5}">
                      <a16:colId xmlns:a16="http://schemas.microsoft.com/office/drawing/2014/main" val="1387176869"/>
                    </a:ext>
                  </a:extLst>
                </a:gridCol>
                <a:gridCol w="1217937">
                  <a:extLst>
                    <a:ext uri="{9D8B030D-6E8A-4147-A177-3AD203B41FA5}">
                      <a16:colId xmlns:a16="http://schemas.microsoft.com/office/drawing/2014/main" val="3080248537"/>
                    </a:ext>
                  </a:extLst>
                </a:gridCol>
                <a:gridCol w="1776159">
                  <a:extLst>
                    <a:ext uri="{9D8B030D-6E8A-4147-A177-3AD203B41FA5}">
                      <a16:colId xmlns:a16="http://schemas.microsoft.com/office/drawing/2014/main" val="1280603450"/>
                    </a:ext>
                  </a:extLst>
                </a:gridCol>
                <a:gridCol w="2182137">
                  <a:extLst>
                    <a:ext uri="{9D8B030D-6E8A-4147-A177-3AD203B41FA5}">
                      <a16:colId xmlns:a16="http://schemas.microsoft.com/office/drawing/2014/main" val="1070723581"/>
                    </a:ext>
                  </a:extLst>
                </a:gridCol>
                <a:gridCol w="1217937">
                  <a:extLst>
                    <a:ext uri="{9D8B030D-6E8A-4147-A177-3AD203B41FA5}">
                      <a16:colId xmlns:a16="http://schemas.microsoft.com/office/drawing/2014/main" val="3583453375"/>
                    </a:ext>
                  </a:extLst>
                </a:gridCol>
              </a:tblGrid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TIME(seconds)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72459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0.286532402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756489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20.01250124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13379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0.281628132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145858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5.493081808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173312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0.277495146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085532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4.637426376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595565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0.285736322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567730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3.817999363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597894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0.280810356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2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2.994012594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13840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0.278055906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154447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3.065129519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141924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0.280063152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758177"/>
                  </a:ext>
                </a:extLst>
              </a:tr>
              <a:tr h="296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radix_sort_base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2.172231674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6971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90DBC8-7708-4B55-8F5C-47DE4E9EC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54003"/>
              </p:ext>
            </p:extLst>
          </p:nvPr>
        </p:nvGraphicFramePr>
        <p:xfrm>
          <a:off x="1889759" y="1340168"/>
          <a:ext cx="8412480" cy="701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29622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583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1541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82543"/>
                    </a:ext>
                  </a:extLst>
                </a:gridCol>
              </a:tblGrid>
              <a:tr h="1590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9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n(k/d)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</a:rPr>
                        <a:t>n(k/d)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5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E5DE36-E9D8-4ED3-B1CF-B6BDA05EB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9606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352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C96-25BA-4DB1-B4EC-A0702B7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RADIX SORT(LSD)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DD26-2CC0-4048-A7C8-41BA1A18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Sorting time increases as number of item increases;</a:t>
            </a:r>
          </a:p>
          <a:p>
            <a:endParaRPr lang="en-US" dirty="0"/>
          </a:p>
          <a:p>
            <a:r>
              <a:rPr lang="en-US" dirty="0"/>
              <a:t>Maximum value of items is not significant for run-time;</a:t>
            </a:r>
          </a:p>
          <a:p>
            <a:endParaRPr lang="en-US" dirty="0"/>
          </a:p>
          <a:p>
            <a:r>
              <a:rPr lang="en-US" dirty="0"/>
              <a:t>Run-time decreases as base of representation increases;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Worse timings than </a:t>
            </a:r>
            <a:r>
              <a:rPr lang="en-US" dirty="0" err="1"/>
              <a:t>Pyhton</a:t>
            </a:r>
            <a:r>
              <a:rPr lang="en-US" dirty="0"/>
              <a:t> native sorting algorithm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radix_sort</a:t>
            </a:r>
            <a:r>
              <a:rPr lang="en-US" dirty="0"/>
              <a:t> with 256 as base is about 10 times slower for 10^6 elements).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4F42-C73A-43F3-A7E9-39E45283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BUBBLE SORT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4BB8D1E-91FA-49B0-88CD-B56C970B8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702951"/>
              </p:ext>
            </p:extLst>
          </p:nvPr>
        </p:nvGraphicFramePr>
        <p:xfrm>
          <a:off x="1846619" y="1673874"/>
          <a:ext cx="8498762" cy="4802182"/>
        </p:xfrm>
        <a:graphic>
          <a:graphicData uri="http://schemas.openxmlformats.org/drawingml/2006/table">
            <a:tbl>
              <a:tblPr/>
              <a:tblGrid>
                <a:gridCol w="1935103">
                  <a:extLst>
                    <a:ext uri="{9D8B030D-6E8A-4147-A177-3AD203B41FA5}">
                      <a16:colId xmlns:a16="http://schemas.microsoft.com/office/drawing/2014/main" val="1384305796"/>
                    </a:ext>
                  </a:extLst>
                </a:gridCol>
                <a:gridCol w="1569002">
                  <a:extLst>
                    <a:ext uri="{9D8B030D-6E8A-4147-A177-3AD203B41FA5}">
                      <a16:colId xmlns:a16="http://schemas.microsoft.com/office/drawing/2014/main" val="878862372"/>
                    </a:ext>
                  </a:extLst>
                </a:gridCol>
                <a:gridCol w="2144303">
                  <a:extLst>
                    <a:ext uri="{9D8B030D-6E8A-4147-A177-3AD203B41FA5}">
                      <a16:colId xmlns:a16="http://schemas.microsoft.com/office/drawing/2014/main" val="2246221797"/>
                    </a:ext>
                  </a:extLst>
                </a:gridCol>
                <a:gridCol w="2850354">
                  <a:extLst>
                    <a:ext uri="{9D8B030D-6E8A-4147-A177-3AD203B41FA5}">
                      <a16:colId xmlns:a16="http://schemas.microsoft.com/office/drawing/2014/main" val="2728324541"/>
                    </a:ext>
                  </a:extLst>
                </a:gridCol>
              </a:tblGrid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TIME(seconds)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164130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394355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bubble_sort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0.055026293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74546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0.001000166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098224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bubble_sort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5.589540958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980137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012498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bubble_sort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5.706734657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954332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0.001008987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380873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bubble_sort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5.475175619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663394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0.001000643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824010"/>
                  </a:ext>
                </a:extLst>
              </a:tr>
              <a:tr h="4365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bubble_sort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5.617801666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1911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801808-6687-4635-A631-12885426E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2320"/>
              </p:ext>
            </p:extLst>
          </p:nvPr>
        </p:nvGraphicFramePr>
        <p:xfrm>
          <a:off x="1889760" y="1027906"/>
          <a:ext cx="8412480" cy="670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29622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583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1541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82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9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n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n</a:t>
                      </a:r>
                      <a:r>
                        <a:rPr lang="en-US" sz="1600" b="1" baseline="3000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6368"/>
                  </a:ext>
                </a:extLst>
              </a:tr>
            </a:tbl>
          </a:graphicData>
        </a:graphic>
      </p:graphicFrame>
      <p:sp>
        <p:nvSpPr>
          <p:cNvPr id="10" name="AutoShape 1" descr="n^{2}">
            <a:extLst>
              <a:ext uri="{FF2B5EF4-FFF2-40B4-BE49-F238E27FC236}">
                <a16:creationId xmlns:a16="http://schemas.microsoft.com/office/drawing/2014/main" id="{DC63F221-8D09-4249-B639-BBA6EA453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13244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n^{2}">
            <a:extLst>
              <a:ext uri="{FF2B5EF4-FFF2-40B4-BE49-F238E27FC236}">
                <a16:creationId xmlns:a16="http://schemas.microsoft.com/office/drawing/2014/main" id="{950E5D7E-75FA-419B-B1F9-D57BFEE1E3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13244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13E86D-36F1-4BE7-9941-E8803EEE7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5107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875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C96-25BA-4DB1-B4EC-A0702B7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SORT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DD26-2CC0-4048-A7C8-41BA1A18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time increases as number of item increases;</a:t>
            </a:r>
          </a:p>
          <a:p>
            <a:endParaRPr lang="en-US" dirty="0"/>
          </a:p>
          <a:p>
            <a:r>
              <a:rPr lang="en-US" dirty="0"/>
              <a:t>Maximum value of items is not significant for run-time;</a:t>
            </a:r>
          </a:p>
          <a:p>
            <a:endParaRPr lang="en-US" dirty="0"/>
          </a:p>
          <a:p>
            <a:r>
              <a:rPr lang="en-US" dirty="0"/>
              <a:t>Worse timings than </a:t>
            </a:r>
            <a:r>
              <a:rPr lang="en-US" dirty="0" err="1"/>
              <a:t>Pyhton</a:t>
            </a:r>
            <a:r>
              <a:rPr lang="en-US" dirty="0"/>
              <a:t> native sorting algorithm</a:t>
            </a:r>
          </a:p>
          <a:p>
            <a:pPr marL="0" indent="0">
              <a:buNone/>
            </a:pPr>
            <a:r>
              <a:rPr lang="en-US" dirty="0"/>
              <a:t>(about 5600 times slower for 10^4 elements).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37BE-0B5E-4398-9148-DEB914DC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COUNT SORT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4FDE06-5A5E-4EE5-8300-D6D57C278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04360"/>
              </p:ext>
            </p:extLst>
          </p:nvPr>
        </p:nvGraphicFramePr>
        <p:xfrm>
          <a:off x="2031740" y="2141046"/>
          <a:ext cx="8128520" cy="3926340"/>
        </p:xfrm>
        <a:graphic>
          <a:graphicData uri="http://schemas.openxmlformats.org/drawingml/2006/table">
            <a:tbl>
              <a:tblPr/>
              <a:tblGrid>
                <a:gridCol w="2032130">
                  <a:extLst>
                    <a:ext uri="{9D8B030D-6E8A-4147-A177-3AD203B41FA5}">
                      <a16:colId xmlns:a16="http://schemas.microsoft.com/office/drawing/2014/main" val="699076281"/>
                    </a:ext>
                  </a:extLst>
                </a:gridCol>
                <a:gridCol w="2032130">
                  <a:extLst>
                    <a:ext uri="{9D8B030D-6E8A-4147-A177-3AD203B41FA5}">
                      <a16:colId xmlns:a16="http://schemas.microsoft.com/office/drawing/2014/main" val="2586401930"/>
                    </a:ext>
                  </a:extLst>
                </a:gridCol>
                <a:gridCol w="2032130">
                  <a:extLst>
                    <a:ext uri="{9D8B030D-6E8A-4147-A177-3AD203B41FA5}">
                      <a16:colId xmlns:a16="http://schemas.microsoft.com/office/drawing/2014/main" val="2968170517"/>
                    </a:ext>
                  </a:extLst>
                </a:gridCol>
                <a:gridCol w="2032130">
                  <a:extLst>
                    <a:ext uri="{9D8B030D-6E8A-4147-A177-3AD203B41FA5}">
                      <a16:colId xmlns:a16="http://schemas.microsoft.com/office/drawing/2014/main" val="1500664229"/>
                    </a:ext>
                  </a:extLst>
                </a:gridCol>
              </a:tblGrid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TIME(seconds)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798205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696633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660382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68751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90574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28358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0.063046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1063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4058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41717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0.285613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043214"/>
                  </a:ext>
                </a:extLst>
              </a:tr>
              <a:tr h="356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2.111143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3807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DA793C-E2C9-4E91-991F-4E84D32D8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08644"/>
              </p:ext>
            </p:extLst>
          </p:nvPr>
        </p:nvGraphicFramePr>
        <p:xfrm>
          <a:off x="1889760" y="1340168"/>
          <a:ext cx="8412480" cy="701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29622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583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1541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82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9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 +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 +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9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B4338D-DAD6-4E31-B06C-83B5841B5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428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61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C96-25BA-4DB1-B4EC-A0702B7C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 SORT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DD26-2CC0-4048-A7C8-41BA1A18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time increases as number of item increases;</a:t>
            </a:r>
          </a:p>
          <a:p>
            <a:endParaRPr lang="en-US" dirty="0"/>
          </a:p>
          <a:p>
            <a:r>
              <a:rPr lang="en-US" dirty="0"/>
              <a:t>Maximum value of items is not significant for run-time;</a:t>
            </a:r>
          </a:p>
          <a:p>
            <a:endParaRPr lang="en-US" dirty="0"/>
          </a:p>
          <a:p>
            <a:r>
              <a:rPr lang="en-US" dirty="0"/>
              <a:t>Worse timings than </a:t>
            </a:r>
            <a:r>
              <a:rPr lang="en-US" dirty="0" err="1"/>
              <a:t>Pyhton</a:t>
            </a:r>
            <a:r>
              <a:rPr lang="en-US" dirty="0"/>
              <a:t> native sorting algorithm.</a:t>
            </a:r>
          </a:p>
          <a:p>
            <a:pPr marL="0" indent="0">
              <a:buNone/>
            </a:pPr>
            <a:r>
              <a:rPr lang="en-US" dirty="0"/>
              <a:t>(about 7.5 times slower for 10^6 elements).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897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53DE-B16B-4D9A-85FB-63F7D6A0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MERGE SORT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169189-CA94-4088-B3DE-5CA22C6B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93608"/>
              </p:ext>
            </p:extLst>
          </p:nvPr>
        </p:nvGraphicFramePr>
        <p:xfrm>
          <a:off x="1632078" y="2127382"/>
          <a:ext cx="8927844" cy="4365493"/>
        </p:xfrm>
        <a:graphic>
          <a:graphicData uri="http://schemas.openxmlformats.org/drawingml/2006/table">
            <a:tbl>
              <a:tblPr/>
              <a:tblGrid>
                <a:gridCol w="2231961">
                  <a:extLst>
                    <a:ext uri="{9D8B030D-6E8A-4147-A177-3AD203B41FA5}">
                      <a16:colId xmlns:a16="http://schemas.microsoft.com/office/drawing/2014/main" val="3918000957"/>
                    </a:ext>
                  </a:extLst>
                </a:gridCol>
                <a:gridCol w="2231961">
                  <a:extLst>
                    <a:ext uri="{9D8B030D-6E8A-4147-A177-3AD203B41FA5}">
                      <a16:colId xmlns:a16="http://schemas.microsoft.com/office/drawing/2014/main" val="533210169"/>
                    </a:ext>
                  </a:extLst>
                </a:gridCol>
                <a:gridCol w="2231961">
                  <a:extLst>
                    <a:ext uri="{9D8B030D-6E8A-4147-A177-3AD203B41FA5}">
                      <a16:colId xmlns:a16="http://schemas.microsoft.com/office/drawing/2014/main" val="2377290662"/>
                    </a:ext>
                  </a:extLst>
                </a:gridCol>
                <a:gridCol w="2231961">
                  <a:extLst>
                    <a:ext uri="{9D8B030D-6E8A-4147-A177-3AD203B41FA5}">
                      <a16:colId xmlns:a16="http://schemas.microsoft.com/office/drawing/2014/main" val="2710990924"/>
                    </a:ext>
                  </a:extLst>
                </a:gridCol>
              </a:tblGrid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TIME(seconds)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348797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108838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149114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972202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820130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174550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01937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0.357822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795354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6.897288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26055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0.288251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214788"/>
                  </a:ext>
                </a:extLst>
              </a:tr>
              <a:tr h="3968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merge_sort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6.598974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683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4ABE9F-057F-470C-9D55-48F4CBE58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47017"/>
              </p:ext>
            </p:extLst>
          </p:nvPr>
        </p:nvGraphicFramePr>
        <p:xfrm>
          <a:off x="1889760" y="1340168"/>
          <a:ext cx="8412480" cy="701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29622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15837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15419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3382543"/>
                    </a:ext>
                  </a:extLst>
                </a:gridCol>
              </a:tblGrid>
              <a:tr h="1590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>
                          <a:effectLst/>
                        </a:rPr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691594"/>
                  </a:ext>
                </a:extLst>
              </a:tr>
              <a:tr h="191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 log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 log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 log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75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1282</Words>
  <Application>Microsoft Office PowerPoint</Application>
  <PresentationFormat>Widescreen</PresentationFormat>
  <Paragraphs>600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SORTING ALORIGHMS</vt:lpstr>
      <vt:lpstr>NOTATIONS</vt:lpstr>
      <vt:lpstr>BUBBLE SORT </vt:lpstr>
      <vt:lpstr>PowerPoint Presentation</vt:lpstr>
      <vt:lpstr>BUBBLE SORT summary</vt:lpstr>
      <vt:lpstr>COUNT SORT</vt:lpstr>
      <vt:lpstr>PowerPoint Presentation</vt:lpstr>
      <vt:lpstr>COUNT SORT summary</vt:lpstr>
      <vt:lpstr>MERGE SORT</vt:lpstr>
      <vt:lpstr>PowerPoint Presentation</vt:lpstr>
      <vt:lpstr>MERGE SORT summary</vt:lpstr>
      <vt:lpstr>QUICK SORT</vt:lpstr>
      <vt:lpstr>PowerPoint Presentation</vt:lpstr>
      <vt:lpstr>QUICK SORT summary</vt:lpstr>
      <vt:lpstr>RADIX SORT (LSD)</vt:lpstr>
      <vt:lpstr>PowerPoint Presentation</vt:lpstr>
      <vt:lpstr>RADIX SORT</vt:lpstr>
      <vt:lpstr>PowerPoint Presentation</vt:lpstr>
      <vt:lpstr>RADIX SORT</vt:lpstr>
      <vt:lpstr>PowerPoint Presentation</vt:lpstr>
      <vt:lpstr>RADIX SORT</vt:lpstr>
      <vt:lpstr>PowerPoint Presentation</vt:lpstr>
      <vt:lpstr>RADIX SORT(LSD)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ALORIGHMS</dc:title>
  <dc:creator>Andrei Sturzu</dc:creator>
  <cp:lastModifiedBy>Andrei Sturzu</cp:lastModifiedBy>
  <cp:revision>39</cp:revision>
  <dcterms:created xsi:type="dcterms:W3CDTF">2021-03-12T21:31:51Z</dcterms:created>
  <dcterms:modified xsi:type="dcterms:W3CDTF">2021-03-14T16:51:00Z</dcterms:modified>
</cp:coreProperties>
</file>