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  <p:sldMasterId id="214748377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E3A"/>
    <a:srgbClr val="A6A630"/>
    <a:srgbClr val="7D0707"/>
    <a:srgbClr val="057A0D"/>
    <a:srgbClr val="C9C93A"/>
    <a:srgbClr val="B37E34"/>
    <a:srgbClr val="7D7D06"/>
    <a:srgbClr val="7A4F05"/>
    <a:srgbClr val="6F7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54FFF-6FE1-42F9-B128-0623AE780AA3}" v="108" dt="2022-03-14T10:19:48.333"/>
    <p1510:client id="{20CBBBB8-5970-49A2-B65F-062293292A2F}" v="2459" dt="2022-03-13T19:42:32.779"/>
    <p1510:client id="{484C4633-B24D-471A-9A1E-61712B049EDF}" v="76" dt="2022-03-13T16:51:05.740"/>
    <p1510:client id="{54F4DF1E-F96E-49B7-B89A-1C0B2A094FA1}" v="1182" dt="2022-03-14T17:37:08.798"/>
    <p1510:client id="{B25ECB3A-1314-4B93-9718-49F1A7970840}" v="953" dt="2022-03-14T16:45:23.901"/>
    <p1510:client id="{D42BBEEE-B28C-40E6-A80C-B945F7E4A5F7}" v="3407" dt="2022-03-14T13:48:19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9161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6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4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1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24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38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2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96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8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7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09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70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55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95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268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2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1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3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5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2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3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69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7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336435E3-1914-4453-A41E-2849F6B48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1292841" cy="42364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201" y="561252"/>
            <a:ext cx="10202169" cy="3428328"/>
          </a:xfrm>
        </p:spPr>
        <p:txBody>
          <a:bodyPr anchor="ctr">
            <a:normAutofit/>
          </a:bodyPr>
          <a:lstStyle/>
          <a:p>
            <a:br>
              <a:rPr lang="en-US" sz="6000" dirty="0"/>
            </a:br>
            <a:br>
              <a:rPr lang="en-US" sz="6000" dirty="0"/>
            </a:br>
            <a:r>
              <a:rPr lang="en-US" sz="5400" dirty="0"/>
              <a:t>Analiza </a:t>
            </a:r>
            <a:r>
              <a:rPr lang="en-US" sz="5400" dirty="0" err="1"/>
              <a:t>Algoritmilor</a:t>
            </a:r>
            <a:r>
              <a:rPr lang="en-US" sz="5400" dirty="0"/>
              <a:t> de </a:t>
            </a:r>
            <a:r>
              <a:rPr lang="en-US" sz="5400" dirty="0" err="1"/>
              <a:t>Sortare</a:t>
            </a:r>
            <a:endParaRPr lang="en-US" sz="5400" dirty="0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956E287F-2B11-4E25-A381-2FB11B41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0"/>
            <a:ext cx="11292840" cy="26243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159" y="4550832"/>
            <a:ext cx="9941211" cy="174591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Student: Tavă Andrei-Daniel</a:t>
            </a:r>
          </a:p>
          <a:p>
            <a:r>
              <a:rPr lang="en-US" sz="3200">
                <a:solidFill>
                  <a:schemeClr val="tx1"/>
                </a:solidFill>
              </a:rPr>
              <a:t>Grupa: 133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9EC68-5035-4930-BFAE-85A08344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481"/>
            <a:ext cx="9692640" cy="909121"/>
          </a:xfrm>
        </p:spPr>
        <p:txBody>
          <a:bodyPr>
            <a:normAutofit/>
          </a:bodyPr>
          <a:lstStyle/>
          <a:p>
            <a:r>
              <a:rPr lang="en-US" dirty="0"/>
              <a:t>LSD Radix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0A44-C1E9-447D-99F7-73FA07C4C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916173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Radix Sort are o </a:t>
            </a:r>
            <a:r>
              <a:rPr lang="en-US" sz="2000" dirty="0" err="1"/>
              <a:t>complexitate</a:t>
            </a:r>
            <a:r>
              <a:rPr lang="en-US" sz="2000" dirty="0"/>
              <a:t> de </a:t>
            </a:r>
            <a:r>
              <a:rPr lang="en-US" sz="2000" dirty="0" err="1"/>
              <a:t>timp</a:t>
            </a:r>
            <a:r>
              <a:rPr lang="en-US" sz="2000" dirty="0"/>
              <a:t> de O(N*</a:t>
            </a:r>
            <a:r>
              <a:rPr lang="en-US" sz="2000" dirty="0" err="1"/>
              <a:t>logM</a:t>
            </a:r>
            <a:r>
              <a:rPr lang="en-US" sz="2000" dirty="0"/>
              <a:t>) </a:t>
            </a:r>
            <a:r>
              <a:rPr lang="en-US" sz="2000" dirty="0" err="1"/>
              <a:t>si</a:t>
            </a:r>
            <a:r>
              <a:rPr lang="en-US" sz="2000" dirty="0"/>
              <a:t> de </a:t>
            </a:r>
            <a:r>
              <a:rPr lang="en-US" sz="2000" dirty="0" err="1"/>
              <a:t>spatiu</a:t>
            </a:r>
            <a:r>
              <a:rPr lang="en-US" sz="2000" dirty="0"/>
              <a:t> de O(N + B), </a:t>
            </a:r>
            <a:r>
              <a:rPr lang="en-US" sz="2000" dirty="0" err="1"/>
              <a:t>unde</a:t>
            </a:r>
            <a:r>
              <a:rPr lang="en-US" sz="2000" dirty="0"/>
              <a:t> M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maximul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B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baza</a:t>
            </a:r>
            <a:r>
              <a:rPr lang="en-US" sz="2000" dirty="0"/>
              <a:t>. Baza de </a:t>
            </a:r>
            <a:r>
              <a:rPr lang="en-US" sz="2000" dirty="0" err="1"/>
              <a:t>numarare</a:t>
            </a:r>
            <a:r>
              <a:rPr lang="en-US" sz="2000" dirty="0"/>
              <a:t> </a:t>
            </a:r>
            <a:r>
              <a:rPr lang="en-US" sz="2000" dirty="0" err="1"/>
              <a:t>aleasa</a:t>
            </a:r>
            <a:r>
              <a:rPr lang="en-US" sz="2000" dirty="0"/>
              <a:t> </a:t>
            </a:r>
            <a:r>
              <a:rPr lang="en-US" sz="2000" dirty="0" err="1"/>
              <a:t>determina</a:t>
            </a:r>
            <a:r>
              <a:rPr lang="en-US" sz="2000" dirty="0"/>
              <a:t> </a:t>
            </a:r>
            <a:r>
              <a:rPr lang="en-US" sz="2000" dirty="0" err="1"/>
              <a:t>baza</a:t>
            </a:r>
            <a:r>
              <a:rPr lang="en-US" sz="2000" dirty="0"/>
              <a:t> </a:t>
            </a:r>
            <a:r>
              <a:rPr lang="en-US" sz="2000" dirty="0" err="1"/>
              <a:t>logaritmului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influenteaza</a:t>
            </a:r>
            <a:r>
              <a:rPr lang="en-US" sz="2000" dirty="0"/>
              <a:t> </a:t>
            </a:r>
            <a:r>
              <a:rPr lang="en-US" sz="2000" dirty="0" err="1"/>
              <a:t>semnificativ</a:t>
            </a:r>
            <a:r>
              <a:rPr lang="en-US" sz="2000" dirty="0"/>
              <a:t> </a:t>
            </a:r>
            <a:r>
              <a:rPr lang="en-US" sz="2000" dirty="0" err="1"/>
              <a:t>viteza</a:t>
            </a:r>
            <a:r>
              <a:rPr lang="en-US" sz="2000" dirty="0"/>
              <a:t>, </a:t>
            </a:r>
            <a:r>
              <a:rPr lang="en-US" sz="2000" dirty="0" err="1"/>
              <a:t>dar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folosita</a:t>
            </a:r>
            <a:r>
              <a:rPr lang="en-US" sz="2000" dirty="0"/>
              <a:t>.</a:t>
            </a:r>
          </a:p>
          <a:p>
            <a:r>
              <a:rPr lang="en-US" sz="2000" dirty="0"/>
              <a:t>De </a:t>
            </a:r>
            <a:r>
              <a:rPr lang="en-US" sz="2000" dirty="0" err="1"/>
              <a:t>asemenea</a:t>
            </a:r>
            <a:r>
              <a:rPr lang="en-US" sz="2000" dirty="0"/>
              <a:t>, </a:t>
            </a:r>
            <a:r>
              <a:rPr lang="en-US" sz="2000" dirty="0" err="1"/>
              <a:t>bazele</a:t>
            </a:r>
            <a:r>
              <a:rPr lang="en-US" sz="2000" dirty="0"/>
              <a:t> </a:t>
            </a:r>
            <a:r>
              <a:rPr lang="en-US" sz="2000" dirty="0" err="1"/>
              <a:t>ce</a:t>
            </a:r>
            <a:r>
              <a:rPr lang="en-US" sz="2000" dirty="0"/>
              <a:t> sunt </a:t>
            </a:r>
            <a:r>
              <a:rPr lang="en-US" sz="2000" dirty="0" err="1"/>
              <a:t>puteri</a:t>
            </a:r>
            <a:r>
              <a:rPr lang="en-US" sz="2000" dirty="0"/>
              <a:t> ale </a:t>
            </a:r>
            <a:r>
              <a:rPr lang="en-US" sz="2000" dirty="0" err="1"/>
              <a:t>lui</a:t>
            </a:r>
            <a:r>
              <a:rPr lang="en-US" sz="2000" dirty="0"/>
              <a:t> 2 pot fi </a:t>
            </a:r>
            <a:r>
              <a:rPr lang="en-US" sz="2000" dirty="0" err="1"/>
              <a:t>implementate</a:t>
            </a:r>
            <a:r>
              <a:rPr lang="en-US" sz="2000" dirty="0"/>
              <a:t> cu </a:t>
            </a:r>
            <a:r>
              <a:rPr lang="en-US" sz="2000" dirty="0" err="1"/>
              <a:t>operatii</a:t>
            </a:r>
            <a:r>
              <a:rPr lang="en-US" sz="2000" dirty="0"/>
              <a:t> pe </a:t>
            </a:r>
            <a:r>
              <a:rPr lang="en-US" sz="2000" dirty="0" err="1"/>
              <a:t>biti</a:t>
            </a:r>
            <a:r>
              <a:rPr lang="en-US" sz="2000" dirty="0"/>
              <a:t>, </a:t>
            </a:r>
            <a:r>
              <a:rPr lang="en-US" sz="2000" dirty="0" err="1"/>
              <a:t>fiind</a:t>
            </a:r>
            <a:r>
              <a:rPr lang="en-US" sz="2000" dirty="0"/>
              <a:t> </a:t>
            </a:r>
            <a:r>
              <a:rPr lang="en-US" sz="2000" dirty="0" err="1"/>
              <a:t>astfel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rapide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Nesurprinzator</a:t>
            </a:r>
            <a:r>
              <a:rPr lang="en-US" sz="2000" dirty="0"/>
              <a:t>, Radix </a:t>
            </a:r>
            <a:r>
              <a:rPr lang="en-US" sz="2000" dirty="0" err="1"/>
              <a:t>Sortul</a:t>
            </a:r>
            <a:r>
              <a:rPr lang="en-US" sz="2000" dirty="0"/>
              <a:t> are </a:t>
            </a:r>
            <a:r>
              <a:rPr lang="en-US" sz="2000" dirty="0" err="1"/>
              <a:t>cea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buna </a:t>
            </a:r>
            <a:r>
              <a:rPr lang="en-US" sz="2000" dirty="0" err="1"/>
              <a:t>performanta</a:t>
            </a:r>
            <a:r>
              <a:rPr lang="en-US" sz="2000" dirty="0"/>
              <a:t> de </a:t>
            </a:r>
            <a:r>
              <a:rPr lang="en-US" sz="2000" dirty="0" err="1"/>
              <a:t>obicei</a:t>
            </a:r>
            <a:r>
              <a:rPr lang="en-US" sz="20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974664-C636-4D22-BFA2-C2B1F2D11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94599"/>
              </p:ext>
            </p:extLst>
          </p:nvPr>
        </p:nvGraphicFramePr>
        <p:xfrm>
          <a:off x="1435750" y="3743795"/>
          <a:ext cx="8168640" cy="3020636"/>
        </p:xfrm>
        <a:graphic>
          <a:graphicData uri="http://schemas.openxmlformats.org/drawingml/2006/table">
            <a:tbl>
              <a:tblPr firstRow="1">
                <a:tableStyleId>{D113A9D2-9D6B-4929-AA2D-F23B5EE8CBE7}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228133158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8791831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77421703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304807382"/>
                    </a:ext>
                  </a:extLst>
                </a:gridCol>
              </a:tblGrid>
              <a:tr h="5265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entury Schoolbook"/>
                        </a:rPr>
                        <a:t>Size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entury Schoolbook"/>
                        </a:rPr>
                        <a:t>Max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entury Schoolbook"/>
                        </a:rPr>
                        <a:t>Tip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10^8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10^11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Random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10^8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10^13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Random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10^8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10^18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Random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44764"/>
                  </a:ext>
                </a:extLst>
              </a:tr>
              <a:tr h="5265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Baza 10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14.3433s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7D070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18.0087s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7D070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28.2093s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7D07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357380"/>
                  </a:ext>
                </a:extLst>
              </a:tr>
              <a:tr h="5265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Baza 16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12.7714s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15.2921s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23.5696s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486967"/>
                  </a:ext>
                </a:extLst>
              </a:tr>
              <a:tr h="5265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Baza 2</a:t>
                      </a:r>
                      <a:r>
                        <a:rPr lang="en-US" b="1" baseline="30000" dirty="0"/>
                        <a:t>16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6.3174s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6.76301s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9.45439s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227590"/>
                  </a:ext>
                </a:extLst>
              </a:tr>
              <a:tr h="52655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Baza 2</a:t>
                      </a:r>
                      <a:r>
                        <a:rPr lang="en-US" b="1" baseline="30000" dirty="0"/>
                        <a:t>16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biti</a:t>
                      </a:r>
                      <a:r>
                        <a:rPr lang="en-US" b="1" dirty="0"/>
                        <a:t>)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4.74732s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4.75406s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6.26087s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33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428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82A33-B8BE-43DD-8B44-5D81FD9CB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481"/>
            <a:ext cx="9692640" cy="802795"/>
          </a:xfrm>
        </p:spPr>
        <p:txBody>
          <a:bodyPr>
            <a:normAutofit/>
          </a:bodyPr>
          <a:lstStyle/>
          <a:p>
            <a:r>
              <a:rPr lang="en-US" dirty="0"/>
              <a:t>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86A8-B2BD-43D0-8109-3BAA794EE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351" y="1441002"/>
            <a:ext cx="10014976" cy="5057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Bucket Sort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probabil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variat</a:t>
            </a:r>
            <a:r>
              <a:rPr lang="en-US" sz="2400" dirty="0"/>
              <a:t> </a:t>
            </a:r>
            <a:r>
              <a:rPr lang="en-US" sz="2400" dirty="0" err="1"/>
              <a:t>algoritm</a:t>
            </a:r>
            <a:r>
              <a:rPr lang="en-US" sz="2400" dirty="0"/>
              <a:t> de </a:t>
            </a:r>
            <a:r>
              <a:rPr lang="en-US" sz="2400" dirty="0" err="1"/>
              <a:t>sortare</a:t>
            </a:r>
            <a:r>
              <a:rPr lang="en-US" sz="2400" dirty="0"/>
              <a:t> </a:t>
            </a:r>
            <a:r>
              <a:rPr lang="en-US" sz="2400" dirty="0" err="1"/>
              <a:t>prezentat</a:t>
            </a:r>
            <a:r>
              <a:rPr lang="en-US" sz="2400" dirty="0"/>
              <a:t>, </a:t>
            </a:r>
            <a:r>
              <a:rPr lang="en-US" sz="2400" dirty="0" err="1"/>
              <a:t>putand</a:t>
            </a:r>
            <a:r>
              <a:rPr lang="en-US" sz="2400" dirty="0"/>
              <a:t> fi </a:t>
            </a:r>
            <a:r>
              <a:rPr lang="en-US" sz="2400" dirty="0" err="1"/>
              <a:t>modificate</a:t>
            </a:r>
            <a:r>
              <a:rPr lang="en-US" sz="2400" dirty="0"/>
              <a:t> </a:t>
            </a:r>
            <a:r>
              <a:rPr lang="en-US" sz="2400" dirty="0" err="1"/>
              <a:t>atat</a:t>
            </a:r>
            <a:r>
              <a:rPr lang="en-US" sz="2400" dirty="0"/>
              <a:t> </a:t>
            </a:r>
            <a:r>
              <a:rPr lang="en-US" sz="2400" dirty="0" err="1"/>
              <a:t>numarul</a:t>
            </a:r>
            <a:r>
              <a:rPr lang="en-US" sz="2400" dirty="0"/>
              <a:t> de buckets cat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algoritmul</a:t>
            </a:r>
            <a:r>
              <a:rPr lang="en-US" sz="2400" dirty="0"/>
              <a:t> </a:t>
            </a:r>
            <a:r>
              <a:rPr lang="en-US" sz="2400" dirty="0" err="1"/>
              <a:t>folosit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sortarea</a:t>
            </a:r>
            <a:r>
              <a:rPr lang="en-US" sz="2400" dirty="0"/>
              <a:t> </a:t>
            </a:r>
            <a:r>
              <a:rPr lang="en-US" sz="2400" dirty="0" err="1"/>
              <a:t>bucketurilor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Calculul</a:t>
            </a:r>
            <a:r>
              <a:rPr lang="en-US" sz="2400" dirty="0"/>
              <a:t> </a:t>
            </a:r>
            <a:r>
              <a:rPr lang="en-US" sz="2400" dirty="0" err="1"/>
              <a:t>complexitatii</a:t>
            </a:r>
            <a:r>
              <a:rPr lang="en-US" sz="2400" dirty="0"/>
              <a:t> </a:t>
            </a:r>
            <a:r>
              <a:rPr lang="en-US" sz="2400" dirty="0" err="1"/>
              <a:t>depinde</a:t>
            </a:r>
            <a:r>
              <a:rPr lang="en-US" sz="2400" dirty="0"/>
              <a:t> </a:t>
            </a:r>
            <a:r>
              <a:rPr lang="en-US" sz="2400" dirty="0" err="1"/>
              <a:t>mult</a:t>
            </a:r>
            <a:r>
              <a:rPr lang="en-US" sz="2400" dirty="0"/>
              <a:t> de </a:t>
            </a:r>
            <a:r>
              <a:rPr lang="en-US" sz="2400" dirty="0" err="1"/>
              <a:t>algoritmul</a:t>
            </a:r>
            <a:r>
              <a:rPr lang="en-US" sz="2400" dirty="0"/>
              <a:t> de </a:t>
            </a:r>
            <a:r>
              <a:rPr lang="en-US" sz="2400" dirty="0" err="1"/>
              <a:t>sortare</a:t>
            </a:r>
            <a:r>
              <a:rPr lang="en-US" sz="2400" dirty="0"/>
              <a:t> </a:t>
            </a:r>
            <a:r>
              <a:rPr lang="en-US" sz="2400" dirty="0" err="1"/>
              <a:t>utilizat</a:t>
            </a:r>
            <a:r>
              <a:rPr lang="en-US" sz="2400" dirty="0"/>
              <a:t>. </a:t>
            </a:r>
          </a:p>
          <a:p>
            <a:r>
              <a:rPr lang="en-US" sz="2400" dirty="0"/>
              <a:t>Un </a:t>
            </a:r>
            <a:r>
              <a:rPr lang="en-US" sz="2400" dirty="0" err="1"/>
              <a:t>numar</a:t>
            </a:r>
            <a:r>
              <a:rPr lang="en-US" sz="2400" dirty="0"/>
              <a:t> </a:t>
            </a:r>
            <a:r>
              <a:rPr lang="en-US" sz="2400" dirty="0" err="1"/>
              <a:t>prea</a:t>
            </a:r>
            <a:r>
              <a:rPr lang="en-US" sz="2400" dirty="0"/>
              <a:t> mic de buckets duce la un bucket-size mare </a:t>
            </a:r>
            <a:r>
              <a:rPr lang="en-US" sz="2400" dirty="0" err="1"/>
              <a:t>ceea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incetineste</a:t>
            </a:r>
            <a:r>
              <a:rPr lang="en-US" sz="2400" dirty="0"/>
              <a:t> </a:t>
            </a:r>
            <a:r>
              <a:rPr lang="en-US" sz="2400" dirty="0" err="1"/>
              <a:t>algoritmul</a:t>
            </a:r>
            <a:r>
              <a:rPr lang="en-US" sz="2400" dirty="0"/>
              <a:t>. Un </a:t>
            </a:r>
            <a:r>
              <a:rPr lang="en-US" sz="2400" dirty="0" err="1"/>
              <a:t>numar</a:t>
            </a:r>
            <a:r>
              <a:rPr lang="en-US" sz="2400" dirty="0"/>
              <a:t> </a:t>
            </a:r>
            <a:r>
              <a:rPr lang="en-US" sz="2400" dirty="0" err="1"/>
              <a:t>prea</a:t>
            </a:r>
            <a:r>
              <a:rPr lang="en-US" sz="2400" dirty="0"/>
              <a:t> mare induce overhead.</a:t>
            </a:r>
          </a:p>
          <a:p>
            <a:r>
              <a:rPr lang="en-US" sz="2400" dirty="0"/>
              <a:t>Worst-case </a:t>
            </a:r>
            <a:r>
              <a:rPr lang="en-US" sz="2400" dirty="0" err="1"/>
              <a:t>pentru</a:t>
            </a:r>
            <a:r>
              <a:rPr lang="en-US" sz="2400" dirty="0"/>
              <a:t> Bucket Sort </a:t>
            </a:r>
            <a:r>
              <a:rPr lang="en-US" sz="2400" dirty="0" err="1"/>
              <a:t>este</a:t>
            </a:r>
            <a:r>
              <a:rPr lang="en-US" sz="2400" dirty="0"/>
              <a:t> cand </a:t>
            </a:r>
            <a:r>
              <a:rPr lang="en-US" sz="2400" dirty="0" err="1"/>
              <a:t>elementele</a:t>
            </a:r>
            <a:r>
              <a:rPr lang="en-US" sz="2400" dirty="0"/>
              <a:t> nu sunt uniform </a:t>
            </a:r>
            <a:r>
              <a:rPr lang="en-US" sz="2400" dirty="0" err="1"/>
              <a:t>distribuite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astfel</a:t>
            </a:r>
            <a:r>
              <a:rPr lang="en-US" sz="2400" dirty="0"/>
              <a:t> </a:t>
            </a:r>
            <a:r>
              <a:rPr lang="en-US" sz="2400" dirty="0" err="1"/>
              <a:t>ajung</a:t>
            </a:r>
            <a:r>
              <a:rPr lang="en-US" sz="2400" dirty="0"/>
              <a:t> in </a:t>
            </a:r>
            <a:r>
              <a:rPr lang="en-US" sz="2400" dirty="0" err="1"/>
              <a:t>acelasi</a:t>
            </a:r>
            <a:r>
              <a:rPr lang="en-US" sz="2400" dirty="0"/>
              <a:t> bucket, </a:t>
            </a:r>
            <a:r>
              <a:rPr lang="en-US" sz="2400" dirty="0" err="1"/>
              <a:t>caz</a:t>
            </a:r>
            <a:r>
              <a:rPr lang="en-US" sz="2400" dirty="0"/>
              <a:t> in care </a:t>
            </a:r>
            <a:r>
              <a:rPr lang="en-US" sz="2400" dirty="0" err="1"/>
              <a:t>complexitatea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dominata</a:t>
            </a:r>
            <a:r>
              <a:rPr lang="en-US" sz="2400" dirty="0"/>
              <a:t> de </a:t>
            </a:r>
            <a:r>
              <a:rPr lang="en-US" sz="2400" dirty="0" err="1"/>
              <a:t>algoritmul</a:t>
            </a:r>
            <a:r>
              <a:rPr lang="en-US" sz="2400" dirty="0"/>
              <a:t> </a:t>
            </a:r>
            <a:r>
              <a:rPr lang="en-US" sz="2400" dirty="0" err="1"/>
              <a:t>folosit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1416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CC6C1B-B643-497F-B99C-142793702B5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2977338"/>
              </p:ext>
            </p:extLst>
          </p:nvPr>
        </p:nvGraphicFramePr>
        <p:xfrm>
          <a:off x="5407068" y="-1"/>
          <a:ext cx="5876228" cy="6848119"/>
        </p:xfrm>
        <a:graphic>
          <a:graphicData uri="http://schemas.openxmlformats.org/drawingml/2006/table">
            <a:tbl>
              <a:tblPr firstRow="1">
                <a:tableStyleId>{D113A9D2-9D6B-4929-AA2D-F23B5EE8CBE7}</a:tableStyleId>
              </a:tblPr>
              <a:tblGrid>
                <a:gridCol w="1469057">
                  <a:extLst>
                    <a:ext uri="{9D8B030D-6E8A-4147-A177-3AD203B41FA5}">
                      <a16:colId xmlns:a16="http://schemas.microsoft.com/office/drawing/2014/main" val="2649115959"/>
                    </a:ext>
                  </a:extLst>
                </a:gridCol>
                <a:gridCol w="1469057">
                  <a:extLst>
                    <a:ext uri="{9D8B030D-6E8A-4147-A177-3AD203B41FA5}">
                      <a16:colId xmlns:a16="http://schemas.microsoft.com/office/drawing/2014/main" val="3984416683"/>
                    </a:ext>
                  </a:extLst>
                </a:gridCol>
                <a:gridCol w="1469057">
                  <a:extLst>
                    <a:ext uri="{9D8B030D-6E8A-4147-A177-3AD203B41FA5}">
                      <a16:colId xmlns:a16="http://schemas.microsoft.com/office/drawing/2014/main" val="1752449568"/>
                    </a:ext>
                  </a:extLst>
                </a:gridCol>
                <a:gridCol w="1469057">
                  <a:extLst>
                    <a:ext uri="{9D8B030D-6E8A-4147-A177-3AD203B41FA5}">
                      <a16:colId xmlns:a16="http://schemas.microsoft.com/office/drawing/2014/main" val="725512464"/>
                    </a:ext>
                  </a:extLst>
                </a:gridCol>
              </a:tblGrid>
              <a:tr h="10466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entury Schoolbook"/>
                        </a:rPr>
                        <a:t>Size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entury Schoolbook"/>
                        </a:rPr>
                        <a:t>Max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entury Schoolbook"/>
                        </a:rPr>
                        <a:t>Tip</a:t>
                      </a:r>
                      <a:endParaRPr lang="en-US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10^6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10^10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Random</a:t>
                      </a:r>
                      <a:endParaRPr lang="en-US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10^7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10^10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Random</a:t>
                      </a:r>
                      <a:endParaRPr lang="en-US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10^8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10^10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Random</a:t>
                      </a:r>
                      <a:endParaRPr lang="en-US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108465"/>
                  </a:ext>
                </a:extLst>
              </a:tr>
              <a:tr h="8373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entury Schoolbook"/>
                        </a:rPr>
                        <a:t>10^5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latin typeface="Century Schoolbook"/>
                        </a:rPr>
                        <a:t>Insertion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0.180678s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0.742835s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13.7474s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768242"/>
                  </a:ext>
                </a:extLst>
              </a:tr>
              <a:tr h="82237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10^6</a:t>
                      </a:r>
                    </a:p>
                    <a:p>
                      <a:pPr lvl="0" algn="ctr">
                        <a:buNone/>
                      </a:pPr>
                      <a:r>
                        <a:rPr lang="en-US" b="1" dirty="0"/>
                        <a:t>Insertion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0.323179s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2.42305s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11.0841s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922146"/>
                  </a:ext>
                </a:extLst>
              </a:tr>
              <a:tr h="82237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10^7</a:t>
                      </a:r>
                    </a:p>
                    <a:p>
                      <a:pPr lvl="0" algn="ctr">
                        <a:buNone/>
                      </a:pPr>
                      <a:r>
                        <a:rPr lang="en-US" b="1" dirty="0"/>
                        <a:t>Insertion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0.484992s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070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3.90739s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070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38.0561s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07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098132"/>
                  </a:ext>
                </a:extLst>
              </a:tr>
              <a:tr h="8373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Size/100</a:t>
                      </a:r>
                    </a:p>
                    <a:p>
                      <a:pPr lvl="0" algn="ctr">
                        <a:buNone/>
                      </a:pPr>
                      <a:r>
                        <a:rPr lang="en-US" b="1" dirty="0"/>
                        <a:t>Insertion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tx1"/>
                      </a:solidFill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0.0516189s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tx1"/>
                      </a:solidFill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0.809323s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tx1"/>
                      </a:solidFill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11.0024s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tx1"/>
                      </a:solidFill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7A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857421"/>
                  </a:ext>
                </a:extLst>
              </a:tr>
              <a:tr h="8223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Size/100</a:t>
                      </a:r>
                    </a:p>
                    <a:p>
                      <a:pPr lvl="0" algn="ctr">
                        <a:buNone/>
                      </a:pPr>
                      <a:r>
                        <a:rPr lang="en-US" b="1" dirty="0"/>
                        <a:t>Shell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tx1"/>
                      </a:solidFill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0.0706704s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tx1"/>
                      </a:solidFill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070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0.908055s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tx1"/>
                      </a:solidFill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070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13.3601s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tx1"/>
                      </a:solidFill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07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861316"/>
                  </a:ext>
                </a:extLst>
              </a:tr>
              <a:tr h="8373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Size/100</a:t>
                      </a:r>
                    </a:p>
                    <a:p>
                      <a:pPr lvl="0" algn="ctr">
                        <a:buNone/>
                      </a:pPr>
                      <a:r>
                        <a:rPr lang="en-US" b="1" dirty="0"/>
                        <a:t>Merge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0.0691892s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0.886398s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12.6808s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8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23474"/>
                  </a:ext>
                </a:extLst>
              </a:tr>
              <a:tr h="8223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Size/100</a:t>
                      </a:r>
                    </a:p>
                    <a:p>
                      <a:pPr lvl="0" algn="ctr">
                        <a:buNone/>
                      </a:pPr>
                      <a:r>
                        <a:rPr lang="en-US" b="1" dirty="0"/>
                        <a:t>Quick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0.0592756s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0.809832s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12.0019s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60756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333B9-2501-44B4-9A0F-4B0D303B2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274" y="670142"/>
            <a:ext cx="4835464" cy="5499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In </a:t>
            </a:r>
            <a:r>
              <a:rPr lang="en-US" sz="2400" dirty="0" err="1">
                <a:ea typeface="+mn-lt"/>
                <a:cs typeface="+mn-lt"/>
              </a:rPr>
              <a:t>urma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testelor</a:t>
            </a:r>
            <a:r>
              <a:rPr lang="en-US" sz="2400" dirty="0">
                <a:ea typeface="+mn-lt"/>
                <a:cs typeface="+mn-lt"/>
              </a:rPr>
              <a:t> mele, </a:t>
            </a:r>
            <a:r>
              <a:rPr lang="en-US" sz="2400" dirty="0" err="1">
                <a:ea typeface="+mn-lt"/>
                <a:cs typeface="+mn-lt"/>
              </a:rPr>
              <a:t>numarul</a:t>
            </a:r>
            <a:r>
              <a:rPr lang="en-US" sz="2400" dirty="0">
                <a:ea typeface="+mn-lt"/>
                <a:cs typeface="+mn-lt"/>
              </a:rPr>
              <a:t> ideal de buckets pare </a:t>
            </a:r>
            <a:r>
              <a:rPr lang="en-US" sz="2400" dirty="0" err="1">
                <a:ea typeface="+mn-lt"/>
                <a:cs typeface="+mn-lt"/>
              </a:rPr>
              <a:t>sa</a:t>
            </a:r>
            <a:r>
              <a:rPr lang="en-US" sz="2400" dirty="0">
                <a:ea typeface="+mn-lt"/>
                <a:cs typeface="+mn-lt"/>
              </a:rPr>
              <a:t> fie size/100.</a:t>
            </a:r>
          </a:p>
          <a:p>
            <a:r>
              <a:rPr lang="en-US" sz="2400" dirty="0" err="1">
                <a:ea typeface="+mn-lt"/>
                <a:cs typeface="+mn-lt"/>
              </a:rPr>
              <a:t>Algoritmul</a:t>
            </a:r>
            <a:r>
              <a:rPr lang="en-US" sz="2400" dirty="0">
                <a:ea typeface="+mn-lt"/>
                <a:cs typeface="+mn-lt"/>
              </a:rPr>
              <a:t> cu </a:t>
            </a:r>
            <a:r>
              <a:rPr lang="en-US" sz="2400" dirty="0" err="1">
                <a:ea typeface="+mn-lt"/>
                <a:cs typeface="+mn-lt"/>
              </a:rPr>
              <a:t>cea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mai</a:t>
            </a:r>
            <a:r>
              <a:rPr lang="en-US" sz="2400" dirty="0">
                <a:ea typeface="+mn-lt"/>
                <a:cs typeface="+mn-lt"/>
              </a:rPr>
              <a:t> buna </a:t>
            </a:r>
            <a:r>
              <a:rPr lang="en-US" sz="2400" dirty="0" err="1">
                <a:ea typeface="+mn-lt"/>
                <a:cs typeface="+mn-lt"/>
              </a:rPr>
              <a:t>performanta</a:t>
            </a:r>
            <a:r>
              <a:rPr lang="en-US" sz="2400" dirty="0">
                <a:ea typeface="+mn-lt"/>
                <a:cs typeface="+mn-lt"/>
              </a:rPr>
              <a:t> in bucket sort </a:t>
            </a:r>
            <a:r>
              <a:rPr lang="en-US" sz="2400" dirty="0" err="1">
                <a:ea typeface="+mn-lt"/>
                <a:cs typeface="+mn-lt"/>
              </a:rPr>
              <a:t>este</a:t>
            </a:r>
            <a:r>
              <a:rPr lang="en-US" sz="2400" dirty="0">
                <a:ea typeface="+mn-lt"/>
                <a:cs typeface="+mn-lt"/>
              </a:rPr>
              <a:t> Insertion Sort.</a:t>
            </a:r>
          </a:p>
          <a:p>
            <a:r>
              <a:rPr lang="en-US" sz="2400" dirty="0" err="1">
                <a:ea typeface="+mn-lt"/>
                <a:cs typeface="+mn-lt"/>
              </a:rPr>
              <a:t>Acest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lucru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este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asteptat</a:t>
            </a:r>
            <a:r>
              <a:rPr lang="en-US" sz="2400" dirty="0">
                <a:ea typeface="+mn-lt"/>
                <a:cs typeface="+mn-lt"/>
              </a:rPr>
              <a:t>, un </a:t>
            </a:r>
            <a:r>
              <a:rPr lang="en-US" sz="2400" dirty="0" err="1">
                <a:ea typeface="+mn-lt"/>
                <a:cs typeface="+mn-lt"/>
              </a:rPr>
              <a:t>numar</a:t>
            </a:r>
            <a:r>
              <a:rPr lang="en-US" sz="2400" dirty="0">
                <a:ea typeface="+mn-lt"/>
                <a:cs typeface="+mn-lt"/>
              </a:rPr>
              <a:t> de buckets de size/100 cu </a:t>
            </a:r>
            <a:r>
              <a:rPr lang="en-US" sz="2400" dirty="0" err="1">
                <a:ea typeface="+mn-lt"/>
                <a:cs typeface="+mn-lt"/>
              </a:rPr>
              <a:t>elemente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distribuite</a:t>
            </a:r>
            <a:r>
              <a:rPr lang="en-US" sz="2400" dirty="0">
                <a:ea typeface="+mn-lt"/>
                <a:cs typeface="+mn-lt"/>
              </a:rPr>
              <a:t> uniform </a:t>
            </a:r>
            <a:r>
              <a:rPr lang="en-US" sz="2400" dirty="0" err="1">
                <a:ea typeface="+mn-lt"/>
                <a:cs typeface="+mn-lt"/>
              </a:rPr>
              <a:t>ar</a:t>
            </a:r>
            <a:r>
              <a:rPr lang="en-US" sz="2400" dirty="0">
                <a:ea typeface="+mn-lt"/>
                <a:cs typeface="+mn-lt"/>
              </a:rPr>
              <a:t> duce la un size de </a:t>
            </a:r>
            <a:r>
              <a:rPr lang="en-US" sz="2400" dirty="0" err="1">
                <a:ea typeface="+mn-lt"/>
                <a:cs typeface="+mn-lt"/>
              </a:rPr>
              <a:t>aproximativ</a:t>
            </a:r>
            <a:r>
              <a:rPr lang="en-US" sz="2400" dirty="0">
                <a:ea typeface="+mn-lt"/>
                <a:cs typeface="+mn-lt"/>
              </a:rPr>
              <a:t> 100 per bucket, </a:t>
            </a:r>
            <a:r>
              <a:rPr lang="en-US" sz="2400" dirty="0" err="1">
                <a:ea typeface="+mn-lt"/>
                <a:cs typeface="+mn-lt"/>
              </a:rPr>
              <a:t>dimensiune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ideala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pentru</a:t>
            </a:r>
            <a:r>
              <a:rPr lang="en-US" sz="2400" dirty="0">
                <a:ea typeface="+mn-lt"/>
                <a:cs typeface="+mn-lt"/>
              </a:rPr>
              <a:t> Insertion Sort.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392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CA3FC43A-F2E5-409E-8C82-7DC3B69E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405908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EBFF7B-A218-4767-9A82-7ADFE8C9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723290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CE19D-B940-4B1C-A096-3CCD87E7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4" y="539553"/>
            <a:ext cx="10278313" cy="5768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 err="1">
                <a:solidFill>
                  <a:srgbClr val="FFFFFF"/>
                </a:solidFill>
              </a:rPr>
              <a:t>Aici</a:t>
            </a:r>
            <a:r>
              <a:rPr lang="en-US" sz="6000" dirty="0">
                <a:solidFill>
                  <a:srgbClr val="FFFFFF"/>
                </a:solidFill>
              </a:rPr>
              <a:t> se </a:t>
            </a:r>
            <a:r>
              <a:rPr lang="en-US" sz="6000" dirty="0" err="1">
                <a:solidFill>
                  <a:srgbClr val="FFFFFF"/>
                </a:solidFill>
              </a:rPr>
              <a:t>incheie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analiza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mea</a:t>
            </a:r>
            <a:r>
              <a:rPr lang="en-US" sz="6000" dirty="0">
                <a:solidFill>
                  <a:srgbClr val="FFFFFF"/>
                </a:solidFill>
              </a:rPr>
              <a:t>.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 err="1">
                <a:solidFill>
                  <a:srgbClr val="FFFFFF"/>
                </a:solidFill>
              </a:rPr>
              <a:t>Multumesc</a:t>
            </a:r>
            <a:r>
              <a:rPr lang="en-US" sz="6000" dirty="0">
                <a:solidFill>
                  <a:srgbClr val="FFFFFF"/>
                </a:solidFill>
              </a:rPr>
              <a:t> de </a:t>
            </a:r>
            <a:r>
              <a:rPr lang="en-US" sz="6000" dirty="0" err="1">
                <a:solidFill>
                  <a:srgbClr val="FFFFFF"/>
                </a:solidFill>
              </a:rPr>
              <a:t>vizionare</a:t>
            </a:r>
            <a:r>
              <a:rPr lang="en-US" sz="60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67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3998E-BA76-4A62-AE9E-5E5CCE53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34445"/>
            <a:ext cx="9692640" cy="1001973"/>
          </a:xfrm>
        </p:spPr>
        <p:txBody>
          <a:bodyPr>
            <a:normAutofit/>
          </a:bodyPr>
          <a:lstStyle/>
          <a:p>
            <a:r>
              <a:rPr lang="en-US" err="1"/>
              <a:t>Informatii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E6DCA7F-C69E-4E96-A6B0-16A6FE4F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72226"/>
            <a:ext cx="10014976" cy="4476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err="1"/>
              <a:t>Limbajul</a:t>
            </a:r>
            <a:r>
              <a:rPr lang="en-US" sz="2800"/>
              <a:t> </a:t>
            </a:r>
            <a:r>
              <a:rPr lang="en-US" sz="2800" err="1"/>
              <a:t>utilizat</a:t>
            </a:r>
            <a:r>
              <a:rPr lang="en-US" sz="2800"/>
              <a:t> a </a:t>
            </a:r>
            <a:r>
              <a:rPr lang="en-US" sz="2800" err="1"/>
              <a:t>fost</a:t>
            </a:r>
            <a:r>
              <a:rPr lang="en-US" sz="2800"/>
              <a:t> C++(14), </a:t>
            </a:r>
            <a:r>
              <a:rPr lang="en-US" sz="2800" err="1"/>
              <a:t>iar</a:t>
            </a:r>
            <a:r>
              <a:rPr lang="en-US" sz="2800"/>
              <a:t> </a:t>
            </a:r>
            <a:r>
              <a:rPr lang="en-US" sz="2800" err="1"/>
              <a:t>compilatorul</a:t>
            </a:r>
            <a:r>
              <a:rPr lang="en-US" sz="2800"/>
              <a:t> a </a:t>
            </a:r>
            <a:r>
              <a:rPr lang="en-US" sz="2800" err="1"/>
              <a:t>fost</a:t>
            </a:r>
            <a:r>
              <a:rPr lang="en-US" sz="2800"/>
              <a:t> MVSC </a:t>
            </a:r>
            <a:r>
              <a:rPr lang="en-US" sz="2800" err="1"/>
              <a:t>configurat</a:t>
            </a:r>
            <a:r>
              <a:rPr lang="en-US" sz="2800"/>
              <a:t> </a:t>
            </a:r>
            <a:r>
              <a:rPr lang="en-US" sz="2800" err="1"/>
              <a:t>pentru</a:t>
            </a:r>
            <a:r>
              <a:rPr lang="en-US" sz="2800"/>
              <a:t> </a:t>
            </a:r>
            <a:r>
              <a:rPr lang="en-US" sz="2800" err="1"/>
              <a:t>viteza</a:t>
            </a:r>
            <a:r>
              <a:rPr lang="en-US" sz="2800"/>
              <a:t>.</a:t>
            </a:r>
          </a:p>
          <a:p>
            <a:r>
              <a:rPr lang="en-US" sz="2800">
                <a:ea typeface="+mn-lt"/>
                <a:cs typeface="+mn-lt"/>
              </a:rPr>
              <a:t>Algoritmii </a:t>
            </a:r>
            <a:r>
              <a:rPr lang="en-US" sz="2800" err="1">
                <a:ea typeface="+mn-lt"/>
                <a:cs typeface="+mn-lt"/>
              </a:rPr>
              <a:t>studiati</a:t>
            </a:r>
            <a:r>
              <a:rPr lang="en-US" sz="2800">
                <a:ea typeface="+mn-lt"/>
                <a:cs typeface="+mn-lt"/>
              </a:rPr>
              <a:t> au </a:t>
            </a:r>
            <a:r>
              <a:rPr lang="en-US" sz="2800" err="1">
                <a:ea typeface="+mn-lt"/>
                <a:cs typeface="+mn-lt"/>
              </a:rPr>
              <a:t>fost</a:t>
            </a:r>
            <a:r>
              <a:rPr lang="en-US" sz="2800">
                <a:ea typeface="+mn-lt"/>
                <a:cs typeface="+mn-lt"/>
              </a:rPr>
              <a:t> Merge Sort, LSD Radix Sort, </a:t>
            </a:r>
            <a:r>
              <a:rPr lang="en-US" sz="2800" err="1">
                <a:ea typeface="+mn-lt"/>
                <a:cs typeface="+mn-lt"/>
              </a:rPr>
              <a:t>Shellsort</a:t>
            </a:r>
            <a:r>
              <a:rPr lang="en-US" sz="2800">
                <a:ea typeface="+mn-lt"/>
                <a:cs typeface="+mn-lt"/>
              </a:rPr>
              <a:t>, Bucket Sort </a:t>
            </a:r>
            <a:r>
              <a:rPr lang="en-US" sz="2800" err="1">
                <a:ea typeface="+mn-lt"/>
                <a:cs typeface="+mn-lt"/>
              </a:rPr>
              <a:t>si</a:t>
            </a:r>
            <a:r>
              <a:rPr lang="en-US" sz="2800">
                <a:ea typeface="+mn-lt"/>
                <a:cs typeface="+mn-lt"/>
              </a:rPr>
              <a:t> Quicksort(+</a:t>
            </a:r>
            <a:r>
              <a:rPr lang="en-US" sz="2800" err="1">
                <a:ea typeface="+mn-lt"/>
                <a:cs typeface="+mn-lt"/>
              </a:rPr>
              <a:t>altii</a:t>
            </a:r>
            <a:r>
              <a:rPr lang="en-US" sz="2800">
                <a:ea typeface="+mn-lt"/>
                <a:cs typeface="+mn-lt"/>
              </a:rPr>
              <a:t>), </a:t>
            </a:r>
            <a:r>
              <a:rPr lang="en-US" sz="2800" err="1">
                <a:ea typeface="+mn-lt"/>
                <a:cs typeface="+mn-lt"/>
              </a:rPr>
              <a:t>implementati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relativ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eficient</a:t>
            </a:r>
            <a:r>
              <a:rPr lang="en-US" sz="2800">
                <a:ea typeface="+mn-lt"/>
                <a:cs typeface="+mn-lt"/>
              </a:rPr>
              <a:t>.</a:t>
            </a:r>
          </a:p>
          <a:p>
            <a:r>
              <a:rPr lang="en-US" sz="2800">
                <a:ea typeface="+mn-lt"/>
                <a:cs typeface="+mn-lt"/>
              </a:rPr>
              <a:t>A </a:t>
            </a:r>
            <a:r>
              <a:rPr lang="en-US" sz="2800" err="1">
                <a:ea typeface="+mn-lt"/>
                <a:cs typeface="+mn-lt"/>
              </a:rPr>
              <a:t>fost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masurat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efectul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tuturor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parametrilor</a:t>
            </a:r>
            <a:r>
              <a:rPr lang="en-US" sz="2800">
                <a:ea typeface="+mn-lt"/>
                <a:cs typeface="+mn-lt"/>
              </a:rPr>
              <a:t>, precum </a:t>
            </a:r>
            <a:r>
              <a:rPr lang="en-US" sz="2800" err="1">
                <a:ea typeface="+mn-lt"/>
                <a:cs typeface="+mn-lt"/>
              </a:rPr>
              <a:t>baza</a:t>
            </a: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Radixului</a:t>
            </a:r>
            <a:r>
              <a:rPr lang="en-US" sz="2800">
                <a:ea typeface="+mn-lt"/>
                <a:cs typeface="+mn-lt"/>
              </a:rPr>
              <a:t>, gap sequence </a:t>
            </a:r>
            <a:r>
              <a:rPr lang="en-US" sz="2800" err="1">
                <a:ea typeface="+mn-lt"/>
                <a:cs typeface="+mn-lt"/>
              </a:rPr>
              <a:t>pentru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Shellsort</a:t>
            </a:r>
            <a:r>
              <a:rPr lang="en-US" sz="280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algoritmul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sortare</a:t>
            </a:r>
            <a:r>
              <a:rPr lang="en-US" sz="2800">
                <a:ea typeface="+mn-lt"/>
                <a:cs typeface="+mn-lt"/>
              </a:rPr>
              <a:t> al </a:t>
            </a:r>
            <a:r>
              <a:rPr lang="en-US" sz="2800" err="1">
                <a:ea typeface="+mn-lt"/>
                <a:cs typeface="+mn-lt"/>
              </a:rPr>
              <a:t>Bucketului</a:t>
            </a: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 err="1">
                <a:ea typeface="+mn-lt"/>
                <a:cs typeface="+mn-lt"/>
              </a:rPr>
              <a:t>si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metoda</a:t>
            </a:r>
            <a:r>
              <a:rPr lang="en-US" sz="280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alegere</a:t>
            </a:r>
            <a:r>
              <a:rPr lang="en-US" sz="2800">
                <a:ea typeface="+mn-lt"/>
                <a:cs typeface="+mn-lt"/>
              </a:rPr>
              <a:t> a </a:t>
            </a:r>
            <a:r>
              <a:rPr lang="en-US" sz="2800" err="1">
                <a:ea typeface="+mn-lt"/>
                <a:cs typeface="+mn-lt"/>
              </a:rPr>
              <a:t>pivotului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pentru</a:t>
            </a:r>
            <a:r>
              <a:rPr lang="en-US" sz="2800">
                <a:ea typeface="+mn-lt"/>
                <a:cs typeface="+mn-lt"/>
              </a:rPr>
              <a:t> Quicksort.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429D3-59AB-40E8-9ACD-677BA6C836A3}"/>
              </a:ext>
            </a:extLst>
          </p:cNvPr>
          <p:cNvSpPr txBox="1"/>
          <p:nvPr/>
        </p:nvSpPr>
        <p:spPr>
          <a:xfrm>
            <a:off x="1266042" y="6213823"/>
            <a:ext cx="99039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Compiler Flags: </a:t>
            </a:r>
            <a:endParaRPr lang="en-US" sz="800" dirty="0">
              <a:ea typeface="+mn-lt"/>
              <a:cs typeface="+mn-lt"/>
            </a:endParaRPr>
          </a:p>
          <a:p>
            <a:r>
              <a:rPr lang="en-US" sz="800" dirty="0">
                <a:ea typeface="+mn-lt"/>
                <a:cs typeface="+mn-lt"/>
              </a:rPr>
              <a:t>/permissive- /</a:t>
            </a:r>
            <a:r>
              <a:rPr lang="en-US" sz="800" dirty="0" err="1">
                <a:ea typeface="+mn-lt"/>
                <a:cs typeface="+mn-lt"/>
              </a:rPr>
              <a:t>ifcOutput</a:t>
            </a:r>
            <a:r>
              <a:rPr lang="en-US" sz="800" dirty="0">
                <a:ea typeface="+mn-lt"/>
                <a:cs typeface="+mn-lt"/>
              </a:rPr>
              <a:t> "x64\Release\" /GS /GL /W3 /Gy /</a:t>
            </a:r>
            <a:r>
              <a:rPr lang="en-US" sz="800" dirty="0" err="1">
                <a:ea typeface="+mn-lt"/>
                <a:cs typeface="+mn-lt"/>
              </a:rPr>
              <a:t>Zc:wchar_t</a:t>
            </a:r>
            <a:r>
              <a:rPr lang="en-US" sz="800" dirty="0">
                <a:ea typeface="+mn-lt"/>
                <a:cs typeface="+mn-lt"/>
              </a:rPr>
              <a:t> /Zi /Gm- /Ox /</a:t>
            </a:r>
            <a:r>
              <a:rPr lang="en-US" sz="800" dirty="0" err="1">
                <a:ea typeface="+mn-lt"/>
                <a:cs typeface="+mn-lt"/>
              </a:rPr>
              <a:t>sdl</a:t>
            </a:r>
            <a:r>
              <a:rPr lang="en-US" sz="800" dirty="0">
                <a:ea typeface="+mn-lt"/>
                <a:cs typeface="+mn-lt"/>
              </a:rPr>
              <a:t> /Fd"x64\Release\vc143.pdb" /</a:t>
            </a:r>
            <a:r>
              <a:rPr lang="en-US" sz="800" dirty="0" err="1">
                <a:ea typeface="+mn-lt"/>
                <a:cs typeface="+mn-lt"/>
              </a:rPr>
              <a:t>Zc:inline</a:t>
            </a:r>
            <a:r>
              <a:rPr lang="en-US" sz="800" dirty="0">
                <a:ea typeface="+mn-lt"/>
                <a:cs typeface="+mn-lt"/>
              </a:rPr>
              <a:t> /</a:t>
            </a:r>
            <a:r>
              <a:rPr lang="en-US" sz="800" dirty="0" err="1">
                <a:ea typeface="+mn-lt"/>
                <a:cs typeface="+mn-lt"/>
              </a:rPr>
              <a:t>fp:precise</a:t>
            </a:r>
            <a:r>
              <a:rPr lang="en-US" sz="800" dirty="0">
                <a:ea typeface="+mn-lt"/>
                <a:cs typeface="+mn-lt"/>
              </a:rPr>
              <a:t> /D "NDEBUG" /D "_CONSOLE" /D "_UNICODE" /D "UNICODE" /</a:t>
            </a:r>
            <a:r>
              <a:rPr lang="en-US" sz="800" dirty="0" err="1">
                <a:ea typeface="+mn-lt"/>
                <a:cs typeface="+mn-lt"/>
              </a:rPr>
              <a:t>errorReport:prompt</a:t>
            </a:r>
            <a:r>
              <a:rPr lang="en-US" sz="800" dirty="0">
                <a:ea typeface="+mn-lt"/>
                <a:cs typeface="+mn-lt"/>
              </a:rPr>
              <a:t> /WX- /</a:t>
            </a:r>
            <a:r>
              <a:rPr lang="en-US" sz="800" dirty="0" err="1">
                <a:ea typeface="+mn-lt"/>
                <a:cs typeface="+mn-lt"/>
              </a:rPr>
              <a:t>Zc:forScope</a:t>
            </a:r>
            <a:r>
              <a:rPr lang="en-US" sz="800" dirty="0">
                <a:ea typeface="+mn-lt"/>
                <a:cs typeface="+mn-lt"/>
              </a:rPr>
              <a:t> /Gd /Oi /MD /FC /Fa"x64\Release\" /</a:t>
            </a:r>
            <a:r>
              <a:rPr lang="en-US" sz="800" dirty="0" err="1">
                <a:ea typeface="+mn-lt"/>
                <a:cs typeface="+mn-lt"/>
              </a:rPr>
              <a:t>EHsc</a:t>
            </a:r>
            <a:r>
              <a:rPr lang="en-US" sz="800" dirty="0">
                <a:ea typeface="+mn-lt"/>
                <a:cs typeface="+mn-lt"/>
              </a:rPr>
              <a:t> /</a:t>
            </a:r>
            <a:r>
              <a:rPr lang="en-US" sz="800" dirty="0" err="1">
                <a:ea typeface="+mn-lt"/>
                <a:cs typeface="+mn-lt"/>
              </a:rPr>
              <a:t>nologo</a:t>
            </a:r>
            <a:r>
              <a:rPr lang="en-US" sz="800" dirty="0">
                <a:ea typeface="+mn-lt"/>
                <a:cs typeface="+mn-lt"/>
              </a:rPr>
              <a:t> /Fo"x64\Release\" /Ot /Fp"x64\Release\SDLab1.pch" /</a:t>
            </a:r>
            <a:r>
              <a:rPr lang="en-US" sz="800" dirty="0" err="1">
                <a:ea typeface="+mn-lt"/>
                <a:cs typeface="+mn-lt"/>
              </a:rPr>
              <a:t>diagnostics:column</a:t>
            </a:r>
            <a:r>
              <a:rPr lang="en-US" sz="800" dirty="0">
                <a:ea typeface="+mn-lt"/>
                <a:cs typeface="+mn-lt"/>
              </a:rPr>
              <a:t> 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2408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DECA5-F33E-4DD7-93D6-4D46DD87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17"/>
            <a:ext cx="9682202" cy="1127234"/>
          </a:xfrm>
        </p:spPr>
        <p:txBody>
          <a:bodyPr>
            <a:normAutofit/>
          </a:bodyPr>
          <a:lstStyle/>
          <a:p>
            <a:r>
              <a:rPr lang="en-US" dirty="0" err="1"/>
              <a:t>Testul</a:t>
            </a:r>
            <a:r>
              <a:rPr lang="en-US" dirty="0"/>
              <a:t>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EA4F-614F-430A-BFE7-28F9CB76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014976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>
                <a:ea typeface="+mn-lt"/>
                <a:cs typeface="+mn-lt"/>
              </a:rPr>
              <a:t>Pentru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dirty="0" err="1">
                <a:ea typeface="+mn-lt"/>
                <a:cs typeface="+mn-lt"/>
              </a:rPr>
              <a:t>compararea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generala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dintre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algoritmi</a:t>
            </a:r>
            <a:r>
              <a:rPr lang="en-US" sz="2800" dirty="0">
                <a:ea typeface="+mn-lt"/>
                <a:cs typeface="+mn-lt"/>
              </a:rPr>
              <a:t>, am </a:t>
            </a:r>
            <a:r>
              <a:rPr lang="en-US" sz="2800" dirty="0" err="1">
                <a:ea typeface="+mn-lt"/>
                <a:cs typeface="+mn-lt"/>
              </a:rPr>
              <a:t>selectat</a:t>
            </a:r>
            <a:r>
              <a:rPr lang="en-US" sz="2800" dirty="0">
                <a:ea typeface="+mn-lt"/>
                <a:cs typeface="+mn-lt"/>
              </a:rPr>
              <a:t> 9 teste variate.</a:t>
            </a:r>
          </a:p>
          <a:p>
            <a:r>
              <a:rPr lang="en-US" sz="2800" dirty="0"/>
              <a:t>Algoritmii sunt </a:t>
            </a:r>
            <a:r>
              <a:rPr lang="en-US" sz="2800" dirty="0" err="1"/>
              <a:t>configurati</a:t>
            </a:r>
            <a:r>
              <a:rPr lang="en-US" sz="2800" dirty="0"/>
              <a:t> </a:t>
            </a:r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maximiza</a:t>
            </a:r>
            <a:r>
              <a:rPr lang="en-US" sz="2800" dirty="0"/>
              <a:t> </a:t>
            </a:r>
            <a:r>
              <a:rPr lang="en-US" sz="2800" dirty="0" err="1"/>
              <a:t>eficienta</a:t>
            </a:r>
            <a:r>
              <a:rPr lang="en-US" sz="2800" dirty="0"/>
              <a:t> pe </a:t>
            </a:r>
            <a:r>
              <a:rPr lang="en-US" sz="2800" dirty="0" err="1"/>
              <a:t>testele</a:t>
            </a:r>
            <a:r>
              <a:rPr lang="en-US" sz="2800" dirty="0"/>
              <a:t> </a:t>
            </a:r>
            <a:r>
              <a:rPr lang="en-US" sz="2800" dirty="0" err="1"/>
              <a:t>mari</a:t>
            </a:r>
            <a:r>
              <a:rPr lang="en-US" sz="2800" dirty="0"/>
              <a:t>: </a:t>
            </a:r>
            <a:r>
              <a:rPr lang="en-US" sz="2800" dirty="0" err="1"/>
              <a:t>Radixul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in </a:t>
            </a:r>
            <a:r>
              <a:rPr lang="en-US" sz="2800" dirty="0" err="1"/>
              <a:t>baza</a:t>
            </a:r>
            <a:r>
              <a:rPr lang="en-US" sz="2800" dirty="0"/>
              <a:t> 2^16, </a:t>
            </a:r>
            <a:r>
              <a:rPr lang="en-US" sz="2800" dirty="0" err="1"/>
              <a:t>Shellsort</a:t>
            </a:r>
            <a:r>
              <a:rPr lang="en-US" sz="2800" dirty="0"/>
              <a:t> </a:t>
            </a:r>
            <a:r>
              <a:rPr lang="en-US" sz="2800" dirty="0" err="1"/>
              <a:t>foloseste</a:t>
            </a:r>
            <a:r>
              <a:rPr lang="en-US" sz="2800" dirty="0"/>
              <a:t> </a:t>
            </a:r>
            <a:r>
              <a:rPr lang="en-US" sz="2800" dirty="0" err="1"/>
              <a:t>secventa</a:t>
            </a:r>
            <a:r>
              <a:rPr lang="en-US" sz="2800" dirty="0"/>
              <a:t> Ciura </a:t>
            </a:r>
            <a:r>
              <a:rPr lang="en-US" sz="2800" dirty="0" err="1"/>
              <a:t>extinsa</a:t>
            </a:r>
            <a:r>
              <a:rPr lang="en-US" sz="2800" dirty="0"/>
              <a:t>, Size/100 </a:t>
            </a:r>
            <a:r>
              <a:rPr lang="en-US" sz="2800" dirty="0" err="1"/>
              <a:t>bucketuri</a:t>
            </a:r>
            <a:r>
              <a:rPr lang="en-US" sz="2800" dirty="0"/>
              <a:t> </a:t>
            </a:r>
            <a:r>
              <a:rPr lang="en-US" sz="2800" dirty="0" err="1"/>
              <a:t>sortate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Insertion Sort </a:t>
            </a:r>
            <a:r>
              <a:rPr lang="en-US" sz="2800" dirty="0" err="1"/>
              <a:t>pentru</a:t>
            </a:r>
            <a:r>
              <a:rPr lang="en-US" sz="2800" dirty="0"/>
              <a:t> Bucket Sort, </a:t>
            </a:r>
            <a:r>
              <a:rPr lang="en-US" sz="2800" dirty="0" err="1"/>
              <a:t>iar</a:t>
            </a:r>
            <a:r>
              <a:rPr lang="en-US" sz="2800" dirty="0"/>
              <a:t> </a:t>
            </a:r>
            <a:r>
              <a:rPr lang="en-US" sz="2800" dirty="0" err="1"/>
              <a:t>Quicksortul</a:t>
            </a:r>
            <a:r>
              <a:rPr lang="en-US" sz="2800" dirty="0"/>
              <a:t> </a:t>
            </a:r>
            <a:r>
              <a:rPr lang="en-US" sz="2800" dirty="0" err="1"/>
              <a:t>alege</a:t>
            </a:r>
            <a:r>
              <a:rPr lang="en-US" sz="2800" dirty="0"/>
              <a:t> </a:t>
            </a:r>
            <a:r>
              <a:rPr lang="en-US" sz="2800" dirty="0" err="1"/>
              <a:t>pivotul</a:t>
            </a:r>
            <a:r>
              <a:rPr lang="en-US" sz="2800" dirty="0"/>
              <a:t> </a:t>
            </a:r>
            <a:r>
              <a:rPr lang="en-US" sz="2800" dirty="0" err="1"/>
              <a:t>drept</a:t>
            </a:r>
            <a:r>
              <a:rPr lang="en-US" sz="2800" dirty="0"/>
              <a:t> </a:t>
            </a:r>
            <a:r>
              <a:rPr lang="en-US" sz="2800" dirty="0" err="1"/>
              <a:t>mediana</a:t>
            </a:r>
            <a:r>
              <a:rPr lang="en-US" sz="2800" dirty="0"/>
              <a:t> din 3.</a:t>
            </a:r>
          </a:p>
          <a:p>
            <a:r>
              <a:rPr lang="en-US" sz="2800" dirty="0"/>
              <a:t>Ulterior </a:t>
            </a:r>
            <a:r>
              <a:rPr lang="en-US" sz="2800" dirty="0" err="1"/>
              <a:t>voi</a:t>
            </a:r>
            <a:r>
              <a:rPr lang="en-US" sz="2800" dirty="0"/>
              <a:t> </a:t>
            </a:r>
            <a:r>
              <a:rPr lang="en-US" sz="2800" dirty="0" err="1"/>
              <a:t>analiza</a:t>
            </a:r>
            <a:r>
              <a:rPr lang="en-US" sz="2800" dirty="0"/>
              <a:t> </a:t>
            </a:r>
            <a:r>
              <a:rPr lang="en-US" sz="2800" dirty="0" err="1"/>
              <a:t>fiecare</a:t>
            </a:r>
            <a:r>
              <a:rPr lang="en-US" sz="2800" dirty="0"/>
              <a:t> </a:t>
            </a:r>
            <a:r>
              <a:rPr lang="en-US" sz="2800" dirty="0" err="1"/>
              <a:t>algoritm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voi</a:t>
            </a:r>
            <a:r>
              <a:rPr lang="en-US" sz="2800" dirty="0"/>
              <a:t> </a:t>
            </a:r>
            <a:r>
              <a:rPr lang="en-US" sz="2800" dirty="0" err="1"/>
              <a:t>justifica</a:t>
            </a:r>
            <a:r>
              <a:rPr lang="en-US" sz="2800" dirty="0"/>
              <a:t> </a:t>
            </a:r>
            <a:r>
              <a:rPr lang="en-US" sz="2800" dirty="0" err="1"/>
              <a:t>alegerea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1130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76E9F7-B38A-48A7-9CED-358A60453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073250"/>
              </p:ext>
            </p:extLst>
          </p:nvPr>
        </p:nvGraphicFramePr>
        <p:xfrm>
          <a:off x="10438" y="0"/>
          <a:ext cx="12171440" cy="6824245"/>
        </p:xfrm>
        <a:graphic>
          <a:graphicData uri="http://schemas.openxmlformats.org/drawingml/2006/table">
            <a:tbl>
              <a:tblPr firstRow="1">
                <a:tableStyleId>{D113A9D2-9D6B-4929-AA2D-F23B5EE8CBE7}</a:tableStyleId>
              </a:tblPr>
              <a:tblGrid>
                <a:gridCol w="1217144">
                  <a:extLst>
                    <a:ext uri="{9D8B030D-6E8A-4147-A177-3AD203B41FA5}">
                      <a16:colId xmlns:a16="http://schemas.microsoft.com/office/drawing/2014/main" val="1288569684"/>
                    </a:ext>
                  </a:extLst>
                </a:gridCol>
                <a:gridCol w="1217144">
                  <a:extLst>
                    <a:ext uri="{9D8B030D-6E8A-4147-A177-3AD203B41FA5}">
                      <a16:colId xmlns:a16="http://schemas.microsoft.com/office/drawing/2014/main" val="4090796411"/>
                    </a:ext>
                  </a:extLst>
                </a:gridCol>
                <a:gridCol w="1217144">
                  <a:extLst>
                    <a:ext uri="{9D8B030D-6E8A-4147-A177-3AD203B41FA5}">
                      <a16:colId xmlns:a16="http://schemas.microsoft.com/office/drawing/2014/main" val="3933844473"/>
                    </a:ext>
                  </a:extLst>
                </a:gridCol>
                <a:gridCol w="1217144">
                  <a:extLst>
                    <a:ext uri="{9D8B030D-6E8A-4147-A177-3AD203B41FA5}">
                      <a16:colId xmlns:a16="http://schemas.microsoft.com/office/drawing/2014/main" val="3735975193"/>
                    </a:ext>
                  </a:extLst>
                </a:gridCol>
                <a:gridCol w="1217144">
                  <a:extLst>
                    <a:ext uri="{9D8B030D-6E8A-4147-A177-3AD203B41FA5}">
                      <a16:colId xmlns:a16="http://schemas.microsoft.com/office/drawing/2014/main" val="647039919"/>
                    </a:ext>
                  </a:extLst>
                </a:gridCol>
                <a:gridCol w="1217144">
                  <a:extLst>
                    <a:ext uri="{9D8B030D-6E8A-4147-A177-3AD203B41FA5}">
                      <a16:colId xmlns:a16="http://schemas.microsoft.com/office/drawing/2014/main" val="1715866838"/>
                    </a:ext>
                  </a:extLst>
                </a:gridCol>
                <a:gridCol w="1217144">
                  <a:extLst>
                    <a:ext uri="{9D8B030D-6E8A-4147-A177-3AD203B41FA5}">
                      <a16:colId xmlns:a16="http://schemas.microsoft.com/office/drawing/2014/main" val="152088629"/>
                    </a:ext>
                  </a:extLst>
                </a:gridCol>
                <a:gridCol w="1217144">
                  <a:extLst>
                    <a:ext uri="{9D8B030D-6E8A-4147-A177-3AD203B41FA5}">
                      <a16:colId xmlns:a16="http://schemas.microsoft.com/office/drawing/2014/main" val="3896932234"/>
                    </a:ext>
                  </a:extLst>
                </a:gridCol>
                <a:gridCol w="1217144">
                  <a:extLst>
                    <a:ext uri="{9D8B030D-6E8A-4147-A177-3AD203B41FA5}">
                      <a16:colId xmlns:a16="http://schemas.microsoft.com/office/drawing/2014/main" val="2642552373"/>
                    </a:ext>
                  </a:extLst>
                </a:gridCol>
                <a:gridCol w="1217144">
                  <a:extLst>
                    <a:ext uri="{9D8B030D-6E8A-4147-A177-3AD203B41FA5}">
                      <a16:colId xmlns:a16="http://schemas.microsoft.com/office/drawing/2014/main" val="3766442745"/>
                    </a:ext>
                  </a:extLst>
                </a:gridCol>
              </a:tblGrid>
              <a:tr h="10024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Size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Max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Tip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10^4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10^6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Random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10^5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10^7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Random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10^6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10^8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Random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10^7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10^9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Random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10^4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10^12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Random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10^7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10^3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Random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10^8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10^10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Random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10^8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10^10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 err="1"/>
                        <a:t>Cresc</a:t>
                      </a:r>
                      <a:r>
                        <a:rPr lang="en-US" sz="1600" dirty="0"/>
                        <a:t>.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10^8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10^10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Desc.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182286"/>
                  </a:ext>
                </a:extLst>
              </a:tr>
              <a:tr h="96387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STL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0.0004285s</a:t>
                      </a:r>
                      <a:endParaRPr lang="en-US" sz="1400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0.0053549s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0.064943s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0.758069s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/>
                        <a:t>0.0004207s</a:t>
                      </a:r>
                      <a:endParaRPr lang="en-US" b="0" i="0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0.305081s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8.69882s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1.33897s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1.50771s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67552"/>
                  </a:ext>
                </a:extLst>
              </a:tr>
              <a:tr h="10024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Merge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0.0005979s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0.007256s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0.0958669s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0.992879s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/>
                        <a:t>0.0005851s</a:t>
                      </a:r>
                      <a:endParaRPr lang="en-US" b="0" i="0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0.662503s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11.2714s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3.85066s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4.27372s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291986"/>
                  </a:ext>
                </a:extLst>
              </a:tr>
              <a:tr h="10024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dirty="0"/>
                        <a:t>Quick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b="1" dirty="0"/>
                        <a:t>Med3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0.0004357s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0.0057798s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0.0640137s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0.718356s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/>
                        <a:t>0.000443s</a:t>
                      </a:r>
                      <a:endParaRPr lang="en-US" b="0" i="0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25.6452s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8.27098s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1.9521s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4.80267s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90493"/>
                  </a:ext>
                </a:extLst>
              </a:tr>
              <a:tr h="95102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Shell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b="1" dirty="0"/>
                        <a:t>Ciura Ext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0.0008017s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7D070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0.0110346s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7D070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0.151977s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7D070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1.90204s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7D070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/>
                        <a:t>0.0007858s</a:t>
                      </a:r>
                      <a:endParaRPr lang="en-US" b="0" i="0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7D070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1.35215s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7D070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28.7031s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7D070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12.7747s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7D070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14.251s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7D07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4197"/>
                  </a:ext>
                </a:extLst>
              </a:tr>
              <a:tr h="95102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Radix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b="1" dirty="0"/>
                        <a:t>LSD 2^16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/>
                        <a:t>0.0004675s</a:t>
                      </a:r>
                      <a:endParaRPr lang="en-US" b="0" i="0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/>
                        <a:t>0.0015796s</a:t>
                      </a:r>
                      <a:endParaRPr lang="en-US" b="0" i="0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0.0180399s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0.191523s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/>
                        <a:t>0.0005823s</a:t>
                      </a:r>
                      <a:endParaRPr lang="en-US" b="0" i="0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0.0577756s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4.08818s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4.17673s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4.13607s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56566"/>
                  </a:ext>
                </a:extLst>
              </a:tr>
              <a:tr h="95102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Bucket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b="1" dirty="0"/>
                        <a:t>Size/100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b="1" dirty="0"/>
                        <a:t>Ins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0.0004777s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0.0041856s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0.0480479s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0.72274s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0.0005068s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0.156892s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10.3454s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2.44205s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A6A63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Century Schoolbook"/>
                        </a:rPr>
                        <a:t>4.79915s</a:t>
                      </a:r>
                      <a:endParaRPr lang="en-US" b="0" i="0" dirty="0">
                        <a:latin typeface="Century Schoolbook"/>
                      </a:endParaRP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82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32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059CB-9FAB-4B78-B02E-702ED730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3486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 err="1"/>
              <a:t>Interpretarea</a:t>
            </a:r>
            <a:r>
              <a:rPr lang="en-US" dirty="0"/>
              <a:t> </a:t>
            </a:r>
            <a:r>
              <a:rPr lang="en-US" dirty="0" err="1"/>
              <a:t>rezultatelor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878E-426B-49D0-8027-079A92582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016554" cy="4617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(Sper </a:t>
            </a:r>
            <a:r>
              <a:rPr lang="en-US" sz="2800" dirty="0" err="1"/>
              <a:t>sa</a:t>
            </a:r>
            <a:r>
              <a:rPr lang="en-US" sz="2800" dirty="0"/>
              <a:t> pot </a:t>
            </a:r>
            <a:r>
              <a:rPr lang="en-US" sz="2800" dirty="0" err="1"/>
              <a:t>prezenta</a:t>
            </a:r>
            <a:r>
              <a:rPr lang="en-US" sz="2800" dirty="0"/>
              <a:t> </a:t>
            </a:r>
            <a:r>
              <a:rPr lang="en-US" sz="2800" dirty="0" err="1"/>
              <a:t>detaliat</a:t>
            </a:r>
            <a:r>
              <a:rPr lang="en-US" sz="2800" dirty="0"/>
              <a:t> la </a:t>
            </a:r>
            <a:r>
              <a:rPr lang="en-US" sz="2800" dirty="0" err="1"/>
              <a:t>laborator</a:t>
            </a:r>
            <a:r>
              <a:rPr lang="en-US" sz="2800" dirty="0"/>
              <a:t>, </a:t>
            </a:r>
            <a:r>
              <a:rPr lang="en-US" sz="2800" dirty="0" err="1"/>
              <a:t>aici</a:t>
            </a:r>
            <a:r>
              <a:rPr lang="en-US" sz="2800" dirty="0"/>
              <a:t> o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scriu</a:t>
            </a:r>
            <a:r>
              <a:rPr lang="en-US" sz="2800" dirty="0"/>
              <a:t> </a:t>
            </a:r>
            <a:r>
              <a:rPr lang="en-US" sz="2800" dirty="0" err="1"/>
              <a:t>sumar</a:t>
            </a:r>
            <a:r>
              <a:rPr lang="en-US" sz="2800" dirty="0"/>
              <a:t>)</a:t>
            </a:r>
            <a:endParaRPr lang="en-US"/>
          </a:p>
          <a:p>
            <a:r>
              <a:rPr lang="en-US" sz="2800" dirty="0" err="1"/>
              <a:t>Trendul</a:t>
            </a:r>
            <a:r>
              <a:rPr lang="en-US" sz="2800" dirty="0"/>
              <a:t> general </a:t>
            </a:r>
            <a:r>
              <a:rPr lang="en-US" sz="2800" dirty="0" err="1"/>
              <a:t>observat</a:t>
            </a:r>
            <a:r>
              <a:rPr lang="en-US" sz="2800" dirty="0"/>
              <a:t>: Radix </a:t>
            </a:r>
            <a:r>
              <a:rPr lang="en-US" sz="2800" dirty="0" err="1"/>
              <a:t>este</a:t>
            </a:r>
            <a:r>
              <a:rPr lang="en-US" sz="2800" dirty="0"/>
              <a:t>, de </a:t>
            </a:r>
            <a:r>
              <a:rPr lang="en-US" sz="2800" dirty="0" err="1"/>
              <a:t>obicei</a:t>
            </a:r>
            <a:r>
              <a:rPr lang="en-US" sz="2800" dirty="0"/>
              <a:t>, </a:t>
            </a:r>
            <a:r>
              <a:rPr lang="en-US" sz="2800" dirty="0" err="1"/>
              <a:t>cel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rapid, </a:t>
            </a:r>
            <a:r>
              <a:rPr lang="en-US" sz="2800" dirty="0" err="1"/>
              <a:t>iar</a:t>
            </a:r>
            <a:r>
              <a:rPr lang="en-US" sz="2800" dirty="0"/>
              <a:t> Shell Sort </a:t>
            </a:r>
            <a:r>
              <a:rPr lang="en-US" sz="2800" dirty="0" err="1"/>
              <a:t>este</a:t>
            </a:r>
            <a:r>
              <a:rPr lang="en-US" sz="2800" dirty="0"/>
              <a:t> constant </a:t>
            </a:r>
            <a:r>
              <a:rPr lang="en-US" sz="2800" dirty="0" err="1"/>
              <a:t>cel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lent.</a:t>
            </a:r>
          </a:p>
          <a:p>
            <a:r>
              <a:rPr lang="en-US" sz="2800" dirty="0"/>
              <a:t>Nu am </a:t>
            </a:r>
            <a:r>
              <a:rPr lang="en-US" sz="2800" dirty="0" err="1"/>
              <a:t>reusit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optimizez</a:t>
            </a:r>
            <a:r>
              <a:rPr lang="en-US" sz="2800" dirty="0"/>
              <a:t> Shell </a:t>
            </a:r>
            <a:r>
              <a:rPr lang="en-US" sz="2800" dirty="0" err="1"/>
              <a:t>Sortul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</a:t>
            </a:r>
            <a:r>
              <a:rPr lang="en-US" sz="2800" dirty="0"/>
              <a:t> de </a:t>
            </a:r>
            <a:r>
              <a:rPr lang="en-US" sz="2800" dirty="0" err="1"/>
              <a:t>atat</a:t>
            </a:r>
            <a:r>
              <a:rPr lang="en-US" sz="2800" dirty="0"/>
              <a:t>, </a:t>
            </a:r>
            <a:r>
              <a:rPr lang="en-US" sz="2800" dirty="0" err="1"/>
              <a:t>dar</a:t>
            </a:r>
            <a:r>
              <a:rPr lang="en-US" sz="2800" dirty="0"/>
              <a:t> nu cred ca </a:t>
            </a:r>
            <a:r>
              <a:rPr lang="en-US" sz="2800" dirty="0" err="1"/>
              <a:t>poate</a:t>
            </a:r>
            <a:r>
              <a:rPr lang="en-US" sz="2800" dirty="0"/>
              <a:t> fi </a:t>
            </a:r>
            <a:r>
              <a:rPr lang="en-US" sz="2800" dirty="0" err="1"/>
              <a:t>mai</a:t>
            </a:r>
            <a:r>
              <a:rPr lang="en-US" sz="2800" dirty="0"/>
              <a:t> rapid </a:t>
            </a:r>
            <a:r>
              <a:rPr lang="en-US" sz="2800" dirty="0" err="1"/>
              <a:t>decat</a:t>
            </a:r>
            <a:r>
              <a:rPr lang="en-US" sz="2800" dirty="0"/>
              <a:t> un Merge Sort </a:t>
            </a:r>
            <a:r>
              <a:rPr lang="en-US" sz="2800" dirty="0" err="1"/>
              <a:t>optim</a:t>
            </a:r>
            <a:r>
              <a:rPr lang="en-US" sz="2800" dirty="0"/>
              <a:t>(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</a:t>
            </a:r>
            <a:r>
              <a:rPr lang="en-US" sz="2800" dirty="0"/>
              <a:t> </a:t>
            </a:r>
            <a:r>
              <a:rPr lang="en-US" sz="2800" dirty="0" err="1"/>
              <a:t>despre</a:t>
            </a:r>
            <a:r>
              <a:rPr lang="en-US" sz="2800" dirty="0"/>
              <a:t> </a:t>
            </a:r>
            <a:r>
              <a:rPr lang="en-US" sz="2800" dirty="0" err="1"/>
              <a:t>asta</a:t>
            </a:r>
            <a:r>
              <a:rPr lang="en-US" sz="2800" dirty="0"/>
              <a:t> in </a:t>
            </a:r>
            <a:r>
              <a:rPr lang="en-US" sz="2800" dirty="0" err="1"/>
              <a:t>sectiunea</a:t>
            </a:r>
            <a:r>
              <a:rPr lang="en-US" sz="2800" dirty="0"/>
              <a:t> Shell Sort)</a:t>
            </a:r>
          </a:p>
          <a:p>
            <a:r>
              <a:rPr lang="en-US" sz="2800" dirty="0"/>
              <a:t>Algoritmii </a:t>
            </a:r>
            <a:r>
              <a:rPr lang="en-US" sz="2800" dirty="0" err="1"/>
              <a:t>bazati</a:t>
            </a:r>
            <a:r>
              <a:rPr lang="en-US" sz="2800" dirty="0"/>
              <a:t> pe </a:t>
            </a:r>
            <a:r>
              <a:rPr lang="en-US" sz="2800" dirty="0" err="1"/>
              <a:t>numarare</a:t>
            </a:r>
            <a:r>
              <a:rPr lang="en-US" sz="2800" dirty="0"/>
              <a:t>(Radix) nu sunt </a:t>
            </a:r>
            <a:r>
              <a:rPr lang="en-US" sz="2800" dirty="0" err="1"/>
              <a:t>influentati</a:t>
            </a:r>
            <a:r>
              <a:rPr lang="en-US" sz="2800" dirty="0"/>
              <a:t> de </a:t>
            </a:r>
            <a:r>
              <a:rPr lang="en-US" sz="2800" dirty="0" err="1"/>
              <a:t>ordinea</a:t>
            </a:r>
            <a:r>
              <a:rPr lang="en-US" sz="2800" dirty="0"/>
              <a:t> </a:t>
            </a:r>
            <a:r>
              <a:rPr lang="en-US" sz="2800" dirty="0" err="1"/>
              <a:t>inputului</a:t>
            </a:r>
            <a:r>
              <a:rPr lang="en-US" sz="28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598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44898-C49E-46ED-8B62-0E27C6B1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434" y="-51774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E37F-4B56-43FE-9986-4F2E23F4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014976" cy="43513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 err="1"/>
              <a:t>Complexitatea</a:t>
            </a:r>
            <a:r>
              <a:rPr lang="en-US" sz="2800" dirty="0"/>
              <a:t> </a:t>
            </a:r>
            <a:r>
              <a:rPr lang="en-US" sz="2800" dirty="0" err="1"/>
              <a:t>timp</a:t>
            </a:r>
            <a:r>
              <a:rPr lang="en-US" sz="2800" dirty="0"/>
              <a:t> O(N*</a:t>
            </a:r>
            <a:r>
              <a:rPr lang="en-US" sz="2800" dirty="0" err="1"/>
              <a:t>logN</a:t>
            </a:r>
            <a:r>
              <a:rPr lang="en-US" sz="2800" dirty="0"/>
              <a:t>)</a:t>
            </a:r>
          </a:p>
          <a:p>
            <a:r>
              <a:rPr lang="en-US" sz="2800" dirty="0"/>
              <a:t>Merge Sort a </a:t>
            </a:r>
            <a:r>
              <a:rPr lang="en-US" sz="2800" dirty="0" err="1"/>
              <a:t>avut</a:t>
            </a:r>
            <a:r>
              <a:rPr lang="en-US" sz="2800" dirty="0"/>
              <a:t> o </a:t>
            </a:r>
            <a:r>
              <a:rPr lang="en-US" sz="2800" dirty="0" err="1"/>
              <a:t>performanta</a:t>
            </a:r>
            <a:r>
              <a:rPr lang="en-US" sz="2800" dirty="0"/>
              <a:t> </a:t>
            </a:r>
            <a:r>
              <a:rPr lang="en-US" sz="2800" dirty="0" err="1"/>
              <a:t>decenta</a:t>
            </a:r>
            <a:r>
              <a:rPr lang="en-US" sz="2800" dirty="0"/>
              <a:t>, </a:t>
            </a:r>
            <a:r>
              <a:rPr lang="en-US" sz="2800" dirty="0" err="1"/>
              <a:t>fiind</a:t>
            </a:r>
            <a:r>
              <a:rPr lang="en-US" sz="2800" dirty="0"/>
              <a:t> constant cu </a:t>
            </a:r>
            <a:r>
              <a:rPr lang="en-US" sz="2800" dirty="0" err="1"/>
              <a:t>aproximativ</a:t>
            </a:r>
            <a:r>
              <a:rPr lang="en-US" sz="2800" dirty="0"/>
              <a:t> 30% </a:t>
            </a:r>
            <a:r>
              <a:rPr lang="en-US" sz="2800" dirty="0" err="1"/>
              <a:t>mai</a:t>
            </a:r>
            <a:r>
              <a:rPr lang="en-US" sz="2800" dirty="0"/>
              <a:t> lent </a:t>
            </a:r>
            <a:r>
              <a:rPr lang="en-US" sz="2800" dirty="0" err="1"/>
              <a:t>decat</a:t>
            </a:r>
            <a:r>
              <a:rPr lang="en-US" sz="2800" dirty="0"/>
              <a:t> STL Sort.</a:t>
            </a:r>
            <a:endParaRPr lang="en-US"/>
          </a:p>
          <a:p>
            <a:r>
              <a:rPr lang="en-US" sz="2800" dirty="0" err="1"/>
              <a:t>Implementarea</a:t>
            </a:r>
            <a:r>
              <a:rPr lang="en-US" sz="2800" dirty="0"/>
              <a:t> </a:t>
            </a:r>
            <a:r>
              <a:rPr lang="en-US" sz="2800" dirty="0" err="1"/>
              <a:t>mea</a:t>
            </a:r>
            <a:r>
              <a:rPr lang="en-US" sz="2800" dirty="0"/>
              <a:t> are </a:t>
            </a:r>
            <a:r>
              <a:rPr lang="en-US" sz="2800" dirty="0" err="1"/>
              <a:t>complexitatea</a:t>
            </a:r>
            <a:r>
              <a:rPr lang="en-US" sz="2800" dirty="0"/>
              <a:t> de </a:t>
            </a:r>
            <a:r>
              <a:rPr lang="en-US" sz="2800" dirty="0" err="1"/>
              <a:t>memorie</a:t>
            </a:r>
            <a:r>
              <a:rPr lang="en-US" sz="2800" dirty="0"/>
              <a:t> O(N)</a:t>
            </a:r>
          </a:p>
          <a:p>
            <a:r>
              <a:rPr lang="en-US" sz="2800" dirty="0"/>
              <a:t>Merge Sort nu are </a:t>
            </a:r>
            <a:r>
              <a:rPr lang="en-US" sz="2800" dirty="0" err="1"/>
              <a:t>parametri</a:t>
            </a:r>
            <a:r>
              <a:rPr lang="en-US" sz="2800" dirty="0"/>
              <a:t> de </a:t>
            </a:r>
            <a:r>
              <a:rPr lang="en-US" sz="2800" dirty="0" err="1"/>
              <a:t>modificat</a:t>
            </a:r>
            <a:r>
              <a:rPr lang="en-US" sz="2800" dirty="0"/>
              <a:t> (maxim as fi </a:t>
            </a:r>
            <a:r>
              <a:rPr lang="en-US" sz="2800" dirty="0" err="1"/>
              <a:t>putut</a:t>
            </a:r>
            <a:r>
              <a:rPr lang="en-US" sz="2800" dirty="0"/>
              <a:t> seta o </a:t>
            </a:r>
            <a:r>
              <a:rPr lang="en-US" sz="2800" dirty="0" err="1"/>
              <a:t>dimensiune</a:t>
            </a:r>
            <a:r>
              <a:rPr lang="en-US" sz="2800" dirty="0"/>
              <a:t> de la care </a:t>
            </a:r>
            <a:r>
              <a:rPr lang="en-US" sz="2800" dirty="0" err="1"/>
              <a:t>elementele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fie </a:t>
            </a:r>
            <a:r>
              <a:rPr lang="en-US" sz="2800" dirty="0" err="1"/>
              <a:t>sortate</a:t>
            </a:r>
            <a:r>
              <a:rPr lang="en-US" sz="2800" dirty="0"/>
              <a:t> de alt </a:t>
            </a:r>
            <a:r>
              <a:rPr lang="en-US" sz="2800" dirty="0" err="1"/>
              <a:t>algoritm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compar</a:t>
            </a:r>
            <a:r>
              <a:rPr lang="en-US" sz="2800" dirty="0"/>
              <a:t> in </a:t>
            </a:r>
            <a:r>
              <a:rPr lang="en-US" sz="2800" dirty="0" err="1"/>
              <a:t>functie</a:t>
            </a:r>
            <a:r>
              <a:rPr lang="en-US" sz="2800" dirty="0"/>
              <a:t> de </a:t>
            </a:r>
            <a:r>
              <a:rPr lang="en-US" sz="2800" dirty="0" err="1"/>
              <a:t>algoritmul</a:t>
            </a:r>
            <a:r>
              <a:rPr lang="en-US" sz="2800" dirty="0"/>
              <a:t> </a:t>
            </a:r>
            <a:r>
              <a:rPr lang="en-US" sz="2800" dirty="0" err="1"/>
              <a:t>folosit</a:t>
            </a:r>
            <a:r>
              <a:rPr lang="en-US" sz="2800" dirty="0"/>
              <a:t>... </a:t>
            </a:r>
            <a:r>
              <a:rPr lang="en-US" sz="2800" dirty="0" err="1"/>
              <a:t>dar</a:t>
            </a:r>
            <a:r>
              <a:rPr lang="en-US" sz="2800" dirty="0"/>
              <a:t> </a:t>
            </a:r>
            <a:r>
              <a:rPr lang="en-US" sz="2800" dirty="0" err="1"/>
              <a:t>probabil</a:t>
            </a:r>
            <a:r>
              <a:rPr lang="en-US" sz="2800" dirty="0"/>
              <a:t> Insertion Sort </a:t>
            </a:r>
            <a:r>
              <a:rPr lang="en-US" sz="2800" dirty="0" err="1"/>
              <a:t>ar</a:t>
            </a:r>
            <a:r>
              <a:rPr lang="en-US" sz="2800" dirty="0"/>
              <a:t> fi </a:t>
            </a:r>
            <a:r>
              <a:rPr lang="en-US" sz="2800" dirty="0" err="1"/>
              <a:t>fost</a:t>
            </a:r>
            <a:r>
              <a:rPr lang="en-US" sz="2800" dirty="0"/>
              <a:t> </a:t>
            </a:r>
            <a:r>
              <a:rPr lang="en-US" sz="2800" dirty="0" err="1"/>
              <a:t>optim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606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EA82-8F31-4EBC-BB9A-A6A9E977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988" y="37923"/>
            <a:ext cx="9692640" cy="1325562"/>
          </a:xfrm>
        </p:spPr>
        <p:txBody>
          <a:bodyPr>
            <a:normAutofit/>
          </a:bodyPr>
          <a:lstStyle/>
          <a:p>
            <a:endParaRPr lang="en-US" dirty="0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Quicksort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1CB8-DD87-4E98-80AA-42E7B80D4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6407" y="824897"/>
            <a:ext cx="5552676" cy="35804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/>
            </a:pPr>
            <a:r>
              <a:rPr lang="en-US" sz="2200" dirty="0" err="1"/>
              <a:t>Complexitatea</a:t>
            </a:r>
            <a:r>
              <a:rPr lang="en-US" sz="2200" dirty="0"/>
              <a:t> </a:t>
            </a:r>
            <a:r>
              <a:rPr lang="en-US" sz="2200" dirty="0" err="1"/>
              <a:t>variaza</a:t>
            </a:r>
            <a:r>
              <a:rPr lang="en-US" sz="2200" dirty="0"/>
              <a:t> </a:t>
            </a:r>
            <a:r>
              <a:rPr lang="en-US" sz="2200" dirty="0" err="1"/>
              <a:t>mult</a:t>
            </a:r>
            <a:r>
              <a:rPr lang="en-US" sz="2200" dirty="0"/>
              <a:t> in </a:t>
            </a:r>
            <a:r>
              <a:rPr lang="en-US" sz="2200" dirty="0" err="1"/>
              <a:t>functie</a:t>
            </a:r>
            <a:r>
              <a:rPr lang="en-US" sz="2200" dirty="0"/>
              <a:t> de </a:t>
            </a:r>
            <a:r>
              <a:rPr lang="en-US" sz="2200" dirty="0" err="1"/>
              <a:t>datele</a:t>
            </a:r>
            <a:r>
              <a:rPr lang="en-US" sz="2200" dirty="0"/>
              <a:t> de </a:t>
            </a:r>
            <a:r>
              <a:rPr lang="en-US" sz="2200" dirty="0" err="1"/>
              <a:t>intrare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 de </a:t>
            </a:r>
            <a:r>
              <a:rPr lang="en-US" sz="2200" dirty="0" err="1"/>
              <a:t>alegerea</a:t>
            </a:r>
            <a:r>
              <a:rPr lang="en-US" sz="2200" dirty="0"/>
              <a:t> </a:t>
            </a:r>
            <a:r>
              <a:rPr lang="en-US" sz="2200" dirty="0" err="1"/>
              <a:t>pivotului</a:t>
            </a:r>
            <a:r>
              <a:rPr lang="en-US" sz="2200" dirty="0"/>
              <a:t>, </a:t>
            </a:r>
            <a:r>
              <a:rPr lang="en-US" sz="2200" dirty="0" err="1"/>
              <a:t>intre</a:t>
            </a:r>
            <a:r>
              <a:rPr lang="en-US" sz="2200" dirty="0"/>
              <a:t> O(N*</a:t>
            </a:r>
            <a:r>
              <a:rPr lang="en-US" sz="2200" dirty="0" err="1"/>
              <a:t>logN</a:t>
            </a:r>
            <a:r>
              <a:rPr lang="en-US" sz="2200" dirty="0"/>
              <a:t>) </a:t>
            </a:r>
            <a:r>
              <a:rPr lang="en-US" sz="2200" dirty="0" err="1"/>
              <a:t>si</a:t>
            </a:r>
            <a:r>
              <a:rPr lang="en-US" sz="2200" dirty="0"/>
              <a:t> O(N</a:t>
            </a:r>
            <a:r>
              <a:rPr lang="en-US" sz="2200" baseline="30000" dirty="0"/>
              <a:t>2</a:t>
            </a:r>
            <a:r>
              <a:rPr lang="en-US" sz="2200" dirty="0"/>
              <a:t>).</a:t>
            </a:r>
          </a:p>
          <a:p>
            <a:pPr marL="342900" indent="-342900">
              <a:buFont typeface="Arial"/>
            </a:pPr>
            <a:r>
              <a:rPr lang="en-US" sz="2000" dirty="0" err="1"/>
              <a:t>Alegerea</a:t>
            </a:r>
            <a:r>
              <a:rPr lang="en-US" sz="2000" dirty="0">
                <a:ea typeface="+mn-lt"/>
                <a:cs typeface="+mn-lt"/>
              </a:rPr>
              <a:t> random </a:t>
            </a:r>
            <a:r>
              <a:rPr lang="en-US" sz="2000" dirty="0" err="1">
                <a:ea typeface="+mn-lt"/>
                <a:cs typeface="+mn-lt"/>
              </a:rPr>
              <a:t>este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decenta</a:t>
            </a:r>
            <a:r>
              <a:rPr lang="en-US" sz="2000" dirty="0">
                <a:ea typeface="+mn-lt"/>
                <a:cs typeface="+mn-lt"/>
              </a:rPr>
              <a:t> in </a:t>
            </a:r>
            <a:r>
              <a:rPr lang="en-US" sz="2000" dirty="0" err="1">
                <a:ea typeface="+mn-lt"/>
                <a:cs typeface="+mn-lt"/>
              </a:rPr>
              <a:t>practica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dar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este</a:t>
            </a:r>
            <a:r>
              <a:rPr lang="en-US" sz="2000" dirty="0">
                <a:ea typeface="+mn-lt"/>
                <a:cs typeface="+mn-lt"/>
              </a:rPr>
              <a:t> incerta din motive </a:t>
            </a:r>
            <a:r>
              <a:rPr lang="en-US" sz="2000" dirty="0" err="1">
                <a:ea typeface="+mn-lt"/>
                <a:cs typeface="+mn-lt"/>
              </a:rPr>
              <a:t>evidente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marL="342900" indent="-342900">
              <a:buFont typeface="Arial"/>
            </a:pPr>
            <a:r>
              <a:rPr lang="en-US" sz="2000" dirty="0" err="1">
                <a:ea typeface="+mn-lt"/>
                <a:cs typeface="+mn-lt"/>
              </a:rPr>
              <a:t>Alegerea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mijlocului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drept</a:t>
            </a:r>
            <a:r>
              <a:rPr lang="en-US" sz="2000" dirty="0">
                <a:ea typeface="+mn-lt"/>
                <a:cs typeface="+mn-lt"/>
              </a:rPr>
              <a:t> pivot pare buna, </a:t>
            </a:r>
            <a:r>
              <a:rPr lang="en-US" sz="2000" dirty="0" err="1">
                <a:ea typeface="+mn-lt"/>
                <a:cs typeface="+mn-lt"/>
              </a:rPr>
              <a:t>si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este</a:t>
            </a:r>
            <a:r>
              <a:rPr lang="en-US" sz="2000" dirty="0">
                <a:ea typeface="+mn-lt"/>
                <a:cs typeface="+mn-lt"/>
              </a:rPr>
              <a:t> in </a:t>
            </a:r>
            <a:r>
              <a:rPr lang="en-US" sz="2000" dirty="0" err="1">
                <a:ea typeface="+mn-lt"/>
                <a:cs typeface="+mn-lt"/>
              </a:rPr>
              <a:t>cele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mai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multe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cazuri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dar</a:t>
            </a:r>
            <a:r>
              <a:rPr lang="en-US" sz="2000" dirty="0">
                <a:ea typeface="+mn-lt"/>
                <a:cs typeface="+mn-lt"/>
              </a:rPr>
              <a:t>  </a:t>
            </a:r>
            <a:r>
              <a:rPr lang="en-US" sz="2000" dirty="0" err="1">
                <a:ea typeface="+mn-lt"/>
                <a:cs typeface="+mn-lt"/>
              </a:rPr>
              <a:t>exista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cazuri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particulare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pentru</a:t>
            </a:r>
            <a:r>
              <a:rPr lang="en-US" sz="2000" dirty="0">
                <a:ea typeface="+mn-lt"/>
                <a:cs typeface="+mn-lt"/>
              </a:rPr>
              <a:t> care </a:t>
            </a:r>
            <a:r>
              <a:rPr lang="en-US" sz="2000" dirty="0" err="1">
                <a:ea typeface="+mn-lt"/>
                <a:cs typeface="+mn-lt"/>
              </a:rPr>
              <a:t>este</a:t>
            </a:r>
            <a:r>
              <a:rPr lang="en-US" sz="2000" dirty="0">
                <a:ea typeface="+mn-lt"/>
                <a:cs typeface="+mn-lt"/>
              </a:rPr>
              <a:t>  </a:t>
            </a:r>
            <a:r>
              <a:rPr lang="en-US" sz="2000" dirty="0" err="1">
                <a:ea typeface="+mn-lt"/>
                <a:cs typeface="+mn-lt"/>
              </a:rPr>
              <a:t>ineficienta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8D45F-B336-4A87-9D3B-FF110F862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621" y="4359132"/>
            <a:ext cx="10213279" cy="19794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000" dirty="0"/>
              <a:t>Nici Mediana din 3 (in </a:t>
            </a:r>
            <a:r>
              <a:rPr lang="en-US" sz="2000" dirty="0" err="1"/>
              <a:t>cazul</a:t>
            </a:r>
            <a:r>
              <a:rPr lang="en-US" sz="2000" dirty="0"/>
              <a:t> meu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inceput</a:t>
            </a:r>
            <a:r>
              <a:rPr lang="en-US" sz="2000" dirty="0"/>
              <a:t>, </a:t>
            </a:r>
            <a:r>
              <a:rPr lang="en-US" sz="2000" dirty="0" err="1"/>
              <a:t>mijloc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final) nu </a:t>
            </a:r>
            <a:r>
              <a:rPr lang="en-US" sz="2000" dirty="0" err="1"/>
              <a:t>este</a:t>
            </a:r>
            <a:r>
              <a:rPr lang="en-US" sz="2000" dirty="0"/>
              <a:t> perfecta.</a:t>
            </a:r>
          </a:p>
          <a:p>
            <a:pPr marL="342900" indent="-342900"/>
            <a:r>
              <a:rPr lang="en-US" sz="2400" dirty="0"/>
              <a:t>Quicksort a </a:t>
            </a:r>
            <a:r>
              <a:rPr lang="en-US" sz="2400" dirty="0" err="1"/>
              <a:t>avut</a:t>
            </a:r>
            <a:r>
              <a:rPr lang="en-US" sz="2400" dirty="0"/>
              <a:t> o </a:t>
            </a:r>
            <a:r>
              <a:rPr lang="en-US" sz="2400" dirty="0" err="1"/>
              <a:t>performanta</a:t>
            </a:r>
            <a:r>
              <a:rPr lang="en-US" sz="2400" dirty="0"/>
              <a:t> buna, 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aproape</a:t>
            </a:r>
            <a:r>
              <a:rPr lang="en-US" sz="2400" dirty="0"/>
              <a:t> de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uneori</a:t>
            </a:r>
            <a:r>
              <a:rPr lang="en-US" sz="2400" dirty="0"/>
              <a:t> </a:t>
            </a:r>
            <a:r>
              <a:rPr lang="en-US" sz="2400" dirty="0" err="1"/>
              <a:t>intrecand</a:t>
            </a:r>
            <a:r>
              <a:rPr lang="en-US" sz="2400" dirty="0"/>
              <a:t> STL Sort, cu </a:t>
            </a:r>
            <a:r>
              <a:rPr lang="en-US" sz="2400" dirty="0" err="1"/>
              <a:t>exceptia</a:t>
            </a:r>
            <a:r>
              <a:rPr lang="en-US" sz="2400" dirty="0"/>
              <a:t> </a:t>
            </a:r>
            <a:r>
              <a:rPr lang="en-US" sz="2400" dirty="0" err="1"/>
              <a:t>cazului</a:t>
            </a:r>
            <a:r>
              <a:rPr lang="en-US" sz="2400" dirty="0"/>
              <a:t> in care </a:t>
            </a:r>
            <a:r>
              <a:rPr lang="en-US" sz="2400" dirty="0" err="1"/>
              <a:t>datele</a:t>
            </a:r>
            <a:r>
              <a:rPr lang="en-US" sz="2400" dirty="0"/>
              <a:t> au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repetitii</a:t>
            </a:r>
            <a:r>
              <a:rPr lang="en-US" sz="2400" dirty="0"/>
              <a:t>  (size&gt;&gt;&gt;max), </a:t>
            </a:r>
            <a:r>
              <a:rPr lang="en-US" sz="2400" dirty="0" err="1"/>
              <a:t>caz</a:t>
            </a:r>
            <a:r>
              <a:rPr lang="en-US" sz="2400" dirty="0"/>
              <a:t> in care </a:t>
            </a:r>
            <a:r>
              <a:rPr lang="en-US" sz="2400" dirty="0" err="1"/>
              <a:t>performanta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oribila</a:t>
            </a:r>
            <a:r>
              <a:rPr lang="en-US" sz="2400" dirty="0"/>
              <a:t>.</a:t>
            </a:r>
          </a:p>
          <a:p>
            <a:pPr marL="342900" indent="-342900"/>
            <a:endParaRPr lang="en-US" sz="2800" dirty="0"/>
          </a:p>
          <a:p>
            <a:pPr marL="0" indent="0">
              <a:buNone/>
            </a:pPr>
            <a:endParaRPr lang="en-US" sz="2000" dirty="0"/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9CD042-72AB-46AF-A761-9B5E84D99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87486"/>
              </p:ext>
            </p:extLst>
          </p:nvPr>
        </p:nvGraphicFramePr>
        <p:xfrm>
          <a:off x="6503581" y="53162"/>
          <a:ext cx="5722504" cy="4042985"/>
        </p:xfrm>
        <a:graphic>
          <a:graphicData uri="http://schemas.openxmlformats.org/drawingml/2006/table">
            <a:tbl>
              <a:tblPr firstRow="1">
                <a:tableStyleId>{D113A9D2-9D6B-4929-AA2D-F23B5EE8CBE7}</a:tableStyleId>
              </a:tblPr>
              <a:tblGrid>
                <a:gridCol w="1430626">
                  <a:extLst>
                    <a:ext uri="{9D8B030D-6E8A-4147-A177-3AD203B41FA5}">
                      <a16:colId xmlns:a16="http://schemas.microsoft.com/office/drawing/2014/main" val="252391199"/>
                    </a:ext>
                  </a:extLst>
                </a:gridCol>
                <a:gridCol w="1430626">
                  <a:extLst>
                    <a:ext uri="{9D8B030D-6E8A-4147-A177-3AD203B41FA5}">
                      <a16:colId xmlns:a16="http://schemas.microsoft.com/office/drawing/2014/main" val="392864850"/>
                    </a:ext>
                  </a:extLst>
                </a:gridCol>
                <a:gridCol w="1430626">
                  <a:extLst>
                    <a:ext uri="{9D8B030D-6E8A-4147-A177-3AD203B41FA5}">
                      <a16:colId xmlns:a16="http://schemas.microsoft.com/office/drawing/2014/main" val="640164916"/>
                    </a:ext>
                  </a:extLst>
                </a:gridCol>
                <a:gridCol w="1430626">
                  <a:extLst>
                    <a:ext uri="{9D8B030D-6E8A-4147-A177-3AD203B41FA5}">
                      <a16:colId xmlns:a16="http://schemas.microsoft.com/office/drawing/2014/main" val="1222713805"/>
                    </a:ext>
                  </a:extLst>
                </a:gridCol>
              </a:tblGrid>
              <a:tr h="9241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Size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Max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Tip</a:t>
                      </a:r>
                      <a:endParaRPr lang="en-US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10^6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10^8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Random</a:t>
                      </a:r>
                      <a:endParaRPr lang="en-US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10^6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10^8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Ascending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10^6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10^8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Descending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566253"/>
                  </a:ext>
                </a:extLst>
              </a:tr>
              <a:tr h="61957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Mediana 3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0.0052586s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0.0012945s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0.002376s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796118"/>
                  </a:ext>
                </a:extLst>
              </a:tr>
              <a:tr h="61957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Random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0.008311s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0.0054751s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0.0049876s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C98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97138"/>
                  </a:ext>
                </a:extLst>
              </a:tr>
              <a:tr h="61957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Mijlocul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0.0052946s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0.0013017s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0.0014071s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47447"/>
                  </a:ext>
                </a:extLst>
              </a:tr>
              <a:tr h="61957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Primul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0.0050314s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2.36364s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070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2.47347s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07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914034"/>
                  </a:ext>
                </a:extLst>
              </a:tr>
              <a:tr h="6405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 err="1"/>
                        <a:t>Ultimul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0.0050831s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2.58358s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7D070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2.47309s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7D07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886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C85BBF-0B57-47EB-A5AF-7ACEB81D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434" y="-260541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Shell Sort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4EB893AA-9CC4-44A7-8494-FFBF3AC7FB7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4138502"/>
              </p:ext>
            </p:extLst>
          </p:nvPr>
        </p:nvGraphicFramePr>
        <p:xfrm>
          <a:off x="7671214" y="1066800"/>
          <a:ext cx="4479924" cy="4912668"/>
        </p:xfrm>
        <a:graphic>
          <a:graphicData uri="http://schemas.openxmlformats.org/drawingml/2006/table">
            <a:tbl>
              <a:tblPr firstRow="1">
                <a:tableStyleId>{D113A9D2-9D6B-4929-AA2D-F23B5EE8CBE7}</a:tableStyleId>
              </a:tblPr>
              <a:tblGrid>
                <a:gridCol w="1493308">
                  <a:extLst>
                    <a:ext uri="{9D8B030D-6E8A-4147-A177-3AD203B41FA5}">
                      <a16:colId xmlns:a16="http://schemas.microsoft.com/office/drawing/2014/main" val="1976594525"/>
                    </a:ext>
                  </a:extLst>
                </a:gridCol>
                <a:gridCol w="1493308">
                  <a:extLst>
                    <a:ext uri="{9D8B030D-6E8A-4147-A177-3AD203B41FA5}">
                      <a16:colId xmlns:a16="http://schemas.microsoft.com/office/drawing/2014/main" val="1380981606"/>
                    </a:ext>
                  </a:extLst>
                </a:gridCol>
                <a:gridCol w="1493308">
                  <a:extLst>
                    <a:ext uri="{9D8B030D-6E8A-4147-A177-3AD203B41FA5}">
                      <a16:colId xmlns:a16="http://schemas.microsoft.com/office/drawing/2014/main" val="107931788"/>
                    </a:ext>
                  </a:extLst>
                </a:gridCol>
              </a:tblGrid>
              <a:tr h="6935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Size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Max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Tip</a:t>
                      </a:r>
                      <a:endParaRPr lang="en-US" dirty="0"/>
                    </a:p>
                  </a:txBody>
                  <a:tcPr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10^6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10^8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Random</a:t>
                      </a:r>
                      <a:endParaRPr lang="en-US" dirty="0"/>
                    </a:p>
                  </a:txBody>
                  <a:tcPr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10^7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10^8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Random</a:t>
                      </a:r>
                    </a:p>
                  </a:txBody>
                  <a:tcPr>
                    <a:lnL w="76200">
                      <a:solidFill>
                        <a:schemeClr val="bg1"/>
                      </a:solidFill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977564"/>
                  </a:ext>
                </a:extLst>
              </a:tr>
              <a:tr h="6935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Ext. Ciura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0.154556s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1.94731s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938751"/>
                  </a:ext>
                </a:extLst>
              </a:tr>
              <a:tr h="6696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Tokuda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0.148425s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2.01622s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39441"/>
                  </a:ext>
                </a:extLst>
              </a:tr>
              <a:tr h="6935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Knuth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0.146782s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2.18383s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057A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51926"/>
                  </a:ext>
                </a:extLst>
              </a:tr>
              <a:tr h="6935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Shells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0.856102s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7D070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28.2799s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rgbClr val="7D07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91179"/>
                  </a:ext>
                </a:extLst>
              </a:tr>
              <a:tr h="6696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Ciura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/>
                        <a:t>0.218568s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8E3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30.8363s</a:t>
                      </a:r>
                      <a:endParaRPr lang="en-US" dirty="0"/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>
                      <a:solidFill>
                        <a:schemeClr val="bg1"/>
                      </a:solidFill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07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568396"/>
                  </a:ext>
                </a:extLst>
              </a:tr>
              <a:tr h="6696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None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Century Schoolbook"/>
                        </a:rPr>
                        <a:t>MULT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MULT</a:t>
                      </a:r>
                    </a:p>
                  </a:txBody>
                  <a:tcPr anchor="ctr">
                    <a:lnL w="76200">
                      <a:solidFill>
                        <a:schemeClr val="bg1"/>
                      </a:solidFill>
                    </a:lnL>
                    <a:lnR w="76200">
                      <a:solidFill>
                        <a:schemeClr val="bg1"/>
                      </a:solidFill>
                    </a:lnR>
                    <a:lnT w="76200">
                      <a:solidFill>
                        <a:schemeClr val="bg1"/>
                      </a:solidFill>
                    </a:lnT>
                    <a:lnB w="76200">
                      <a:solidFill>
                        <a:schemeClr val="bg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091668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04D3EC-6A69-4B73-BCA9-09172CD76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5193" y="1066801"/>
            <a:ext cx="6578668" cy="54891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Complexitatea</a:t>
            </a:r>
            <a:r>
              <a:rPr lang="en-US" sz="2400" dirty="0"/>
              <a:t> </a:t>
            </a:r>
            <a:r>
              <a:rPr lang="en-US" sz="2400" dirty="0" err="1"/>
              <a:t>depinde</a:t>
            </a:r>
            <a:r>
              <a:rPr lang="en-US" sz="2400" dirty="0"/>
              <a:t> </a:t>
            </a:r>
            <a:r>
              <a:rPr lang="en-US" sz="2400" dirty="0" err="1"/>
              <a:t>foarte</a:t>
            </a:r>
            <a:r>
              <a:rPr lang="en-US" sz="2400" dirty="0"/>
              <a:t> </a:t>
            </a:r>
            <a:r>
              <a:rPr lang="en-US" sz="2400" dirty="0" err="1"/>
              <a:t>mult</a:t>
            </a:r>
            <a:r>
              <a:rPr lang="en-US" sz="2400" dirty="0"/>
              <a:t> de gap sequence-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en-US" sz="2400" dirty="0" err="1"/>
              <a:t>folosit</a:t>
            </a:r>
            <a:r>
              <a:rPr lang="en-US" sz="2400" dirty="0"/>
              <a:t>, </a:t>
            </a:r>
            <a:r>
              <a:rPr lang="en-US" sz="2400" dirty="0" err="1"/>
              <a:t>doar</a:t>
            </a:r>
            <a:r>
              <a:rPr lang="en-US" sz="2400" dirty="0"/>
              <a:t> 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bun </a:t>
            </a:r>
            <a:r>
              <a:rPr lang="en-US" sz="2400" dirty="0" err="1"/>
              <a:t>caz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O(N*</a:t>
            </a:r>
            <a:r>
              <a:rPr lang="en-US" sz="2400" dirty="0" err="1"/>
              <a:t>logN</a:t>
            </a:r>
            <a:r>
              <a:rPr lang="en-US" sz="2400" dirty="0"/>
              <a:t>).</a:t>
            </a:r>
          </a:p>
          <a:p>
            <a:r>
              <a:rPr lang="en-US" sz="2000" dirty="0"/>
              <a:t>Ciura </a:t>
            </a:r>
            <a:r>
              <a:rPr lang="en-US" sz="2000" dirty="0" err="1"/>
              <a:t>este</a:t>
            </a:r>
            <a:r>
              <a:rPr lang="en-US" sz="2000" dirty="0"/>
              <a:t> {</a:t>
            </a:r>
            <a:r>
              <a:rPr lang="en-US" sz="2000" dirty="0">
                <a:ea typeface="+mn-lt"/>
                <a:cs typeface="+mn-lt"/>
              </a:rPr>
              <a:t>1,4,10,23,57,132,301,701,1750</a:t>
            </a:r>
            <a:r>
              <a:rPr lang="en-US" sz="2000" dirty="0"/>
              <a:t>}.</a:t>
            </a:r>
          </a:p>
          <a:p>
            <a:r>
              <a:rPr lang="en-US" sz="2000" dirty="0"/>
              <a:t>Ext Ciura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extinderea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relatia</a:t>
            </a:r>
            <a:r>
              <a:rPr lang="en-US" sz="2000" dirty="0"/>
              <a:t> A</a:t>
            </a:r>
            <a:r>
              <a:rPr lang="en-US" sz="2000" baseline="-25000" dirty="0"/>
              <a:t>k+1</a:t>
            </a:r>
            <a:r>
              <a:rPr lang="en-US" sz="2000" dirty="0"/>
              <a:t>=floor(2.25*A</a:t>
            </a:r>
            <a:r>
              <a:rPr lang="en-US" sz="2000" baseline="-25000" dirty="0"/>
              <a:t>k</a:t>
            </a:r>
            <a:r>
              <a:rPr lang="en-US" sz="2000" dirty="0"/>
              <a:t>), de la 1750.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/>
              <a:t>Tokuda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definita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 </a:t>
            </a:r>
            <a:r>
              <a:rPr lang="en-US" sz="2000" dirty="0" err="1"/>
              <a:t>relatia</a:t>
            </a:r>
            <a:r>
              <a:rPr lang="en-US" sz="2000" dirty="0"/>
              <a:t> A</a:t>
            </a:r>
            <a:r>
              <a:rPr lang="en-US" sz="2000" baseline="-25000" dirty="0"/>
              <a:t>k+1</a:t>
            </a:r>
            <a:r>
              <a:rPr lang="en-US" sz="2000" dirty="0"/>
              <a:t>=ceil(2.25*A</a:t>
            </a:r>
            <a:r>
              <a:rPr lang="en-US" sz="2000" baseline="-25000" dirty="0"/>
              <a:t>k</a:t>
            </a:r>
            <a:r>
              <a:rPr lang="en-US" sz="2000" dirty="0"/>
              <a:t>+1) cu A</a:t>
            </a:r>
            <a:r>
              <a:rPr lang="en-US" sz="2000" baseline="-25000" dirty="0"/>
              <a:t>1</a:t>
            </a:r>
            <a:r>
              <a:rPr lang="en-US" sz="2000" dirty="0"/>
              <a:t>=1.</a:t>
            </a:r>
          </a:p>
          <a:p>
            <a:r>
              <a:rPr lang="en-US" sz="2000" dirty="0"/>
              <a:t>Knuth </a:t>
            </a:r>
            <a:r>
              <a:rPr lang="en-US" sz="2000" dirty="0" err="1"/>
              <a:t>este</a:t>
            </a:r>
            <a:r>
              <a:rPr lang="en-US" sz="2000" dirty="0"/>
              <a:t> </a:t>
            </a:r>
            <a:r>
              <a:rPr lang="en-US" sz="2000" dirty="0" err="1"/>
              <a:t>definita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A</a:t>
            </a:r>
            <a:r>
              <a:rPr lang="en-US" sz="2000" baseline="-25000" dirty="0"/>
              <a:t>k</a:t>
            </a:r>
            <a:r>
              <a:rPr lang="en-US" sz="2000" dirty="0"/>
              <a:t>=(3</a:t>
            </a:r>
            <a:r>
              <a:rPr lang="en-US" sz="2000" baseline="30000" dirty="0"/>
              <a:t>k</a:t>
            </a:r>
            <a:r>
              <a:rPr lang="en-US" sz="2000" dirty="0"/>
              <a:t>-1)/2 cu A</a:t>
            </a:r>
            <a:r>
              <a:rPr lang="en-US" sz="2000" baseline="-25000" dirty="0"/>
              <a:t>1</a:t>
            </a:r>
            <a:r>
              <a:rPr lang="en-US" sz="2000" dirty="0"/>
              <a:t>=1.</a:t>
            </a:r>
          </a:p>
          <a:p>
            <a:r>
              <a:rPr lang="en-US" sz="2000" dirty="0"/>
              <a:t>Shells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definita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A</a:t>
            </a:r>
            <a:r>
              <a:rPr lang="en-US" sz="2000" baseline="-25000" dirty="0"/>
              <a:t>k</a:t>
            </a:r>
            <a:r>
              <a:rPr lang="en-US" sz="2000" dirty="0"/>
              <a:t>=2</a:t>
            </a:r>
            <a:r>
              <a:rPr lang="en-US" sz="2000" baseline="30000" dirty="0"/>
              <a:t>k-1</a:t>
            </a:r>
            <a:r>
              <a:rPr lang="en-US" sz="2000" dirty="0"/>
              <a:t> cu A</a:t>
            </a:r>
            <a:r>
              <a:rPr lang="en-US" sz="2000" baseline="-25000" dirty="0"/>
              <a:t>1</a:t>
            </a:r>
            <a:r>
              <a:rPr lang="en-US" sz="2000" dirty="0"/>
              <a:t>=1.</a:t>
            </a:r>
          </a:p>
          <a:p>
            <a:r>
              <a:rPr lang="en-US" sz="2000" dirty="0"/>
              <a:t>None </a:t>
            </a:r>
            <a:r>
              <a:rPr lang="en-US" sz="2000" dirty="0" err="1"/>
              <a:t>corespunde</a:t>
            </a:r>
            <a:r>
              <a:rPr lang="en-US" sz="2000" dirty="0"/>
              <a:t> Insertion </a:t>
            </a:r>
            <a:r>
              <a:rPr lang="en-US" sz="2000" dirty="0" err="1"/>
              <a:t>Sortului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secventele</a:t>
            </a:r>
            <a:r>
              <a:rPr lang="en-US" sz="2000" dirty="0"/>
              <a:t> in afara de Ciura au </a:t>
            </a:r>
            <a:r>
              <a:rPr lang="en-US" sz="2000" dirty="0" err="1"/>
              <a:t>fost</a:t>
            </a:r>
            <a:r>
              <a:rPr lang="en-US" sz="2000" dirty="0"/>
              <a:t> generate </a:t>
            </a:r>
            <a:r>
              <a:rPr lang="en-US" sz="2000" dirty="0" err="1"/>
              <a:t>pana</a:t>
            </a:r>
            <a:r>
              <a:rPr lang="en-US" sz="2000" dirty="0"/>
              <a:t> la </a:t>
            </a:r>
            <a:r>
              <a:rPr lang="en-US" sz="2000" dirty="0" err="1"/>
              <a:t>ultimul</a:t>
            </a:r>
            <a:r>
              <a:rPr lang="en-US" sz="2000" dirty="0"/>
              <a:t> termen </a:t>
            </a:r>
            <a:r>
              <a:rPr lang="en-US" sz="2000" dirty="0" err="1"/>
              <a:t>mai</a:t>
            </a:r>
            <a:r>
              <a:rPr lang="en-US" sz="2000" dirty="0"/>
              <a:t> mic </a:t>
            </a:r>
            <a:r>
              <a:rPr lang="en-US" sz="2000" dirty="0" err="1"/>
              <a:t>decat</a:t>
            </a:r>
            <a:r>
              <a:rPr lang="en-US" sz="2000" dirty="0"/>
              <a:t> 10^8.</a:t>
            </a:r>
          </a:p>
        </p:txBody>
      </p:sp>
    </p:spTree>
    <p:extLst>
      <p:ext uri="{BB962C8B-B14F-4D97-AF65-F5344CB8AC3E}">
        <p14:creationId xmlns:p14="http://schemas.microsoft.com/office/powerpoint/2010/main" val="1427837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38A6F-C403-49D2-98FE-0BD0E56D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379" y="1181622"/>
            <a:ext cx="8595360" cy="5426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Dintre</a:t>
            </a:r>
            <a:r>
              <a:rPr lang="en-US" sz="3200" dirty="0"/>
              <a:t> </a:t>
            </a:r>
            <a:r>
              <a:rPr lang="en-US" sz="3200" dirty="0" err="1"/>
              <a:t>algoritmii</a:t>
            </a:r>
            <a:r>
              <a:rPr lang="en-US" sz="3200" dirty="0"/>
              <a:t> </a:t>
            </a:r>
            <a:r>
              <a:rPr lang="en-US" sz="3200" dirty="0" err="1"/>
              <a:t>studiati</a:t>
            </a:r>
            <a:r>
              <a:rPr lang="en-US" sz="3200" dirty="0"/>
              <a:t>, Shell Sort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cel</a:t>
            </a:r>
            <a:r>
              <a:rPr lang="en-US" sz="3200" dirty="0"/>
              <a:t> </a:t>
            </a:r>
            <a:r>
              <a:rPr lang="en-US" sz="3200" dirty="0" err="1"/>
              <a:t>mai</a:t>
            </a:r>
            <a:r>
              <a:rPr lang="en-US" sz="3200" dirty="0"/>
              <a:t> lent. </a:t>
            </a:r>
            <a:r>
              <a:rPr lang="en-US" sz="3200" dirty="0" err="1"/>
              <a:t>Acest</a:t>
            </a:r>
            <a:r>
              <a:rPr lang="en-US" sz="3200" dirty="0"/>
              <a:t> </a:t>
            </a:r>
            <a:r>
              <a:rPr lang="en-US" sz="3200" dirty="0" err="1"/>
              <a:t>lucru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de </a:t>
            </a:r>
            <a:r>
              <a:rPr lang="en-US" sz="3200" dirty="0" err="1"/>
              <a:t>asteptat</a:t>
            </a:r>
            <a:r>
              <a:rPr lang="en-US" sz="3200" dirty="0"/>
              <a:t>, </a:t>
            </a:r>
            <a:r>
              <a:rPr lang="en-US" sz="3200" dirty="0" err="1"/>
              <a:t>dat</a:t>
            </a:r>
            <a:r>
              <a:rPr lang="en-US" sz="3200" dirty="0"/>
              <a:t> </a:t>
            </a:r>
            <a:r>
              <a:rPr lang="en-US" sz="3200" dirty="0" err="1"/>
              <a:t>fiind</a:t>
            </a:r>
            <a:r>
              <a:rPr lang="en-US" sz="3200" dirty="0"/>
              <a:t> ca Shell Sort are un average case </a:t>
            </a:r>
            <a:r>
              <a:rPr lang="en-US" sz="3200" dirty="0" err="1"/>
              <a:t>mai</a:t>
            </a:r>
            <a:r>
              <a:rPr lang="en-US" sz="3200" dirty="0"/>
              <a:t> lent </a:t>
            </a:r>
            <a:r>
              <a:rPr lang="en-US" sz="3200" dirty="0" err="1"/>
              <a:t>decat</a:t>
            </a:r>
            <a:r>
              <a:rPr lang="en-US" sz="3200" dirty="0"/>
              <a:t> </a:t>
            </a:r>
            <a:r>
              <a:rPr lang="en-US" sz="3200" dirty="0" err="1"/>
              <a:t>restul</a:t>
            </a:r>
            <a:r>
              <a:rPr lang="en-US" sz="3200" dirty="0"/>
              <a:t> O(</a:t>
            </a:r>
            <a:r>
              <a:rPr lang="en-US" sz="3200" dirty="0" err="1"/>
              <a:t>N^a</a:t>
            </a:r>
            <a:r>
              <a:rPr lang="en-US" sz="3200" dirty="0"/>
              <a:t>) cu 1&lt;a&lt;2.</a:t>
            </a:r>
          </a:p>
          <a:p>
            <a:r>
              <a:rPr lang="en-US" sz="3200" dirty="0" err="1"/>
              <a:t>Implementarea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generala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deci</a:t>
            </a:r>
            <a:r>
              <a:rPr lang="en-US" sz="3200" dirty="0"/>
              <a:t> nu e perfecta </a:t>
            </a:r>
            <a:r>
              <a:rPr lang="en-US" sz="3200" dirty="0" err="1"/>
              <a:t>pentru</a:t>
            </a:r>
            <a:r>
              <a:rPr lang="en-US" sz="3200" dirty="0"/>
              <a:t> </a:t>
            </a:r>
            <a:r>
              <a:rPr lang="en-US" sz="3200" dirty="0" err="1"/>
              <a:t>fiecare</a:t>
            </a:r>
            <a:r>
              <a:rPr lang="en-US" sz="3200" dirty="0"/>
              <a:t> sequence(ex: </a:t>
            </a:r>
            <a:r>
              <a:rPr lang="en-US" sz="3200" dirty="0" err="1"/>
              <a:t>secventa</a:t>
            </a:r>
            <a:r>
              <a:rPr lang="en-US" sz="3200" dirty="0"/>
              <a:t> Shell </a:t>
            </a:r>
            <a:r>
              <a:rPr lang="en-US" sz="3200" dirty="0" err="1"/>
              <a:t>ar</a:t>
            </a:r>
            <a:r>
              <a:rPr lang="en-US" sz="3200" dirty="0"/>
              <a:t> fi </a:t>
            </a:r>
            <a:r>
              <a:rPr lang="en-US" sz="3200" dirty="0" err="1"/>
              <a:t>mai</a:t>
            </a:r>
            <a:r>
              <a:rPr lang="en-US" sz="3200" dirty="0"/>
              <a:t> </a:t>
            </a:r>
            <a:r>
              <a:rPr lang="en-US" sz="3200" dirty="0" err="1"/>
              <a:t>rapida</a:t>
            </a:r>
            <a:r>
              <a:rPr lang="en-US" sz="3200" dirty="0"/>
              <a:t> </a:t>
            </a:r>
            <a:r>
              <a:rPr lang="en-US" sz="3200" dirty="0" err="1"/>
              <a:t>daca</a:t>
            </a:r>
            <a:r>
              <a:rPr lang="en-US" sz="3200" dirty="0"/>
              <a:t> </a:t>
            </a:r>
            <a:r>
              <a:rPr lang="en-US" sz="3200" dirty="0" err="1"/>
              <a:t>ar</a:t>
            </a:r>
            <a:r>
              <a:rPr lang="en-US" sz="3200" dirty="0"/>
              <a:t> fi </a:t>
            </a:r>
            <a:r>
              <a:rPr lang="en-US" sz="3200" dirty="0" err="1"/>
              <a:t>implementata</a:t>
            </a:r>
            <a:r>
              <a:rPr lang="en-US" sz="3200" dirty="0"/>
              <a:t> </a:t>
            </a:r>
            <a:r>
              <a:rPr lang="en-US" sz="3200" dirty="0" err="1"/>
              <a:t>prin</a:t>
            </a:r>
            <a:r>
              <a:rPr lang="en-US" sz="3200" dirty="0"/>
              <a:t> </a:t>
            </a:r>
            <a:r>
              <a:rPr lang="en-US" sz="3200" dirty="0" err="1"/>
              <a:t>injumatatirea</a:t>
            </a:r>
            <a:r>
              <a:rPr lang="en-US" sz="3200" dirty="0"/>
              <a:t> size-</a:t>
            </a:r>
            <a:r>
              <a:rPr lang="en-US" sz="3200" dirty="0" err="1"/>
              <a:t>ului</a:t>
            </a:r>
            <a:r>
              <a:rPr lang="en-US" sz="3200" dirty="0"/>
              <a:t>, </a:t>
            </a:r>
            <a:r>
              <a:rPr lang="en-US" sz="3200" dirty="0" err="1"/>
              <a:t>dar</a:t>
            </a:r>
            <a:r>
              <a:rPr lang="en-US" sz="3200" dirty="0"/>
              <a:t> nu </a:t>
            </a:r>
            <a:r>
              <a:rPr lang="en-US" sz="3200" dirty="0" err="1"/>
              <a:t>ar</a:t>
            </a:r>
            <a:r>
              <a:rPr lang="en-US" sz="3200" dirty="0"/>
              <a:t> </a:t>
            </a:r>
            <a:r>
              <a:rPr lang="en-US" sz="3200" dirty="0" err="1"/>
              <a:t>depasi</a:t>
            </a:r>
            <a:r>
              <a:rPr lang="en-US" sz="3200" dirty="0"/>
              <a:t> </a:t>
            </a:r>
            <a:r>
              <a:rPr lang="en-US" sz="3200" dirty="0" err="1"/>
              <a:t>celelalte</a:t>
            </a:r>
            <a:r>
              <a:rPr lang="en-US" sz="3200" dirty="0"/>
              <a:t> </a:t>
            </a:r>
            <a:r>
              <a:rPr lang="en-US" sz="3200" dirty="0" err="1"/>
              <a:t>secvente</a:t>
            </a:r>
            <a:r>
              <a:rPr lang="en-US" sz="3200" dirty="0"/>
              <a:t>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375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3C3122"/>
      </a:dk2>
      <a:lt2>
        <a:srgbClr val="E2E4E8"/>
      </a:lt2>
      <a:accent1>
        <a:srgbClr val="CA9852"/>
      </a:accent1>
      <a:accent2>
        <a:srgbClr val="DA8F80"/>
      </a:accent2>
      <a:accent3>
        <a:srgbClr val="A5A562"/>
      </a:accent3>
      <a:accent4>
        <a:srgbClr val="55AEAF"/>
      </a:accent4>
      <a:accent5>
        <a:srgbClr val="6BA7D4"/>
      </a:accent5>
      <a:accent6>
        <a:srgbClr val="6677D3"/>
      </a:accent6>
      <a:hlink>
        <a:srgbClr val="6582AC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View</vt:lpstr>
      <vt:lpstr>BrushVTI</vt:lpstr>
      <vt:lpstr>  Analiza Algoritmilor de Sortare</vt:lpstr>
      <vt:lpstr>Informatii</vt:lpstr>
      <vt:lpstr>Testul general</vt:lpstr>
      <vt:lpstr>PowerPoint Presentation</vt:lpstr>
      <vt:lpstr>Interpretarea rezultatelor</vt:lpstr>
      <vt:lpstr>Merge Sort</vt:lpstr>
      <vt:lpstr> Quicksort </vt:lpstr>
      <vt:lpstr>Shell Sort</vt:lpstr>
      <vt:lpstr>PowerPoint Presentation</vt:lpstr>
      <vt:lpstr>LSD Radix Sort</vt:lpstr>
      <vt:lpstr>Bucket Sort</vt:lpstr>
      <vt:lpstr>PowerPoint Presentation</vt:lpstr>
      <vt:lpstr>Aici se incheie analiza mea. Multumesc de vizionare.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1365</cp:revision>
  <dcterms:created xsi:type="dcterms:W3CDTF">2022-03-13T16:00:53Z</dcterms:created>
  <dcterms:modified xsi:type="dcterms:W3CDTF">2022-03-14T17:56:15Z</dcterms:modified>
</cp:coreProperties>
</file>