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2d65f08c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2d65f08c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2d65f08c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2d65f08c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2d65f08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2d65f08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2d65f08c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2d65f08c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2e82654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2e82654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2e82654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2e82654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2e826543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2e826543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2e826543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2e826543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2e826543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2e826543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2e826543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2e826543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d65f08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d65f08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2e826543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2e826543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2e826543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2e826543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2d65f08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2d65f08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2d6c1baf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2d6c1baf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2e826543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2e826543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2d65f08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2d65f08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2d6c1baf9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2d6c1baf9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2d6c1baf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2d6c1baf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2d65f08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2d65f08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2d65f08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2d65f08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2d65f08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2d65f08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2d65f08c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2d65f08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AndreiTorres/Proyecto_IHC/tree/dev/Primera%20entreg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AndreiTorres/Proyecto_IHC/blob/dev/Primera%20entrega/Evaluaci%C3%B3n%20del%20equipo.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Primera entrega IHC</a:t>
            </a:r>
            <a:endParaRPr/>
          </a:p>
        </p:txBody>
      </p:sp>
      <p:sp>
        <p:nvSpPr>
          <p:cNvPr id="87" name="Google Shape;87;p13"/>
          <p:cNvSpPr txBox="1"/>
          <p:nvPr>
            <p:ph idx="1" type="subTitle"/>
          </p:nvPr>
        </p:nvSpPr>
        <p:spPr>
          <a:xfrm>
            <a:off x="382450" y="3173725"/>
            <a:ext cx="2985300" cy="792600"/>
          </a:xfrm>
          <a:prstGeom prst="rect">
            <a:avLst/>
          </a:prstGeom>
        </p:spPr>
        <p:txBody>
          <a:bodyPr anchorCtr="0" anchor="t" bIns="91425" lIns="91425" spcFirstLastPara="1" rIns="91425" wrap="square" tIns="91425">
            <a:normAutofit fontScale="77500" lnSpcReduction="20000"/>
          </a:bodyPr>
          <a:lstStyle/>
          <a:p>
            <a:pPr indent="-307340" lvl="0" marL="457200" rtl="0" algn="just">
              <a:spcBef>
                <a:spcPts val="0"/>
              </a:spcBef>
              <a:spcAft>
                <a:spcPts val="0"/>
              </a:spcAft>
              <a:buSzPct val="100000"/>
              <a:buChar char="●"/>
            </a:pPr>
            <a:r>
              <a:rPr lang="es-419"/>
              <a:t>Julian Alejandro Perez Koo</a:t>
            </a:r>
            <a:endParaRPr/>
          </a:p>
          <a:p>
            <a:pPr indent="-307340" lvl="0" marL="457200" rtl="0" algn="just">
              <a:spcBef>
                <a:spcPts val="0"/>
              </a:spcBef>
              <a:spcAft>
                <a:spcPts val="0"/>
              </a:spcAft>
              <a:buSzPct val="100000"/>
              <a:buChar char="●"/>
            </a:pPr>
            <a:r>
              <a:rPr lang="es-419"/>
              <a:t>José Ángel Ruiz Escalante</a:t>
            </a:r>
            <a:endParaRPr/>
          </a:p>
          <a:p>
            <a:pPr indent="-307340" lvl="0" marL="457200" rtl="0" algn="just">
              <a:spcBef>
                <a:spcPts val="0"/>
              </a:spcBef>
              <a:spcAft>
                <a:spcPts val="0"/>
              </a:spcAft>
              <a:buSzPct val="100000"/>
              <a:buChar char="●"/>
            </a:pPr>
            <a:r>
              <a:rPr lang="es-419"/>
              <a:t>David Abraham Paredes Coob</a:t>
            </a:r>
            <a:endParaRPr/>
          </a:p>
          <a:p>
            <a:pPr indent="-307340" lvl="0" marL="457200" rtl="0" algn="just">
              <a:spcBef>
                <a:spcPts val="0"/>
              </a:spcBef>
              <a:spcAft>
                <a:spcPts val="0"/>
              </a:spcAft>
              <a:buSzPct val="100000"/>
              <a:buChar char="●"/>
            </a:pPr>
            <a:r>
              <a:rPr lang="es-419"/>
              <a:t>Jesús Andrei Torres Landero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66550"/>
            <a:ext cx="430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Información requerida (1/2)</a:t>
            </a:r>
            <a:endParaRPr/>
          </a:p>
        </p:txBody>
      </p:sp>
      <p:sp>
        <p:nvSpPr>
          <p:cNvPr id="139" name="Google Shape;139;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a:t>¿Quienes son nuestros posibles usuarios?</a:t>
            </a:r>
            <a:endParaRPr/>
          </a:p>
          <a:p>
            <a:pPr indent="0" lvl="0" marL="457200" rtl="0" algn="l">
              <a:spcBef>
                <a:spcPts val="1200"/>
              </a:spcBef>
              <a:spcAft>
                <a:spcPts val="1200"/>
              </a:spcAft>
              <a:buNone/>
            </a:pPr>
            <a:r>
              <a:rPr lang="es-419"/>
              <a:t>Para saber quienes son los usuarios de nuestra aplicación se necesita llevar a cabo una encuesta que nos permite a partir de la información recolectada crear los perfiles de usuario, aplicar la </a:t>
            </a:r>
            <a:r>
              <a:rPr lang="es-419"/>
              <a:t>técnica</a:t>
            </a:r>
            <a:r>
              <a:rPr lang="es-419"/>
              <a:t> personas y enlistas los posibles escenarios.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1341700"/>
            <a:ext cx="420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Información requerida (2/2)</a:t>
            </a:r>
            <a:endParaRPr/>
          </a:p>
        </p:txBody>
      </p:sp>
      <p:sp>
        <p:nvSpPr>
          <p:cNvPr id="145" name="Google Shape;145;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s-419"/>
              <a:t>Requisitos</a:t>
            </a:r>
            <a:endParaRPr/>
          </a:p>
          <a:p>
            <a:pPr indent="0" lvl="0" marL="457200" rtl="0" algn="l">
              <a:spcBef>
                <a:spcPts val="1200"/>
              </a:spcBef>
              <a:spcAft>
                <a:spcPts val="0"/>
              </a:spcAft>
              <a:buNone/>
            </a:pPr>
            <a:r>
              <a:rPr lang="es-419"/>
              <a:t>Para obtener los requisitos se realizará una encuesta que nos permita saber </a:t>
            </a:r>
            <a:r>
              <a:rPr lang="es-419"/>
              <a:t>qué</a:t>
            </a:r>
            <a:r>
              <a:rPr lang="es-419"/>
              <a:t> otras funcionalidades los usuarios esperan de la aplicación. A partir de la información recolectada se completará el diagrama de contexto, este nos permitirá saber qué cosas </a:t>
            </a:r>
            <a:r>
              <a:rPr lang="es-419"/>
              <a:t>están</a:t>
            </a:r>
            <a:r>
              <a:rPr lang="es-419"/>
              <a:t> al alcance de nuestro producto.</a:t>
            </a:r>
            <a:endParaRPr/>
          </a:p>
          <a:p>
            <a:pPr indent="0" lvl="0" marL="457200" rtl="0" algn="l">
              <a:spcBef>
                <a:spcPts val="1200"/>
              </a:spcBef>
              <a:spcAft>
                <a:spcPts val="0"/>
              </a:spcAft>
              <a:buNone/>
            </a:pPr>
            <a:r>
              <a:rPr lang="es-419"/>
              <a:t>Se </a:t>
            </a:r>
            <a:r>
              <a:rPr lang="es-419"/>
              <a:t>crearán</a:t>
            </a:r>
            <a:r>
              <a:rPr lang="es-419"/>
              <a:t> los casos de uso para describir las acciones de los usuarios. A partir de esto, podremos redactar los requisitos funcionales y no funcionales.</a:t>
            </a:r>
            <a:endParaRPr/>
          </a:p>
          <a:p>
            <a:pPr indent="0" lvl="0" marL="457200" rtl="0" algn="l">
              <a:spcBef>
                <a:spcPts val="1200"/>
              </a:spcBef>
              <a:spcAft>
                <a:spcPts val="0"/>
              </a:spcAft>
              <a:buNone/>
            </a:pPr>
            <a:r>
              <a:rPr lang="es-419"/>
              <a:t>Por </a:t>
            </a:r>
            <a:r>
              <a:rPr lang="es-419"/>
              <a:t>último</a:t>
            </a:r>
            <a:r>
              <a:rPr lang="es-419"/>
              <a:t>, se redactará la especificación de requerimientos.</a:t>
            </a:r>
            <a:endParaRPr/>
          </a:p>
          <a:p>
            <a:pPr indent="0" lvl="0" marL="457200" rtl="0" algn="l">
              <a:spcBef>
                <a:spcPts val="1200"/>
              </a:spcBef>
              <a:spcAft>
                <a:spcPts val="1200"/>
              </a:spcAft>
              <a:buNone/>
            </a:pPr>
            <a:r>
              <a:rPr lang="es-419"/>
              <a:t>Esto se llevará a cabo de acuerdo al calendario de actividades del equipo.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43600" y="1311575"/>
            <a:ext cx="3961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Calendario de actividades</a:t>
            </a:r>
            <a:endParaRPr/>
          </a:p>
        </p:txBody>
      </p:sp>
      <p:pic>
        <p:nvPicPr>
          <p:cNvPr id="151" name="Google Shape;151;p24"/>
          <p:cNvPicPr preferRelativeResize="0"/>
          <p:nvPr/>
        </p:nvPicPr>
        <p:blipFill>
          <a:blip r:embed="rId3">
            <a:alphaModFix/>
          </a:blip>
          <a:stretch>
            <a:fillRect/>
          </a:stretch>
        </p:blipFill>
        <p:spPr>
          <a:xfrm>
            <a:off x="154200" y="2183125"/>
            <a:ext cx="8839200" cy="1911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Repositorio de documentos</a:t>
            </a:r>
            <a:endParaRPr/>
          </a:p>
        </p:txBody>
      </p:sp>
      <p:sp>
        <p:nvSpPr>
          <p:cNvPr id="157" name="Google Shape;157;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u="sng">
                <a:solidFill>
                  <a:schemeClr val="hlink"/>
                </a:solidFill>
                <a:hlinkClick r:id="rId3"/>
              </a:rPr>
              <a:t>https://github.com/AndreiTorres/Proyecto_IHC/tree/dev/Primera%20entrega</a:t>
            </a:r>
            <a:r>
              <a:rPr lang="es-419"/>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Perfil de Usuario, Personas, Escenarios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Perfil de Usuario</a:t>
            </a:r>
            <a:endParaRPr/>
          </a:p>
        </p:txBody>
      </p:sp>
      <p:pic>
        <p:nvPicPr>
          <p:cNvPr id="168" name="Google Shape;168;p27"/>
          <p:cNvPicPr preferRelativeResize="0"/>
          <p:nvPr/>
        </p:nvPicPr>
        <p:blipFill>
          <a:blip r:embed="rId3">
            <a:alphaModFix/>
          </a:blip>
          <a:stretch>
            <a:fillRect/>
          </a:stretch>
        </p:blipFill>
        <p:spPr>
          <a:xfrm>
            <a:off x="1468375" y="2190200"/>
            <a:ext cx="6534150" cy="2009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Personas</a:t>
            </a:r>
            <a:endParaRPr/>
          </a:p>
        </p:txBody>
      </p:sp>
      <p:pic>
        <p:nvPicPr>
          <p:cNvPr id="174" name="Google Shape;174;p28"/>
          <p:cNvPicPr preferRelativeResize="0"/>
          <p:nvPr/>
        </p:nvPicPr>
        <p:blipFill>
          <a:blip r:embed="rId3">
            <a:alphaModFix/>
          </a:blip>
          <a:stretch>
            <a:fillRect/>
          </a:stretch>
        </p:blipFill>
        <p:spPr>
          <a:xfrm>
            <a:off x="2710275" y="1917300"/>
            <a:ext cx="3723432"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Personas</a:t>
            </a:r>
            <a:endParaRPr/>
          </a:p>
        </p:txBody>
      </p:sp>
      <p:pic>
        <p:nvPicPr>
          <p:cNvPr id="180" name="Google Shape;180;p29"/>
          <p:cNvPicPr preferRelativeResize="0"/>
          <p:nvPr/>
        </p:nvPicPr>
        <p:blipFill>
          <a:blip r:embed="rId3">
            <a:alphaModFix/>
          </a:blip>
          <a:stretch>
            <a:fillRect/>
          </a:stretch>
        </p:blipFill>
        <p:spPr>
          <a:xfrm>
            <a:off x="2760675" y="1853850"/>
            <a:ext cx="3622650" cy="310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Personas</a:t>
            </a:r>
            <a:endParaRPr/>
          </a:p>
        </p:txBody>
      </p:sp>
      <p:pic>
        <p:nvPicPr>
          <p:cNvPr id="186" name="Google Shape;186;p30"/>
          <p:cNvPicPr preferRelativeResize="0"/>
          <p:nvPr/>
        </p:nvPicPr>
        <p:blipFill>
          <a:blip r:embed="rId3">
            <a:alphaModFix/>
          </a:blip>
          <a:stretch>
            <a:fillRect/>
          </a:stretch>
        </p:blipFill>
        <p:spPr>
          <a:xfrm>
            <a:off x="2607638" y="1999175"/>
            <a:ext cx="3932323" cy="298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Escenarios</a:t>
            </a:r>
            <a:endParaRPr/>
          </a:p>
        </p:txBody>
      </p:sp>
      <p:pic>
        <p:nvPicPr>
          <p:cNvPr id="192" name="Google Shape;192;p31"/>
          <p:cNvPicPr preferRelativeResize="0"/>
          <p:nvPr/>
        </p:nvPicPr>
        <p:blipFill>
          <a:blip r:embed="rId3">
            <a:alphaModFix/>
          </a:blip>
          <a:stretch>
            <a:fillRect/>
          </a:stretch>
        </p:blipFill>
        <p:spPr>
          <a:xfrm>
            <a:off x="2158250" y="1853850"/>
            <a:ext cx="4827497" cy="3129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11700" y="1804125"/>
            <a:ext cx="8520600" cy="99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Definición de la aplicación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Escenarios</a:t>
            </a:r>
            <a:endParaRPr/>
          </a:p>
        </p:txBody>
      </p:sp>
      <p:pic>
        <p:nvPicPr>
          <p:cNvPr id="198" name="Google Shape;198;p32"/>
          <p:cNvPicPr preferRelativeResize="0"/>
          <p:nvPr/>
        </p:nvPicPr>
        <p:blipFill>
          <a:blip r:embed="rId3">
            <a:alphaModFix/>
          </a:blip>
          <a:stretch>
            <a:fillRect/>
          </a:stretch>
        </p:blipFill>
        <p:spPr>
          <a:xfrm>
            <a:off x="2898551" y="1108750"/>
            <a:ext cx="3963225" cy="38954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750675" y="1234150"/>
            <a:ext cx="1732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Escenarios</a:t>
            </a:r>
            <a:endParaRPr/>
          </a:p>
        </p:txBody>
      </p:sp>
      <p:pic>
        <p:nvPicPr>
          <p:cNvPr id="204" name="Google Shape;204;p33"/>
          <p:cNvPicPr preferRelativeResize="0"/>
          <p:nvPr/>
        </p:nvPicPr>
        <p:blipFill>
          <a:blip r:embed="rId3">
            <a:alphaModFix/>
          </a:blip>
          <a:stretch>
            <a:fillRect/>
          </a:stretch>
        </p:blipFill>
        <p:spPr>
          <a:xfrm>
            <a:off x="2225438" y="1671647"/>
            <a:ext cx="4693124" cy="33809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Definición de requerimientos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729450" y="1318650"/>
            <a:ext cx="7688700" cy="92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Actividades que se </a:t>
            </a:r>
            <a:r>
              <a:rPr lang="es-419"/>
              <a:t>realizarán</a:t>
            </a:r>
            <a:r>
              <a:rPr lang="es-419"/>
              <a:t> para el fase de </a:t>
            </a:r>
            <a:r>
              <a:rPr lang="es-419"/>
              <a:t>definición</a:t>
            </a:r>
            <a:r>
              <a:rPr lang="es-419"/>
              <a:t> de requerimientos.</a:t>
            </a:r>
            <a:endParaRPr/>
          </a:p>
        </p:txBody>
      </p:sp>
      <p:sp>
        <p:nvSpPr>
          <p:cNvPr id="215" name="Google Shape;215;p35"/>
          <p:cNvSpPr txBox="1"/>
          <p:nvPr>
            <p:ph idx="1" type="body"/>
          </p:nvPr>
        </p:nvSpPr>
        <p:spPr>
          <a:xfrm>
            <a:off x="729450" y="2434950"/>
            <a:ext cx="7688700" cy="168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a:t>Realizar el diagrama de contexto.</a:t>
            </a:r>
            <a:endParaRPr/>
          </a:p>
          <a:p>
            <a:pPr indent="-311150" lvl="0" marL="457200" rtl="0" algn="l">
              <a:spcBef>
                <a:spcPts val="0"/>
              </a:spcBef>
              <a:spcAft>
                <a:spcPts val="0"/>
              </a:spcAft>
              <a:buSzPts val="1300"/>
              <a:buChar char="●"/>
            </a:pPr>
            <a:r>
              <a:rPr lang="es-419"/>
              <a:t>Realizar el diagrama de casos de uso.</a:t>
            </a:r>
            <a:endParaRPr/>
          </a:p>
          <a:p>
            <a:pPr indent="-311150" lvl="0" marL="457200" rtl="0" algn="l">
              <a:spcBef>
                <a:spcPts val="0"/>
              </a:spcBef>
              <a:spcAft>
                <a:spcPts val="0"/>
              </a:spcAft>
              <a:buSzPts val="1300"/>
              <a:buChar char="●"/>
            </a:pPr>
            <a:r>
              <a:rPr lang="es-419"/>
              <a:t>Definir los requerimientos funcionales.</a:t>
            </a:r>
            <a:endParaRPr/>
          </a:p>
          <a:p>
            <a:pPr indent="-311150" lvl="0" marL="457200" rtl="0" algn="l">
              <a:spcBef>
                <a:spcPts val="0"/>
              </a:spcBef>
              <a:spcAft>
                <a:spcPts val="0"/>
              </a:spcAft>
              <a:buSzPts val="1300"/>
              <a:buChar char="●"/>
            </a:pPr>
            <a:r>
              <a:rPr lang="es-419"/>
              <a:t>Determinar los requerimiento no funcionales.</a:t>
            </a:r>
            <a:endParaRPr/>
          </a:p>
          <a:p>
            <a:pPr indent="-311150" lvl="0" marL="457200" rtl="0" algn="l">
              <a:spcBef>
                <a:spcPts val="0"/>
              </a:spcBef>
              <a:spcAft>
                <a:spcPts val="0"/>
              </a:spcAft>
              <a:buSzPts val="1300"/>
              <a:buChar char="●"/>
            </a:pPr>
            <a:r>
              <a:rPr lang="es-419"/>
              <a:t>Determinar</a:t>
            </a:r>
            <a:r>
              <a:rPr lang="es-419"/>
              <a:t> las restricciones.</a:t>
            </a:r>
            <a:endParaRPr/>
          </a:p>
          <a:p>
            <a:pPr indent="-311150" lvl="0" marL="457200" rtl="0" algn="l">
              <a:spcBef>
                <a:spcPts val="0"/>
              </a:spcBef>
              <a:spcAft>
                <a:spcPts val="0"/>
              </a:spcAft>
              <a:buSzPts val="1300"/>
              <a:buChar char="●"/>
            </a:pPr>
            <a:r>
              <a:rPr lang="es-419"/>
              <a:t>Escribir la </a:t>
            </a:r>
            <a:r>
              <a:rPr lang="es-419"/>
              <a:t>especificación</a:t>
            </a:r>
            <a:r>
              <a:rPr lang="es-419"/>
              <a:t> de requerimientos.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Evaluación del equipo</a:t>
            </a:r>
            <a:endParaRPr/>
          </a:p>
        </p:txBody>
      </p:sp>
      <p:sp>
        <p:nvSpPr>
          <p:cNvPr id="221" name="Google Shape;221;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Ver documento Anexo - </a:t>
            </a:r>
            <a:r>
              <a:rPr lang="es-419" u="sng">
                <a:solidFill>
                  <a:schemeClr val="hlink"/>
                </a:solidFill>
                <a:hlinkClick r:id="rId3"/>
              </a:rPr>
              <a:t>Evaluación del equipo.pdf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804600" y="1409425"/>
            <a:ext cx="3720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Objetivo de la aplicación</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t>Dado que hay un aumento en la afectación de la salud mental, debido a diferentes circunstancias como el </a:t>
            </a:r>
            <a:r>
              <a:rPr lang="es-419"/>
              <a:t>estrés</a:t>
            </a:r>
            <a:r>
              <a:rPr lang="es-419"/>
              <a:t> familiar o interpersonal, problemas familiares, sentimentales o </a:t>
            </a:r>
            <a:r>
              <a:rPr lang="es-419"/>
              <a:t>económicos, el número de casos de suicidio en jóvenes se ha extendido.</a:t>
            </a:r>
            <a:endParaRPr/>
          </a:p>
          <a:p>
            <a:pPr indent="0" lvl="0" marL="0" rtl="0" algn="l">
              <a:spcBef>
                <a:spcPts val="1200"/>
              </a:spcBef>
              <a:spcAft>
                <a:spcPts val="0"/>
              </a:spcAft>
              <a:buNone/>
            </a:pPr>
            <a:r>
              <a:rPr lang="es-419"/>
              <a:t>Según diversas fuentes de investigación, una de las estrategias para prevenir el suicidio es desarrollar campañas informativas en medios como el internet. </a:t>
            </a:r>
            <a:endParaRPr/>
          </a:p>
          <a:p>
            <a:pPr indent="0" lvl="0" marL="0" rtl="0" algn="l">
              <a:spcBef>
                <a:spcPts val="1200"/>
              </a:spcBef>
              <a:spcAft>
                <a:spcPts val="1200"/>
              </a:spcAft>
              <a:buNone/>
            </a:pPr>
            <a:r>
              <a:rPr lang="es-419"/>
              <a:t>Por lo tanto, nuestra aplicación tiene como objetivo proveer información completa y detallada de las causas del suicidio, adémas de como prevenirlo, con el fin de que se pueda identificar a personas que esten pasando por un problema y se les pueda ayudar.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Justificación</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a:t>
            </a:r>
            <a:r>
              <a:rPr lang="es-419"/>
              <a:t>ada cuarenta y ocho horas se suicida un yucateco.</a:t>
            </a:r>
            <a:endParaRPr/>
          </a:p>
          <a:p>
            <a:pPr indent="0" lvl="0" marL="0" rtl="0" algn="l">
              <a:spcBef>
                <a:spcPts val="1200"/>
              </a:spcBef>
              <a:spcAft>
                <a:spcPts val="0"/>
              </a:spcAft>
              <a:buNone/>
            </a:pPr>
            <a:r>
              <a:rPr lang="es-419"/>
              <a:t>Causas:</a:t>
            </a:r>
            <a:endParaRPr/>
          </a:p>
          <a:p>
            <a:pPr indent="-311150" lvl="0" marL="457200" rtl="0" algn="l">
              <a:spcBef>
                <a:spcPts val="1200"/>
              </a:spcBef>
              <a:spcAft>
                <a:spcPts val="0"/>
              </a:spcAft>
              <a:buSzPts val="1300"/>
              <a:buChar char="●"/>
            </a:pPr>
            <a:r>
              <a:rPr lang="es-419"/>
              <a:t>Escasez de información</a:t>
            </a:r>
            <a:endParaRPr/>
          </a:p>
          <a:p>
            <a:pPr indent="-311150" lvl="0" marL="457200" rtl="0" algn="l">
              <a:spcBef>
                <a:spcPts val="0"/>
              </a:spcBef>
              <a:spcAft>
                <a:spcPts val="0"/>
              </a:spcAft>
              <a:buSzPts val="1300"/>
              <a:buChar char="●"/>
            </a:pPr>
            <a:r>
              <a:rPr lang="es-419"/>
              <a:t>No saber reconocer trastornos mentales</a:t>
            </a:r>
            <a:endParaRPr/>
          </a:p>
          <a:p>
            <a:pPr indent="-311150" lvl="0" marL="457200" rtl="0" algn="l">
              <a:spcBef>
                <a:spcPts val="0"/>
              </a:spcBef>
              <a:spcAft>
                <a:spcPts val="0"/>
              </a:spcAft>
              <a:buSzPts val="1300"/>
              <a:buChar char="●"/>
            </a:pPr>
            <a:r>
              <a:rPr lang="es-419"/>
              <a:t>Circunstancias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Beneficios</a:t>
            </a:r>
            <a:endParaRPr/>
          </a:p>
        </p:txBody>
      </p:sp>
      <p:sp>
        <p:nvSpPr>
          <p:cNvPr id="110" name="Google Shape;110;p17"/>
          <p:cNvSpPr txBox="1"/>
          <p:nvPr>
            <p:ph idx="1" type="body"/>
          </p:nvPr>
        </p:nvSpPr>
        <p:spPr>
          <a:xfrm>
            <a:off x="729450" y="1988075"/>
            <a:ext cx="7688700" cy="2900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s-419"/>
              <a:t>Aplicación web de referencia</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419"/>
              <a:t>Detección preventiva</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419"/>
              <a:t>Información </a:t>
            </a:r>
            <a:r>
              <a:rPr lang="es-419"/>
              <a:t>pública</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419"/>
              <a:t>Medios de comunicación</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658375" y="1393075"/>
            <a:ext cx="643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¿Quienes son nuestros posibles usuarios?</a:t>
            </a:r>
            <a:endParaRPr/>
          </a:p>
        </p:txBody>
      </p:sp>
      <p:sp>
        <p:nvSpPr>
          <p:cNvPr id="116" name="Google Shape;116;p18"/>
          <p:cNvSpPr txBox="1"/>
          <p:nvPr>
            <p:ph idx="1" type="body"/>
          </p:nvPr>
        </p:nvSpPr>
        <p:spPr>
          <a:xfrm>
            <a:off x="729450" y="2078875"/>
            <a:ext cx="7688700" cy="25977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s-419"/>
              <a:t>Adolescentes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419"/>
              <a:t>Padres de familia</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419"/>
              <a:t>Instituciones educativas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419"/>
              <a:t>Profesores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78925"/>
            <a:ext cx="3169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Objetivo del sistema</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Proveer información detallada y completa sobre el suicidio que pueda ser leida y comprendida por los usuarios sin importar la edad. Para ello se requiere un diseño que pueda ser atractivo tanto para los adolescentes como para las personas mayores.</a:t>
            </a:r>
            <a:endParaRPr/>
          </a:p>
          <a:p>
            <a:pPr indent="0" lvl="0" marL="0" rtl="0" algn="l">
              <a:spcBef>
                <a:spcPts val="1200"/>
              </a:spcBef>
              <a:spcAft>
                <a:spcPts val="0"/>
              </a:spcAft>
              <a:buNone/>
            </a:pPr>
            <a:r>
              <a:rPr lang="es-419"/>
              <a:t>A diferencia de los sistemas similares, el objetivo del sistema es exclusivamente la prevención del suicidio, por lo tanto, tendrá mucho más información verificada a partir de investigaciones.</a:t>
            </a:r>
            <a:endParaRPr/>
          </a:p>
          <a:p>
            <a:pPr indent="0" lvl="0" marL="0" rtl="0" algn="l">
              <a:spcBef>
                <a:spcPts val="1200"/>
              </a:spcBef>
              <a:spcAft>
                <a:spcPts val="1200"/>
              </a:spcAft>
              <a:buNone/>
            </a:pPr>
            <a:r>
              <a:rPr lang="es-419"/>
              <a:t>Además</a:t>
            </a:r>
            <a:r>
              <a:rPr lang="es-419"/>
              <a:t>, se busca que el sistema pueda ser utilizado como referencia para instituciones educativas, y proveer a sus estudiantes la información necesaria.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0250" y="1325775"/>
            <a:ext cx="306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Sistemas similares</a:t>
            </a:r>
            <a:endParaRPr/>
          </a:p>
        </p:txBody>
      </p:sp>
      <p:sp>
        <p:nvSpPr>
          <p:cNvPr id="128" name="Google Shape;128;p20"/>
          <p:cNvSpPr txBox="1"/>
          <p:nvPr>
            <p:ph idx="1" type="body"/>
          </p:nvPr>
        </p:nvSpPr>
        <p:spPr>
          <a:xfrm>
            <a:off x="805975" y="2478925"/>
            <a:ext cx="7230900" cy="145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A partir de la investigación de sistemas similares, hemos concluido que la gran parte de ellos solo tienen un apartado en su sitio sobre el suicidio donde solo mencionan algunos temas sin profundizar en ellos y no proveen una liga donde el usuario pueda obtener más información si asi desea.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ctrTitle"/>
          </p:nvPr>
        </p:nvSpPr>
        <p:spPr>
          <a:xfrm>
            <a:off x="311700" y="1910250"/>
            <a:ext cx="8520600" cy="8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Plan del proyecto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