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8e0d3c5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8e0d3c5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8e0d3c57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8e0d3c5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8e0d3c5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8e0d3c5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8e0d3c57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8e0d3c57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e0d3c57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e0d3c5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8e0d3c57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8e0d3c57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ndreiTorres/Proyecto_IHC/blob/main/Segunda%20entrega/Documento%20de%20Especificaci%C3%B3n%20de%20Requisitos%20-%20IHC.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AndreiTorres/Proyecto_IHC/blob/main/Segunda%20entrega/Prototipo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ndreiTorres/Proyecto_IHC/blob/main/Segunda%20entrega/An%C3%A1lisis%20de%20dise%C3%B1o%20IH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AndreiTorres/Proyecto_IHC/blob/main/Segunda%20entrega/Prueba%20de%20usabilidad%20IHC.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ndreiTorres/Proyecto_IHC/tree/main/Segunda%20entreg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474300"/>
            <a:ext cx="8520600" cy="108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Segunda entrega IHC</a:t>
            </a:r>
            <a:endParaRPr/>
          </a:p>
        </p:txBody>
      </p:sp>
      <p:sp>
        <p:nvSpPr>
          <p:cNvPr id="60" name="Google Shape;60;p13"/>
          <p:cNvSpPr txBox="1"/>
          <p:nvPr>
            <p:ph idx="1" type="subTitle"/>
          </p:nvPr>
        </p:nvSpPr>
        <p:spPr>
          <a:xfrm>
            <a:off x="311700" y="3666400"/>
            <a:ext cx="8520600" cy="1283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s-419"/>
              <a:t>Integrantes:</a:t>
            </a:r>
            <a:endParaRPr/>
          </a:p>
          <a:p>
            <a:pPr indent="-335280" lvl="0" marL="457200" rtl="0" algn="just">
              <a:spcBef>
                <a:spcPts val="0"/>
              </a:spcBef>
              <a:spcAft>
                <a:spcPts val="0"/>
              </a:spcAft>
              <a:buSzPct val="100000"/>
              <a:buChar char="●"/>
            </a:pPr>
            <a:r>
              <a:rPr lang="es-419"/>
              <a:t>Jesús Andrei Torres Landero</a:t>
            </a:r>
            <a:endParaRPr/>
          </a:p>
          <a:p>
            <a:pPr indent="-335280" lvl="0" marL="457200" rtl="0" algn="just">
              <a:spcBef>
                <a:spcPts val="0"/>
              </a:spcBef>
              <a:spcAft>
                <a:spcPts val="0"/>
              </a:spcAft>
              <a:buSzPct val="100000"/>
              <a:buChar char="●"/>
            </a:pPr>
            <a:r>
              <a:rPr lang="es-419"/>
              <a:t>José Ángel Ruiz Escalante</a:t>
            </a:r>
            <a:endParaRPr/>
          </a:p>
          <a:p>
            <a:pPr indent="-335280" lvl="0" marL="457200" rtl="0" algn="just">
              <a:spcBef>
                <a:spcPts val="0"/>
              </a:spcBef>
              <a:spcAft>
                <a:spcPts val="0"/>
              </a:spcAft>
              <a:buSzPct val="100000"/>
              <a:buChar char="●"/>
            </a:pPr>
            <a:r>
              <a:rPr lang="es-419"/>
              <a:t>David Abraham Paredes Coob</a:t>
            </a:r>
            <a:endParaRPr/>
          </a:p>
          <a:p>
            <a:pPr indent="-335280" lvl="0" marL="457200" rtl="0" algn="just">
              <a:spcBef>
                <a:spcPts val="0"/>
              </a:spcBef>
              <a:spcAft>
                <a:spcPts val="0"/>
              </a:spcAft>
              <a:buSzPct val="100000"/>
              <a:buChar char="●"/>
            </a:pPr>
            <a:r>
              <a:rPr lang="es-419"/>
              <a:t>Julian Alejandro Perez Koo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Documento de Especificación de Requerimientos</a:t>
            </a:r>
            <a:endParaRPr/>
          </a:p>
        </p:txBody>
      </p:sp>
      <p:sp>
        <p:nvSpPr>
          <p:cNvPr id="66" name="Google Shape;66;p14"/>
          <p:cNvSpPr txBox="1"/>
          <p:nvPr>
            <p:ph idx="1" type="body"/>
          </p:nvPr>
        </p:nvSpPr>
        <p:spPr>
          <a:xfrm>
            <a:off x="311700" y="1165025"/>
            <a:ext cx="8520600" cy="3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realizó el documento de especificación de requerimientos conforme a lo que el equipo de desarrollo consideró, siendo el equipo de trabajo también el cliente planteamos un diseño centrado en nuestros posibles usuarios, en el mismo se detalla lo que nuestro sistema debe contener, así como los requisito funcionales,no funcionales y más.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1200"/>
              </a:spcAft>
              <a:buNone/>
            </a:pPr>
            <a:r>
              <a:rPr lang="es-419"/>
              <a:t>Ver </a:t>
            </a:r>
            <a:r>
              <a:rPr lang="es-419" u="sng">
                <a:solidFill>
                  <a:schemeClr val="hlink"/>
                </a:solidFill>
                <a:hlinkClick r:id="rId3"/>
              </a:rPr>
              <a:t>Documento de 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Prototipos (</a:t>
            </a:r>
            <a:r>
              <a:rPr lang="es-419"/>
              <a:t>1/2</a:t>
            </a:r>
            <a:r>
              <a:rPr lang="es-419"/>
              <a:t>)</a:t>
            </a:r>
            <a:endParaRPr/>
          </a:p>
        </p:txBody>
      </p:sp>
      <p:sp>
        <p:nvSpPr>
          <p:cNvPr id="72" name="Google Shape;72;p15"/>
          <p:cNvSpPr txBox="1"/>
          <p:nvPr>
            <p:ph idx="1" type="body"/>
          </p:nvPr>
        </p:nvSpPr>
        <p:spPr>
          <a:xfrm>
            <a:off x="311700" y="1152475"/>
            <a:ext cx="8520600" cy="3807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s-419" sz="3744">
                <a:solidFill>
                  <a:schemeClr val="dk1"/>
                </a:solidFill>
              </a:rPr>
              <a:t>En la primera entrega solo se habían desarrollado los prototipos para las páginas:</a:t>
            </a:r>
            <a:endParaRPr sz="3744">
              <a:solidFill>
                <a:schemeClr val="dk1"/>
              </a:solidFill>
            </a:endParaRPr>
          </a:p>
          <a:p>
            <a:pPr indent="0" lvl="0" marL="0" rtl="0" algn="l">
              <a:spcBef>
                <a:spcPts val="0"/>
              </a:spcBef>
              <a:spcAft>
                <a:spcPts val="0"/>
              </a:spcAft>
              <a:buNone/>
            </a:pPr>
            <a:r>
              <a:t/>
            </a:r>
            <a:endParaRPr sz="3744">
              <a:solidFill>
                <a:schemeClr val="dk1"/>
              </a:solidFill>
            </a:endParaRPr>
          </a:p>
          <a:p>
            <a:pPr indent="-323715" lvl="0" marL="914400" rtl="0" algn="l">
              <a:spcBef>
                <a:spcPts val="0"/>
              </a:spcBef>
              <a:spcAft>
                <a:spcPts val="0"/>
              </a:spcAft>
              <a:buClr>
                <a:schemeClr val="dk1"/>
              </a:buClr>
              <a:buSzPct val="100000"/>
              <a:buChar char="●"/>
            </a:pPr>
            <a:r>
              <a:rPr lang="es-419" sz="3744">
                <a:solidFill>
                  <a:schemeClr val="dk1"/>
                </a:solidFill>
              </a:rPr>
              <a:t>Inicio</a:t>
            </a:r>
            <a:endParaRPr sz="3744">
              <a:solidFill>
                <a:schemeClr val="dk1"/>
              </a:solidFill>
            </a:endParaRPr>
          </a:p>
          <a:p>
            <a:pPr indent="-323715" lvl="0" marL="914400" rtl="0" algn="l">
              <a:spcBef>
                <a:spcPts val="0"/>
              </a:spcBef>
              <a:spcAft>
                <a:spcPts val="0"/>
              </a:spcAft>
              <a:buClr>
                <a:schemeClr val="dk1"/>
              </a:buClr>
              <a:buSzPct val="100000"/>
              <a:buChar char="●"/>
            </a:pPr>
            <a:r>
              <a:rPr lang="es-419" sz="3744">
                <a:solidFill>
                  <a:schemeClr val="dk1"/>
                </a:solidFill>
              </a:rPr>
              <a:t>Lista de Instituciones</a:t>
            </a:r>
            <a:endParaRPr sz="3744">
              <a:solidFill>
                <a:schemeClr val="dk1"/>
              </a:solidFill>
            </a:endParaRPr>
          </a:p>
          <a:p>
            <a:pPr indent="0" lvl="0" marL="0" rtl="0" algn="l">
              <a:spcBef>
                <a:spcPts val="0"/>
              </a:spcBef>
              <a:spcAft>
                <a:spcPts val="0"/>
              </a:spcAft>
              <a:buNone/>
            </a:pPr>
            <a:r>
              <a:t/>
            </a:r>
            <a:endParaRPr sz="3744">
              <a:solidFill>
                <a:schemeClr val="dk1"/>
              </a:solidFill>
            </a:endParaRPr>
          </a:p>
          <a:p>
            <a:pPr indent="0" lvl="0" marL="0" rtl="0" algn="l">
              <a:spcBef>
                <a:spcPts val="0"/>
              </a:spcBef>
              <a:spcAft>
                <a:spcPts val="0"/>
              </a:spcAft>
              <a:buClr>
                <a:schemeClr val="dk1"/>
              </a:buClr>
              <a:buSzPct val="29374"/>
              <a:buFont typeface="Arial"/>
              <a:buNone/>
            </a:pPr>
            <a:r>
              <a:rPr lang="es-419" sz="3744"/>
              <a:t>Para la segunda entrega se terminaron de desarrollar el resto de las páginas y se le </a:t>
            </a:r>
            <a:endParaRPr sz="3744"/>
          </a:p>
          <a:p>
            <a:pPr indent="0" lvl="0" marL="0" rtl="0" algn="l">
              <a:spcBef>
                <a:spcPts val="0"/>
              </a:spcBef>
              <a:spcAft>
                <a:spcPts val="0"/>
              </a:spcAft>
              <a:buClr>
                <a:schemeClr val="dk1"/>
              </a:buClr>
              <a:buSzPct val="29374"/>
              <a:buFont typeface="Arial"/>
              <a:buNone/>
            </a:pPr>
            <a:r>
              <a:rPr lang="es-419" sz="3744"/>
              <a:t>agregó la interactividad al prototipo. Se añadieron los prototipos de las páginas:</a:t>
            </a:r>
            <a:endParaRPr sz="3744"/>
          </a:p>
          <a:p>
            <a:pPr indent="0" lvl="0" marL="0" rtl="0" algn="l">
              <a:spcBef>
                <a:spcPts val="0"/>
              </a:spcBef>
              <a:spcAft>
                <a:spcPts val="0"/>
              </a:spcAft>
              <a:buClr>
                <a:schemeClr val="dk1"/>
              </a:buClr>
              <a:buSzPct val="29374"/>
              <a:buFont typeface="Arial"/>
              <a:buNone/>
            </a:pPr>
            <a:r>
              <a:t/>
            </a:r>
            <a:endParaRPr sz="3744"/>
          </a:p>
          <a:p>
            <a:pPr indent="-323715" lvl="0" marL="914400" rtl="0" algn="l">
              <a:spcBef>
                <a:spcPts val="0"/>
              </a:spcBef>
              <a:spcAft>
                <a:spcPts val="0"/>
              </a:spcAft>
              <a:buSzPct val="100000"/>
              <a:buChar char="●"/>
            </a:pPr>
            <a:r>
              <a:rPr lang="es-419" sz="3744"/>
              <a:t>Donaciones</a:t>
            </a:r>
            <a:endParaRPr sz="3744"/>
          </a:p>
          <a:p>
            <a:pPr indent="-323715" lvl="0" marL="914400" rtl="0" algn="l">
              <a:spcBef>
                <a:spcPts val="0"/>
              </a:spcBef>
              <a:spcAft>
                <a:spcPts val="0"/>
              </a:spcAft>
              <a:buSzPct val="100000"/>
              <a:buChar char="●"/>
            </a:pPr>
            <a:r>
              <a:rPr lang="es-419" sz="3744"/>
              <a:t>Contacto</a:t>
            </a:r>
            <a:endParaRPr sz="3744"/>
          </a:p>
          <a:p>
            <a:pPr indent="-323715" lvl="0" marL="914400" rtl="0" algn="l">
              <a:spcBef>
                <a:spcPts val="0"/>
              </a:spcBef>
              <a:spcAft>
                <a:spcPts val="0"/>
              </a:spcAft>
              <a:buSzPct val="100000"/>
              <a:buChar char="●"/>
            </a:pPr>
            <a:r>
              <a:rPr lang="es-419" sz="3744"/>
              <a:t>Búsqueda</a:t>
            </a:r>
            <a:endParaRPr sz="3744"/>
          </a:p>
          <a:p>
            <a:pPr indent="-323715" lvl="0" marL="914400" rtl="0" algn="l">
              <a:spcBef>
                <a:spcPts val="0"/>
              </a:spcBef>
              <a:spcAft>
                <a:spcPts val="0"/>
              </a:spcAft>
              <a:buSzPct val="100000"/>
              <a:buChar char="●"/>
            </a:pPr>
            <a:r>
              <a:rPr lang="es-419" sz="3744"/>
              <a:t>Lista de artículos informativos</a:t>
            </a:r>
            <a:endParaRPr sz="3744"/>
          </a:p>
          <a:p>
            <a:pPr indent="-323715" lvl="0" marL="914400" rtl="0" algn="l">
              <a:spcBef>
                <a:spcPts val="0"/>
              </a:spcBef>
              <a:spcAft>
                <a:spcPts val="0"/>
              </a:spcAft>
              <a:buSzPct val="100000"/>
              <a:buChar char="●"/>
            </a:pPr>
            <a:r>
              <a:rPr lang="es-419" sz="3744"/>
              <a:t>Página del contenido de un artículo</a:t>
            </a:r>
            <a:endParaRPr sz="3744"/>
          </a:p>
          <a:p>
            <a:pPr indent="-323715" lvl="0" marL="914400" rtl="0" algn="l">
              <a:spcBef>
                <a:spcPts val="0"/>
              </a:spcBef>
              <a:spcAft>
                <a:spcPts val="0"/>
              </a:spcAft>
              <a:buSzPct val="100000"/>
              <a:buChar char="●"/>
            </a:pPr>
            <a:r>
              <a:rPr lang="es-419" sz="3744"/>
              <a:t>Página de agradecimiento a una donación</a:t>
            </a:r>
            <a:endParaRPr sz="3744"/>
          </a:p>
          <a:p>
            <a:pPr indent="-323715" lvl="0" marL="914400" rtl="0" algn="l">
              <a:spcBef>
                <a:spcPts val="0"/>
              </a:spcBef>
              <a:spcAft>
                <a:spcPts val="0"/>
              </a:spcAft>
              <a:buSzPct val="100000"/>
              <a:buChar char="●"/>
            </a:pPr>
            <a:r>
              <a:rPr lang="es-419" sz="3744"/>
              <a:t>Contacto</a:t>
            </a:r>
            <a:endParaRPr sz="3744"/>
          </a:p>
          <a:p>
            <a:pPr indent="-323715" lvl="0" marL="914400" rtl="0" algn="l">
              <a:spcBef>
                <a:spcPts val="0"/>
              </a:spcBef>
              <a:spcAft>
                <a:spcPts val="0"/>
              </a:spcAft>
              <a:buSzPct val="100000"/>
              <a:buChar char="●"/>
            </a:pPr>
            <a:r>
              <a:rPr lang="es-419" sz="3744"/>
              <a:t>Ventana del chat</a:t>
            </a:r>
            <a:endParaRPr sz="3744"/>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Prototipos (2/2)</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El desarrollo de los prototipos podemos concluir que llegaron a una fidelidad alta puesto que estos cumplen con el diseño previsto por el equipo de desarrollo y además cuentan algunas funciones que son plenamente funcionales debido a que estos fueron desarrollados en la aplicación Figma.</a:t>
            </a:r>
            <a:endParaRPr/>
          </a:p>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lang="es-419"/>
              <a:t>Ver </a:t>
            </a:r>
            <a:r>
              <a:rPr lang="es-419" u="sng">
                <a:solidFill>
                  <a:schemeClr val="accent5"/>
                </a:solidFill>
                <a:hlinkClick r:id="rId3">
                  <a:extLst>
                    <a:ext uri="{A12FA001-AC4F-418D-AE19-62706E023703}">
                      <ahyp:hlinkClr val="tx"/>
                    </a:ext>
                  </a:extLst>
                </a:hlinkClick>
              </a:rPr>
              <a:t>Documento de Prototipos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diseño de un escenario</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realizó el análisis de un escenario para realizar donaciones para determinar el tiempo estimado para realizar la actividad. Se utilizó la herramienta CogTool y de forma manual con la técnica KLM (Keystroke Level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Ver </a:t>
            </a:r>
            <a:r>
              <a:rPr lang="es-419" u="sng">
                <a:solidFill>
                  <a:schemeClr val="hlink"/>
                </a:solidFill>
                <a:hlinkClick r:id="rId3"/>
              </a:rPr>
              <a:t>Documento de Análisis de Diseño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Pruebas de usabilidad</a:t>
            </a:r>
            <a:endParaRPr/>
          </a:p>
        </p:txBody>
      </p:sp>
      <p:sp>
        <p:nvSpPr>
          <p:cNvPr id="90" name="Google Shape;90;p18"/>
          <p:cNvSpPr txBox="1"/>
          <p:nvPr>
            <p:ph idx="1" type="body"/>
          </p:nvPr>
        </p:nvSpPr>
        <p:spPr>
          <a:xfrm>
            <a:off x="311700" y="1152475"/>
            <a:ext cx="8520600" cy="329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419"/>
              <a:t>Se realizaron utilizando un escenario previamente diseñado junto con los prototipos fabricados.</a:t>
            </a:r>
            <a:endParaRPr/>
          </a:p>
          <a:p>
            <a:pPr indent="0" lvl="0" marL="0" rtl="0" algn="l">
              <a:lnSpc>
                <a:spcPct val="95000"/>
              </a:lnSpc>
              <a:spcBef>
                <a:spcPts val="0"/>
              </a:spcBef>
              <a:spcAft>
                <a:spcPts val="0"/>
              </a:spcAft>
              <a:buNone/>
            </a:pPr>
            <a:r>
              <a:rPr lang="es-419"/>
              <a:t>Mediante la herramienta “Maze” se aplicó el escenario junto con una encuesta que nos ofrece información cualitativa para que el equipo pueda identificar lo siguiente:</a:t>
            </a:r>
            <a:endParaRPr/>
          </a:p>
          <a:p>
            <a:pPr indent="0" lvl="0" marL="0" rtl="0" algn="l">
              <a:lnSpc>
                <a:spcPct val="95000"/>
              </a:lnSpc>
              <a:spcBef>
                <a:spcPts val="0"/>
              </a:spcBef>
              <a:spcAft>
                <a:spcPts val="0"/>
              </a:spcAft>
              <a:buNone/>
            </a:pPr>
            <a:r>
              <a:t/>
            </a:r>
            <a:endParaRPr/>
          </a:p>
          <a:p>
            <a:pPr indent="-342900" lvl="0" marL="457200" rtl="0" algn="l">
              <a:lnSpc>
                <a:spcPct val="95000"/>
              </a:lnSpc>
              <a:spcBef>
                <a:spcPts val="0"/>
              </a:spcBef>
              <a:spcAft>
                <a:spcPts val="0"/>
              </a:spcAft>
              <a:buSzPts val="1800"/>
              <a:buChar char="●"/>
            </a:pPr>
            <a:r>
              <a:rPr lang="es-419"/>
              <a:t>Problemas de diseño</a:t>
            </a:r>
            <a:endParaRPr/>
          </a:p>
          <a:p>
            <a:pPr indent="-342900" lvl="0" marL="457200" rtl="0" algn="l">
              <a:lnSpc>
                <a:spcPct val="95000"/>
              </a:lnSpc>
              <a:spcBef>
                <a:spcPts val="0"/>
              </a:spcBef>
              <a:spcAft>
                <a:spcPts val="0"/>
              </a:spcAft>
              <a:buSzPts val="1800"/>
              <a:buChar char="●"/>
            </a:pPr>
            <a:r>
              <a:rPr lang="es-419"/>
              <a:t>Aspectos a mejorar </a:t>
            </a:r>
            <a:endParaRPr/>
          </a:p>
          <a:p>
            <a:pPr indent="-342900" lvl="0" marL="457200" rtl="0" algn="l">
              <a:lnSpc>
                <a:spcPct val="95000"/>
              </a:lnSpc>
              <a:spcBef>
                <a:spcPts val="0"/>
              </a:spcBef>
              <a:spcAft>
                <a:spcPts val="0"/>
              </a:spcAft>
              <a:buSzPts val="1800"/>
              <a:buChar char="●"/>
            </a:pPr>
            <a:r>
              <a:rPr lang="es-419"/>
              <a:t>Medir tiempos de ejecución del escenario para saber si el escenario pudo ser completado correctamente o hubo alguna dificultad que impidió al usuario completar el escenario.</a:t>
            </a:r>
            <a:endParaRPr/>
          </a:p>
          <a:p>
            <a:pPr indent="0" lvl="0" marL="457200" rtl="0" algn="l">
              <a:lnSpc>
                <a:spcPct val="95000"/>
              </a:lnSpc>
              <a:spcBef>
                <a:spcPts val="0"/>
              </a:spcBef>
              <a:spcAft>
                <a:spcPts val="0"/>
              </a:spcAft>
              <a:buNone/>
            </a:pPr>
            <a:r>
              <a:t/>
            </a:r>
            <a:endParaRPr/>
          </a:p>
          <a:p>
            <a:pPr indent="0" lvl="0" marL="0" rtl="0" algn="l">
              <a:lnSpc>
                <a:spcPct val="95000"/>
              </a:lnSpc>
              <a:spcBef>
                <a:spcPts val="0"/>
              </a:spcBef>
              <a:spcAft>
                <a:spcPts val="0"/>
              </a:spcAft>
              <a:buNone/>
            </a:pPr>
            <a:r>
              <a:rPr lang="es-419"/>
              <a:t>Ver </a:t>
            </a:r>
            <a:r>
              <a:rPr lang="es-419" u="sng">
                <a:solidFill>
                  <a:schemeClr val="hlink"/>
                </a:solidFill>
                <a:hlinkClick r:id="rId3"/>
              </a:rPr>
              <a:t>Documento de Pruebas de usabilidad</a:t>
            </a:r>
            <a:endParaRPr/>
          </a:p>
          <a:p>
            <a:pPr indent="0" lvl="0" marL="0" rtl="0" algn="l">
              <a:lnSpc>
                <a:spcPct val="95000"/>
              </a:lnSpc>
              <a:spcBef>
                <a:spcPts val="0"/>
              </a:spcBef>
              <a:spcAft>
                <a:spcPts val="0"/>
              </a:spcAft>
              <a:buSzPts val="7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Enlace a los documentos de la segunda entrega</a:t>
            </a:r>
            <a:endParaRPr/>
          </a:p>
        </p:txBody>
      </p:sp>
      <p:sp>
        <p:nvSpPr>
          <p:cNvPr id="96" name="Google Shape;96;p19"/>
          <p:cNvSpPr txBox="1"/>
          <p:nvPr>
            <p:ph idx="1" type="body"/>
          </p:nvPr>
        </p:nvSpPr>
        <p:spPr>
          <a:xfrm>
            <a:off x="311700" y="1152475"/>
            <a:ext cx="8520600" cy="10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hlinkClick r:id="rId3"/>
              </a:rPr>
              <a:t>https://github.com/AndreiTorres/Proyecto_IHC/tree/main/Segunda%20entrega</a:t>
            </a:r>
            <a:r>
              <a:rPr lang="es-419"/>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