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715000" type="screen16x10"/>
  <p:notesSz cx="6858000" cy="9144000"/>
  <p:embeddedFontLst>
    <p:embeddedFont>
      <p:font typeface="Economica" charset="0"/>
      <p:regular r:id="rId25"/>
      <p:bold r:id="rId26"/>
      <p:italic r:id="rId27"/>
      <p:boldItalic r:id="rId28"/>
    </p:embeddedFont>
    <p:embeddedFont>
      <p:font typeface="Open Sans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026" y="-7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Shape 1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686103" y="685800"/>
            <a:ext cx="54864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2744012" y="840777"/>
            <a:ext cx="1081625" cy="1249931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Shape 11"/>
          <p:cNvSpPr/>
          <p:nvPr/>
        </p:nvSpPr>
        <p:spPr>
          <a:xfrm rot="10800000">
            <a:off x="5318350" y="3629706"/>
            <a:ext cx="1081625" cy="1249931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3044700" y="1604727"/>
            <a:ext cx="3054600" cy="1707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3044700" y="3462866"/>
            <a:ext cx="3054600" cy="7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/>
        </p:nvSpPr>
        <p:spPr>
          <a:xfrm>
            <a:off x="0" y="5606333"/>
            <a:ext cx="9144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311700" y="1063472"/>
            <a:ext cx="8520600" cy="2365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311700" y="3513333"/>
            <a:ext cx="8520600" cy="1190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flipH="1">
            <a:off x="7595937" y="511361"/>
            <a:ext cx="1081625" cy="1249931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" name="Shape 17"/>
          <p:cNvSpPr/>
          <p:nvPr/>
        </p:nvSpPr>
        <p:spPr>
          <a:xfrm rot="10800000" flipH="1">
            <a:off x="466425" y="3953706"/>
            <a:ext cx="1081625" cy="1249931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773700" y="2007166"/>
            <a:ext cx="7596600" cy="1700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5606333"/>
            <a:ext cx="9144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51027"/>
            <a:ext cx="8520600" cy="923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361361"/>
            <a:ext cx="8520600" cy="372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51027"/>
            <a:ext cx="8520600" cy="923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361361"/>
            <a:ext cx="3999900" cy="372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361361"/>
            <a:ext cx="3999900" cy="3726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51027"/>
            <a:ext cx="8520600" cy="923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554888"/>
            <a:ext cx="2808000" cy="3094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0" y="5606333"/>
            <a:ext cx="91440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90250" y="500166"/>
            <a:ext cx="5878800" cy="4545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4572000" y="-27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3" name="Shape 43"/>
          <p:cNvCxnSpPr/>
          <p:nvPr/>
        </p:nvCxnSpPr>
        <p:spPr>
          <a:xfrm>
            <a:off x="5029675" y="4995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265500" y="1032527"/>
            <a:ext cx="4045200" cy="1984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1"/>
          </p:nvPr>
        </p:nvSpPr>
        <p:spPr>
          <a:xfrm>
            <a:off x="265500" y="3076667"/>
            <a:ext cx="4045200" cy="1749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939500" y="804666"/>
            <a:ext cx="3837000" cy="4105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ru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19500" y="4687694"/>
            <a:ext cx="5998800" cy="665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ru"/>
              <a:pPr lvl="0">
                <a:spcBef>
                  <a:spcPts val="0"/>
                </a:spcBef>
                <a:buNone/>
              </a:pPr>
              <a:t>‹#›</a:t>
            </a:fld>
            <a:endParaRPr lang="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51027"/>
            <a:ext cx="8520600" cy="9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361361"/>
            <a:ext cx="8520600" cy="372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518135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ru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ru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ctrTitle"/>
          </p:nvPr>
        </p:nvSpPr>
        <p:spPr>
          <a:xfrm>
            <a:off x="2823550" y="2147850"/>
            <a:ext cx="3568200" cy="888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Мясокомбинат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subTitle" idx="1"/>
          </p:nvPr>
        </p:nvSpPr>
        <p:spPr>
          <a:xfrm>
            <a:off x="3044700" y="3462866"/>
            <a:ext cx="3054600" cy="779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/>
              <a:t>Golden Software of Belarus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558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ru" sz="3000">
                <a:latin typeface="Arial"/>
                <a:ea typeface="Arial"/>
                <a:cs typeface="Arial"/>
                <a:sym typeface="Arial"/>
              </a:rPr>
              <a:t>Накопительная ведомость (сопутс. продукция)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925" y="795950"/>
            <a:ext cx="7494624" cy="45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Регистрация термической обработки</a:t>
            </a: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0999"/>
            <a:ext cx="4875250" cy="467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6050" y="1220699"/>
            <a:ext cx="2688374" cy="39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Расчет усушки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2820" y="864624"/>
            <a:ext cx="6699154" cy="43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Сводная ведомость по усушке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4750"/>
            <a:ext cx="8520600" cy="4658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5614725" y="1361350"/>
            <a:ext cx="3217800" cy="4137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Карточка учета (холодильник)</a:t>
            </a:r>
          </a:p>
        </p:txBody>
      </p:sp>
      <p:pic>
        <p:nvPicPr>
          <p:cNvPr id="158" name="Shape 158"/>
          <p:cNvPicPr preferRelativeResize="0"/>
          <p:nvPr/>
        </p:nvPicPr>
        <p:blipFill rotWithShape="1">
          <a:blip r:embed="rId3">
            <a:alphaModFix/>
          </a:blip>
          <a:srcRect b="33172"/>
          <a:stretch/>
        </p:blipFill>
        <p:spPr>
          <a:xfrm>
            <a:off x="311700" y="803000"/>
            <a:ext cx="4973275" cy="4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Остатки холодильника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75" y="985400"/>
            <a:ext cx="8484725" cy="396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Расчет средневзвешенной цены</a:t>
            </a:r>
          </a:p>
        </p:txBody>
      </p:sp>
      <p:pic>
        <p:nvPicPr>
          <p:cNvPr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6650"/>
            <a:ext cx="8520600" cy="3829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latin typeface="Arial"/>
                <a:ea typeface="Arial"/>
                <a:cs typeface="Arial"/>
                <a:sym typeface="Arial"/>
              </a:rPr>
              <a:t>Перемещение на переработку/реализацию</a:t>
            </a:r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864625"/>
            <a:ext cx="6292300" cy="41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Shape 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3999" y="1498724"/>
            <a:ext cx="2435125" cy="281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Разделочный конвейер</a:t>
            </a: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625"/>
            <a:ext cx="8244100" cy="45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Анализ разделки</a:t>
            </a:r>
          </a:p>
        </p:txBody>
      </p:sp>
      <p:pic>
        <p:nvPicPr>
          <p:cNvPr id="189" name="Shape 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624"/>
            <a:ext cx="8520599" cy="2345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13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База предубойного содержания скота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5921150" y="821600"/>
            <a:ext cx="2911200" cy="4266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Регистрация первичного поступления скота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Контроль очередности убоя</a:t>
            </a:r>
          </a:p>
        </p:txBody>
      </p:sp>
      <p:pic>
        <p:nvPicPr>
          <p:cNvPr id="70" name="Shape 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21604"/>
            <a:ext cx="5609450" cy="4266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Анализ разделки (продолжение)</a:t>
            </a:r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624"/>
            <a:ext cx="7635150" cy="462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Жиловка/варка мясного сырья</a:t>
            </a:r>
          </a:p>
        </p:txBody>
      </p:sp>
      <p:pic>
        <p:nvPicPr>
          <p:cNvPr id="201" name="Shape 2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625"/>
            <a:ext cx="6176975" cy="412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Shape 2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9800" y="1613025"/>
            <a:ext cx="47625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Закладка сырья по партиям</a:t>
            </a:r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37625"/>
            <a:ext cx="6791399" cy="46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2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Идентификация мясного сырья </a:t>
            </a:r>
          </a:p>
        </p:txBody>
      </p:sp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25" y="1985321"/>
            <a:ext cx="2526248" cy="262558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/>
          <p:nvPr/>
        </p:nvSpPr>
        <p:spPr>
          <a:xfrm>
            <a:off x="2910143" y="3032673"/>
            <a:ext cx="967200" cy="530699"/>
          </a:xfrm>
          <a:prstGeom prst="chevron">
            <a:avLst>
              <a:gd name="adj" fmla="val 50000"/>
            </a:avLst>
          </a:prstGeom>
          <a:solidFill>
            <a:srgbClr val="CCA677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5685901" y="3032673"/>
            <a:ext cx="967199" cy="530699"/>
          </a:xfrm>
          <a:prstGeom prst="chevron">
            <a:avLst>
              <a:gd name="adj" fmla="val 50000"/>
            </a:avLst>
          </a:prstGeom>
          <a:solidFill>
            <a:srgbClr val="CCA677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9790" y="1985317"/>
            <a:ext cx="1643764" cy="262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2028" y="1978575"/>
            <a:ext cx="2081796" cy="26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Shape 81"/>
          <p:cNvSpPr txBox="1"/>
          <p:nvPr/>
        </p:nvSpPr>
        <p:spPr>
          <a:xfrm>
            <a:off x="364750" y="1461550"/>
            <a:ext cx="24546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ru"/>
              <a:t>Приемка на холодильник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3305800" y="1461550"/>
            <a:ext cx="2765400" cy="35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Распределение по камерам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6487500" y="1461550"/>
            <a:ext cx="21990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Передача на разделку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364750" y="4632625"/>
            <a:ext cx="24546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Datamax I-4212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3590975" y="4617628"/>
            <a:ext cx="2526300" cy="35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Datalogic Scorpio X3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6724650" y="4617625"/>
            <a:ext cx="21261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ru"/>
              <a:t>Datalogic PowerScan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4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Отвес-накладная на мясо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151350" y="796350"/>
            <a:ext cx="2680800" cy="4291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Регистрация выработки мяса</a:t>
            </a:r>
          </a:p>
          <a:p>
            <a:pPr marL="457200" lvl="0" indent="-228600">
              <a:lnSpc>
                <a:spcPct val="100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ru" dirty="0">
                <a:latin typeface="Arial"/>
                <a:ea typeface="Arial"/>
                <a:cs typeface="Arial"/>
                <a:sym typeface="Arial"/>
              </a:rPr>
              <a:t>Маркировка производственным штрих-кодом</a:t>
            </a:r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96350"/>
            <a:ext cx="5839649" cy="462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5000" y="2977599"/>
            <a:ext cx="2447149" cy="244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311700" y="351026"/>
            <a:ext cx="8520600" cy="540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000">
                <a:latin typeface="Arial"/>
                <a:ea typeface="Arial"/>
                <a:cs typeface="Arial"/>
                <a:sym typeface="Arial"/>
              </a:rPr>
              <a:t>Маркировка производственным штрих-кодом</a:t>
            </a:r>
          </a:p>
        </p:txBody>
      </p:sp>
      <p:pic>
        <p:nvPicPr>
          <p:cNvPr id="100" name="Shape 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74" y="961974"/>
            <a:ext cx="4256625" cy="40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3950" y="1067450"/>
            <a:ext cx="382905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Выработка сопутствующей продукции</a:t>
            </a:r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6372275" y="1361350"/>
            <a:ext cx="2460000" cy="3726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00" y="821599"/>
            <a:ext cx="5001634" cy="42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Контроль нормируемых показателей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075" y="889525"/>
            <a:ext cx="7391850" cy="452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351025"/>
            <a:ext cx="8520600" cy="4865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ru" sz="3600">
                <a:latin typeface="Arial"/>
                <a:ea typeface="Arial"/>
                <a:cs typeface="Arial"/>
                <a:sym typeface="Arial"/>
              </a:rPr>
              <a:t>Рапорт выработки МЖЦ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8030" y="837625"/>
            <a:ext cx="5894867" cy="457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377774"/>
            <a:ext cx="8520600" cy="593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ru" sz="3000">
                <a:latin typeface="Arial"/>
                <a:ea typeface="Arial"/>
                <a:cs typeface="Arial"/>
                <a:sym typeface="Arial"/>
              </a:rPr>
              <a:t>Накопительная ведомость (мясо)</a:t>
            </a:r>
          </a:p>
        </p:txBody>
      </p:sp>
      <p:pic>
        <p:nvPicPr>
          <p:cNvPr id="126" name="Shape 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387" y="810599"/>
            <a:ext cx="7495224" cy="46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Экран (16:10)</PresentationFormat>
  <Paragraphs>33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Economica</vt:lpstr>
      <vt:lpstr>Open Sans</vt:lpstr>
      <vt:lpstr>luxe</vt:lpstr>
      <vt:lpstr>Мясокомбинат</vt:lpstr>
      <vt:lpstr>База предубойного содержания скота</vt:lpstr>
      <vt:lpstr>Идентификация мясного сырья </vt:lpstr>
      <vt:lpstr>Отвес-накладная на мясо</vt:lpstr>
      <vt:lpstr>Маркировка производственным штрих-кодом</vt:lpstr>
      <vt:lpstr>Выработка сопутствующей продукции</vt:lpstr>
      <vt:lpstr>Контроль нормируемых показателей</vt:lpstr>
      <vt:lpstr>Рапорт выработки МЖЦ</vt:lpstr>
      <vt:lpstr>Накопительная ведомость (мясо)</vt:lpstr>
      <vt:lpstr>Накопительная ведомость (сопутс. продукция)</vt:lpstr>
      <vt:lpstr>Регистрация термической обработки</vt:lpstr>
      <vt:lpstr>Расчет усушки</vt:lpstr>
      <vt:lpstr>Сводная ведомость по усушке</vt:lpstr>
      <vt:lpstr>Карточка учета (холодильник)</vt:lpstr>
      <vt:lpstr>Остатки холодильника</vt:lpstr>
      <vt:lpstr>Расчет средневзвешенной цены</vt:lpstr>
      <vt:lpstr>Перемещение на переработку/реализацию</vt:lpstr>
      <vt:lpstr>Разделочный конвейер</vt:lpstr>
      <vt:lpstr>Анализ разделки</vt:lpstr>
      <vt:lpstr>Анализ разделки (продолжение)</vt:lpstr>
      <vt:lpstr>Жиловка/варка мясного сырья</vt:lpstr>
      <vt:lpstr>Закладка сырья по партиям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Мясокомбинат</dc:title>
  <cp:lastModifiedBy>Alex</cp:lastModifiedBy>
  <cp:revision>1</cp:revision>
  <dcterms:modified xsi:type="dcterms:W3CDTF">2016-04-19T18:57:26Z</dcterms:modified>
</cp:coreProperties>
</file>