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448" r:id="rId5"/>
    <p:sldId id="260" r:id="rId6"/>
    <p:sldId id="2462" r:id="rId7"/>
    <p:sldId id="2451" r:id="rId8"/>
    <p:sldId id="2456" r:id="rId9"/>
    <p:sldId id="2467" r:id="rId10"/>
    <p:sldId id="2468" r:id="rId11"/>
    <p:sldId id="2433" r:id="rId12"/>
    <p:sldId id="2464" r:id="rId13"/>
    <p:sldId id="2469" r:id="rId14"/>
    <p:sldId id="2470" r:id="rId15"/>
    <p:sldId id="2471" r:id="rId16"/>
    <p:sldId id="2472" r:id="rId17"/>
    <p:sldId id="2466" r:id="rId18"/>
    <p:sldId id="2473" r:id="rId19"/>
    <p:sldId id="2474" r:id="rId20"/>
    <p:sldId id="2463" r:id="rId21"/>
    <p:sldId id="2453" r:id="rId22"/>
    <p:sldId id="2475" r:id="rId23"/>
    <p:sldId id="2477" r:id="rId24"/>
    <p:sldId id="2478" r:id="rId25"/>
    <p:sldId id="2465" r:id="rId26"/>
    <p:sldId id="2476" r:id="rId27"/>
    <p:sldId id="2479" r:id="rId28"/>
    <p:sldId id="2480" r:id="rId29"/>
    <p:sldId id="2450" r:id="rId3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6149A-070C-43C5-B807-D5BC6144773E}" type="datetime1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077AD-A97D-4A2E-9DAA-588CC1614E0F}" type="datetime1">
              <a:rPr lang="pt-PT" noProof="0" smtClean="0"/>
              <a:t>26/05/2021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9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92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07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71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983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467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9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54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53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071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7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80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89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6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PT" spc="300" noProof="0"/>
              <a:t>RELATÓRIO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Marcador de Posição de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PT" sz="1600" noProof="0">
                <a:cs typeface="Biome Light" panose="020B0303030204020804" pitchFamily="34" charset="0"/>
              </a:rPr>
              <a:t>Clique para editar o estilo de título do modelo global</a:t>
            </a:r>
          </a:p>
          <a:p>
            <a:pPr marL="0" indent="0" rtl="0">
              <a:buNone/>
            </a:pPr>
            <a:endParaRPr lang="pt-PT" noProof="0"/>
          </a:p>
        </p:txBody>
      </p:sp>
      <p:sp>
        <p:nvSpPr>
          <p:cNvPr id="17" name="Marcador de Posição do Número do Diapositivo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PT" sz="4000" spc="300" noProof="0"/>
              <a:t>Clique para editar o estilo do título do Modelo Global</a:t>
            </a:r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1" name="Marcador de Posição do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2" name="Marcador de Posição do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3" name="Marcador de Posição do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4" name="Marcador de Posição de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5" name="Marcador de Posição de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6" name="Marcador de Posição de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Marcador de Posição de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PT" sz="1600" noProof="0">
                <a:cs typeface="Biome Light" panose="020B0303030204020804" pitchFamily="34" charset="0"/>
              </a:rPr>
              <a:t>Clique para editar o estilo de título do modelo global</a:t>
            </a:r>
          </a:p>
          <a:p>
            <a:pPr marL="0" indent="0" rtl="0">
              <a:buNone/>
            </a:pPr>
            <a:endParaRPr lang="pt-PT" noProof="0"/>
          </a:p>
        </p:txBody>
      </p:sp>
      <p:sp>
        <p:nvSpPr>
          <p:cNvPr id="17" name="Marcador de Posição do Número do Diapositivo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PT" noProof="0"/>
              <a:t>CLIQUE PARA EDITAR 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PT" noProof="0"/>
              <a:t>TÍTULO DO DIAPOSITIVO AQUI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9" name="Marcador de Posição do Número do Diapositivo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9" name="Marcador de Posição d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2" name="Marcador de Posição d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Marcador de Posição d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PT" sz="4800" noProof="0"/>
              <a:t>Clique para editar o estilo do título do Modelo Global</a:t>
            </a:r>
          </a:p>
        </p:txBody>
      </p:sp>
      <p:sp>
        <p:nvSpPr>
          <p:cNvPr id="19" name="Marcador de Posição d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o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PT" spc="3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1" name="Marcador de Posição de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PT" spc="3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4" name="Marcador de Posição de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20" name="Marcador de Posição do Número do Diapositivo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PT" sz="4800" noProof="0"/>
              <a:t>Clique para editar o estilo do título do Modelo Global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6" name="Marcador de Posição d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30" name="Marcador de Posição do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89F927A-86B1-4E66-8FD6-6421CADEB25E}"/>
              </a:ext>
            </a:extLst>
          </p:cNvPr>
          <p:cNvSpPr txBox="1">
            <a:spLocks/>
          </p:cNvSpPr>
          <p:nvPr/>
        </p:nvSpPr>
        <p:spPr>
          <a:xfrm>
            <a:off x="1600198" y="2342898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noProof="1"/>
              <a:t>Metodologias de Desenvolvimento de Software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66EBEDA-71DD-432B-B1E8-A0A8EB8DB5FD}"/>
              </a:ext>
            </a:extLst>
          </p:cNvPr>
          <p:cNvSpPr txBox="1">
            <a:spLocks/>
          </p:cNvSpPr>
          <p:nvPr/>
        </p:nvSpPr>
        <p:spPr>
          <a:xfrm>
            <a:off x="3865890" y="4195138"/>
            <a:ext cx="4460210" cy="50975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Professor Marco vicente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8A8FC9-BD87-4E55-96F3-692F4DEF3CE1}"/>
              </a:ext>
            </a:extLst>
          </p:cNvPr>
          <p:cNvSpPr txBox="1">
            <a:spLocks/>
          </p:cNvSpPr>
          <p:nvPr/>
        </p:nvSpPr>
        <p:spPr>
          <a:xfrm>
            <a:off x="3326162" y="5822809"/>
            <a:ext cx="5539667" cy="8798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/>
              <a:t>Projeto Desenvolvido Por:</a:t>
            </a:r>
            <a:endParaRPr lang="pt-PT" sz="2000" dirty="0"/>
          </a:p>
          <a:p>
            <a:r>
              <a:rPr lang="pt-PT" sz="2000" dirty="0"/>
              <a:t>Andreia Agostinho </a:t>
            </a:r>
            <a:r>
              <a:rPr lang="pt-PT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pt-PT" sz="2000" dirty="0"/>
              <a:t>Iuri Carrasqueiro </a:t>
            </a:r>
            <a:r>
              <a:rPr lang="pt-PT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pt-PT" sz="2000" dirty="0"/>
              <a:t>Renan Soares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D29FA5-625D-4F13-95C9-AA1826F70E9B}"/>
              </a:ext>
            </a:extLst>
          </p:cNvPr>
          <p:cNvSpPr txBox="1">
            <a:spLocks/>
          </p:cNvSpPr>
          <p:nvPr/>
        </p:nvSpPr>
        <p:spPr>
          <a:xfrm>
            <a:off x="3826272" y="345286"/>
            <a:ext cx="4539449" cy="14062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</a:rPr>
              <a:t>CTesP de Programação de Sistemas de Informação</a:t>
            </a:r>
          </a:p>
          <a:p>
            <a:pPr algn="ctr"/>
            <a:r>
              <a:rPr lang="pt-PT" sz="2000" b="1" dirty="0">
                <a:solidFill>
                  <a:schemeClr val="tx1"/>
                </a:solidFill>
              </a:rPr>
              <a:t>Ano Letivo 2020/2021</a:t>
            </a:r>
          </a:p>
          <a:p>
            <a:pPr algn="ctr"/>
            <a:endParaRPr lang="pt-PT" sz="2000" b="1" dirty="0">
              <a:solidFill>
                <a:schemeClr val="tx1"/>
              </a:solidFill>
            </a:endParaRPr>
          </a:p>
          <a:p>
            <a:pPr algn="ctr"/>
            <a:r>
              <a:rPr lang="pt-PT" b="1" dirty="0">
                <a:solidFill>
                  <a:schemeClr val="tx1"/>
                </a:solidFill>
              </a:rPr>
              <a:t>26</a:t>
            </a:r>
            <a:r>
              <a:rPr lang="pt-PT" sz="2000" b="1" dirty="0">
                <a:solidFill>
                  <a:schemeClr val="tx1"/>
                </a:solidFill>
              </a:rPr>
              <a:t> de Abril de 2021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7388"/>
            <a:ext cx="5897218" cy="884238"/>
          </a:xfrm>
        </p:spPr>
        <p:txBody>
          <a:bodyPr rtlCol="0"/>
          <a:lstStyle/>
          <a:p>
            <a:pPr rtl="0"/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42720"/>
            <a:ext cx="5897217" cy="4678680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LÓG</a:t>
            </a:r>
            <a:r>
              <a:rPr lang="pt-PT" sz="2000" b="1" spc="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ICA DE NEGÓCIO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PT" sz="2000" b="1" i="0" strike="noStrike" kern="1200" cap="none" spc="30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mplementação uma plataforma de gestão de um aeroporto denominado de FlightTravelAir.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do website irá consistir na utilização de da Framework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Weblogic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MVC, a linguagem principal será o PHP.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ser utilizado o servidor wampp.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10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70880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63" y="1070181"/>
            <a:ext cx="5669280" cy="5443108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DE IMPACTO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o sistema estar concluído e pronto a ser utilizado, tem: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Carregar devidamente o website e, primeiramente, carregar a página inicial, bem como o menu presente na mesma.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Tem de ser capaz de obedecer a comandos, navegar fácil e rapidamente por todo o website.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Tem que ter a Framework a funcionar devidamente.</a:t>
            </a:r>
          </a:p>
          <a:p>
            <a:pPr>
              <a:lnSpc>
                <a:spcPct val="100000"/>
              </a:lnSpc>
              <a:defRPr/>
            </a:pPr>
            <a:r>
              <a:rPr lang="pt-PT" sz="1800" b="1" spc="300" noProof="1">
                <a:latin typeface="Calibri" panose="020F0502020204030204" pitchFamily="34" charset="0"/>
                <a:cs typeface="Times New Roman" panose="02020603050405020304" pitchFamily="18" charset="0"/>
              </a:rPr>
              <a:t>Pontos Positivos: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noProof="1">
                <a:latin typeface="Calibri" panose="020F0502020204030204" pitchFamily="34" charset="0"/>
                <a:cs typeface="Times New Roman" panose="02020603050405020304" pitchFamily="18" charset="0"/>
              </a:rPr>
              <a:t>Utilização facilitada e intuitiva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Design que irá impactuar positivamente com a grande parte dos utilizadores que irão interagir com o website: cores que proporcionam uma utilização funcional </a:t>
            </a:r>
            <a:endParaRPr lang="pt-PT" sz="1600" noProof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pt-PT" sz="1800" b="1" spc="300" noProof="1">
                <a:latin typeface="Calibri" panose="020F0502020204030204" pitchFamily="34" charset="0"/>
                <a:cs typeface="Times New Roman" panose="02020603050405020304" pitchFamily="18" charset="0"/>
              </a:rPr>
              <a:t>Pontos Negativos:</a:t>
            </a:r>
            <a:endParaRPr lang="pt-PT" sz="1600" b="1" spc="300" noProof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Website ainda em desenvolvimento, pelo qual o público-alvo pode considerar outros websites mais viáveis.</a:t>
            </a:r>
            <a:endParaRPr lang="pt-PT" sz="1600" b="1" spc="300" noProof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endParaRPr lang="pt-PT" sz="18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endParaRPr lang="pt-PT" sz="20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PT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11</a:t>
            </a:fld>
            <a:endParaRPr lang="pt-PT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6409634-7C7F-4735-B583-EE332D7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7388"/>
            <a:ext cx="5897218" cy="884238"/>
          </a:xfrm>
        </p:spPr>
        <p:txBody>
          <a:bodyPr rtlCol="0"/>
          <a:lstStyle/>
          <a:p>
            <a:pPr rtl="0"/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104245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1625"/>
            <a:ext cx="5669280" cy="5062107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CONCORRENCIAL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concorrentes fortes</a:t>
            </a:r>
          </a:p>
          <a:p>
            <a:pPr>
              <a:lnSpc>
                <a:spcPct val="100000"/>
              </a:lnSpc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o website ainda estar a ser desenvolvido, há o perigo de o consumidor dar preferência aos sistemas que já estão otimizados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pt-PT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Sistema 1 – FlyTAP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Sistema 2 – Lufthansa</a:t>
            </a:r>
            <a:endParaRPr lang="pt-PT" b="1" i="1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Sistema 3 – Aegean Airlines</a:t>
            </a:r>
            <a:endParaRPr lang="pt-PT" b="1" i="1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12</a:t>
            </a:fld>
            <a:endParaRPr lang="pt-PT" noProof="1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85F37E-36DE-46AD-9830-C335BE2ACEDC}"/>
              </a:ext>
            </a:extLst>
          </p:cNvPr>
          <p:cNvSpPr txBox="1">
            <a:spLocks/>
          </p:cNvSpPr>
          <p:nvPr/>
        </p:nvSpPr>
        <p:spPr>
          <a:xfrm>
            <a:off x="6095999" y="217388"/>
            <a:ext cx="589721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39566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81898"/>
            <a:ext cx="11002962" cy="823913"/>
          </a:xfrm>
        </p:spPr>
        <p:txBody>
          <a:bodyPr rtlCol="0">
            <a:normAutofit/>
          </a:bodyPr>
          <a:lstStyle/>
          <a:p>
            <a:r>
              <a:rPr lang="pt-PT" sz="48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CONCORRENCIAL</a:t>
            </a:r>
            <a:endParaRPr lang="pt-PT" sz="4800" noProof="1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smtClean="0"/>
              <a:t>13</a:t>
            </a:fld>
            <a:endParaRPr lang="pt-PT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216255-0106-4A77-9C86-D611ECC4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0128" y="1367220"/>
            <a:ext cx="8831742" cy="7635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548AEB7F-4A20-44CD-A994-65DAD9D45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68755"/>
              </p:ext>
            </p:extLst>
          </p:nvPr>
        </p:nvGraphicFramePr>
        <p:xfrm>
          <a:off x="1680128" y="1367220"/>
          <a:ext cx="8831742" cy="4953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065">
                  <a:extLst>
                    <a:ext uri="{9D8B030D-6E8A-4147-A177-3AD203B41FA5}">
                      <a16:colId xmlns:a16="http://schemas.microsoft.com/office/drawing/2014/main" val="3535840509"/>
                    </a:ext>
                  </a:extLst>
                </a:gridCol>
                <a:gridCol w="1758892">
                  <a:extLst>
                    <a:ext uri="{9D8B030D-6E8A-4147-A177-3AD203B41FA5}">
                      <a16:colId xmlns:a16="http://schemas.microsoft.com/office/drawing/2014/main" val="3462470641"/>
                    </a:ext>
                  </a:extLst>
                </a:gridCol>
                <a:gridCol w="1823207">
                  <a:extLst>
                    <a:ext uri="{9D8B030D-6E8A-4147-A177-3AD203B41FA5}">
                      <a16:colId xmlns:a16="http://schemas.microsoft.com/office/drawing/2014/main" val="1033044492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1894286629"/>
                    </a:ext>
                  </a:extLst>
                </a:gridCol>
              </a:tblGrid>
              <a:tr h="781855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Características</a:t>
                      </a:r>
                      <a:endParaRPr lang="pt-PT" sz="20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FlyTAP</a:t>
                      </a:r>
                      <a:endParaRPr lang="pt-PT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Lufthansa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Aegean</a:t>
                      </a:r>
                      <a:r>
                        <a:rPr lang="pt-PT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Airlines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510241"/>
                  </a:ext>
                </a:extLst>
              </a:tr>
              <a:tr h="402671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Pesquisa de Voos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81937"/>
                  </a:ext>
                </a:extLst>
              </a:tr>
              <a:tr h="464750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Reserva de Voos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82365"/>
                  </a:ext>
                </a:extLst>
              </a:tr>
              <a:tr h="500168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Histórico de Reservas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96777"/>
                  </a:ext>
                </a:extLst>
              </a:tr>
              <a:tr h="485508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Informações de Voos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60473"/>
                  </a:ext>
                </a:extLst>
              </a:tr>
              <a:tr h="485938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Aluguer de Veículo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98650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Reserva de um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25424"/>
                  </a:ext>
                </a:extLst>
              </a:tr>
              <a:tr h="471276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Packs de Viagens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1007"/>
                  </a:ext>
                </a:extLst>
              </a:tr>
              <a:tr h="485069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Check-In feito pelo passageiro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62309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r>
                        <a:rPr lang="pt-P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Língua Portuguesa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7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0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006DD5-1F00-481D-9AC3-08CF71A8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71F7DB06-D489-499B-9B45-3A9EAEA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516" y="3118198"/>
            <a:ext cx="1848827" cy="6216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Inicial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B3AF8A-01B8-49C9-BDF3-AC2CD6D9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31" y="163512"/>
            <a:ext cx="2675138" cy="884238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66E91BF-66EF-4AAF-AEAA-9A986490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9" y="1047750"/>
            <a:ext cx="8303148" cy="51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020D75-6727-43E8-B81F-B10065A7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9" y="1045245"/>
            <a:ext cx="8303148" cy="5150054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006DD5-1F00-481D-9AC3-08CF71A8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71F7DB06-D489-499B-9B45-3A9EAEA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516" y="3118198"/>
            <a:ext cx="2159205" cy="6216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de Login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B3AF8A-01B8-49C9-BDF3-AC2CD6D9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31" y="163512"/>
            <a:ext cx="2675138" cy="884238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174148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659D2F-19E5-4319-971E-CE72170B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0" y="1047750"/>
            <a:ext cx="8303148" cy="5137725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006DD5-1F00-481D-9AC3-08CF71A8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PT" noProof="0" smtClean="0"/>
              <a:t>16</a:t>
            </a:fld>
            <a:endParaRPr lang="pt-PT" noProof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71F7DB06-D489-499B-9B45-3A9EAEA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516" y="3118198"/>
            <a:ext cx="2297524" cy="6216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de Registo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B3AF8A-01B8-49C9-BDF3-AC2CD6D9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31" y="163512"/>
            <a:ext cx="2675138" cy="884238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11951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1" y="2296738"/>
            <a:ext cx="6540868" cy="166129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APLICAÇÕES</a:t>
            </a:r>
          </a:p>
        </p:txBody>
      </p:sp>
      <p:pic>
        <p:nvPicPr>
          <p:cNvPr id="8" name="Marcador de Posição da Imagem 7" descr="grande plano de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413" y="4393374"/>
            <a:ext cx="4097643" cy="365125"/>
          </a:xfrm>
        </p:spPr>
        <p:txBody>
          <a:bodyPr rtlCol="0"/>
          <a:lstStyle/>
          <a:p>
            <a:pPr rtl="0"/>
            <a:r>
              <a:rPr lang="pt-PT" dirty="0"/>
              <a:t>SCRUM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8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347" y="1928233"/>
            <a:ext cx="10860922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6829"/>
              </p:ext>
            </p:extLst>
          </p:nvPr>
        </p:nvGraphicFramePr>
        <p:xfrm>
          <a:off x="721356" y="1928233"/>
          <a:ext cx="10827912" cy="126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95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1106421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102704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587230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1092700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116393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1173924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628019"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S2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S3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16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17 de Maio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30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31 de Maio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13 de Junho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14 de Junho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26 de Junho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</a:tbl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18</a:t>
            </a:fld>
            <a:endParaRPr lang="pt-PT" noProof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58B049-E63E-497F-AD0F-7D660591B647}"/>
              </a:ext>
            </a:extLst>
          </p:cNvPr>
          <p:cNvSpPr txBox="1"/>
          <p:nvPr/>
        </p:nvSpPr>
        <p:spPr>
          <a:xfrm>
            <a:off x="1121304" y="5291229"/>
            <a:ext cx="9949392" cy="63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pt-P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 1º Sprint deste projeto decorreu entre os dias 3 de Maio e 16 de Maio. O objetivo principal deste Sprint foi a procura de informações para o projeto e o início do desenvolvimento do relatório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2E8FAA3A-62A8-4EA4-951C-1CEB8426C8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68110" y="3661668"/>
            <a:ext cx="7881158" cy="1629561"/>
          </a:xfrm>
          <a:prstGeom prst="rect">
            <a:avLst/>
          </a:prstGeom>
          <a:ln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F5D6A3-A02E-4A50-8AB3-FC45B5D4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7" y="3532861"/>
            <a:ext cx="2550252" cy="141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1C5703D-A76A-4FE5-A6E5-4738CF50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2074566" cy="11357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kern="1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9163C7-2662-4E33-B7E4-C1A3095C624A}"/>
              </a:ext>
            </a:extLst>
          </p:cNvPr>
          <p:cNvSpPr txBox="1"/>
          <p:nvPr/>
        </p:nvSpPr>
        <p:spPr>
          <a:xfrm>
            <a:off x="98522" y="1902313"/>
            <a:ext cx="4381199" cy="23334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/>
              <a:t>A </a:t>
            </a:r>
            <a:r>
              <a:rPr lang="en-US" dirty="0" err="1"/>
              <a:t>utilização</a:t>
            </a:r>
            <a:r>
              <a:rPr lang="en-US" dirty="0"/>
              <a:t> do Jira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que, </a:t>
            </a:r>
            <a:r>
              <a:rPr lang="en-US" dirty="0" err="1"/>
              <a:t>mesmo</a:t>
            </a:r>
            <a:r>
              <a:rPr lang="en-US" dirty="0"/>
              <a:t> as Issues </a:t>
            </a:r>
            <a:r>
              <a:rPr lang="en-US" dirty="0" err="1"/>
              <a:t>estarem</a:t>
            </a:r>
            <a:r>
              <a:rPr lang="en-US" dirty="0"/>
              <a:t> </a:t>
            </a:r>
            <a:r>
              <a:rPr lang="en-US" dirty="0" err="1"/>
              <a:t>terminadas</a:t>
            </a:r>
            <a:r>
              <a:rPr lang="en-US" dirty="0"/>
              <a:t>, o Sprint </a:t>
            </a:r>
            <a:r>
              <a:rPr lang="en-US" dirty="0" err="1"/>
              <a:t>terminou</a:t>
            </a:r>
            <a:r>
              <a:rPr lang="en-US" dirty="0"/>
              <a:t> </a:t>
            </a:r>
            <a:r>
              <a:rPr lang="en-US" dirty="0" err="1"/>
              <a:t>detectando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incompletas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as Story Points </a:t>
            </a:r>
            <a:r>
              <a:rPr lang="en-US" dirty="0" err="1"/>
              <a:t>nem</a:t>
            </a:r>
            <a:r>
              <a:rPr lang="en-US" dirty="0"/>
              <a:t> o Assignee, </a:t>
            </a:r>
            <a:r>
              <a:rPr lang="en-US" dirty="0" err="1"/>
              <a:t>propriedades</a:t>
            </a:r>
            <a:r>
              <a:rPr lang="en-US" dirty="0"/>
              <a:t> que a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começou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no 2º Sprint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5.png">
            <a:extLst>
              <a:ext uri="{FF2B5EF4-FFF2-40B4-BE49-F238E27FC236}">
                <a16:creationId xmlns:a16="http://schemas.microsoft.com/office/drawing/2014/main" id="{5CA1112D-1553-406A-BEC1-28BEAD97A6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1853" y="695315"/>
            <a:ext cx="7264813" cy="360745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8E6019-F9D3-45B3-9897-BF4483F69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8E4918-EDEE-4995-A2F4-27CC199F69F8}"/>
              </a:ext>
            </a:extLst>
          </p:cNvPr>
          <p:cNvSpPr txBox="1"/>
          <p:nvPr/>
        </p:nvSpPr>
        <p:spPr>
          <a:xfrm>
            <a:off x="507030" y="5424729"/>
            <a:ext cx="11448876" cy="7114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PT" dirty="0"/>
              <a:t>Como não foram utilizadas a </a:t>
            </a:r>
            <a:r>
              <a:rPr lang="pt-PT" dirty="0" err="1"/>
              <a:t>Story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, o gráfico de </a:t>
            </a:r>
            <a:r>
              <a:rPr lang="pt-PT" dirty="0" err="1"/>
              <a:t>Burndown</a:t>
            </a:r>
            <a:r>
              <a:rPr lang="pt-PT" dirty="0"/>
              <a:t> não representa o trabalho feito nesse Sprint</a:t>
            </a:r>
          </a:p>
          <a:p>
            <a:pPr>
              <a:spcAft>
                <a:spcPts val="600"/>
              </a:spcAft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426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40" y="448456"/>
            <a:ext cx="1900362" cy="573989"/>
          </a:xfrm>
        </p:spPr>
        <p:txBody>
          <a:bodyPr rtlCol="0"/>
          <a:lstStyle/>
          <a:p>
            <a:pPr algn="ctr" rtl="0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Equipa:</a:t>
            </a:r>
          </a:p>
        </p:txBody>
      </p:sp>
      <p:pic>
        <p:nvPicPr>
          <p:cNvPr id="18" name="Marcador de Posição da Imagem 17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273" b="20273"/>
          <a:stretch/>
        </p:blipFill>
        <p:spPr>
          <a:xfrm>
            <a:off x="736600" y="2378075"/>
            <a:ext cx="2997200" cy="1781979"/>
          </a:xfrm>
        </p:spPr>
      </p:pic>
      <p:pic>
        <p:nvPicPr>
          <p:cNvPr id="24" name="Marcador de Posição da Imagem 23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7704" b="27704"/>
          <a:stretch/>
        </p:blipFill>
        <p:spPr>
          <a:xfrm>
            <a:off x="736600" y="4479925"/>
            <a:ext cx="2997200" cy="1781979"/>
          </a:xfrm>
        </p:spPr>
      </p:pic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1" y="1023080"/>
            <a:ext cx="4775199" cy="48118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1800" spc="300" dirty="0"/>
              <a:t>ANDREIA AGOSTINHO BATISTA</a:t>
            </a:r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buNone/>
            </a:pPr>
            <a:r>
              <a:rPr lang="pt-PT" sz="1800" spc="300" dirty="0"/>
              <a:t>IURI RICARDO RUSSO CARRASQUEIRO</a:t>
            </a:r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endParaRPr lang="pt-PT" sz="1500" dirty="0"/>
          </a:p>
          <a:p>
            <a:pPr marL="0" indent="0" rtl="0">
              <a:lnSpc>
                <a:spcPct val="100000"/>
              </a:lnSpc>
              <a:buNone/>
            </a:pPr>
            <a:r>
              <a:rPr lang="pt-PT" sz="1800" spc="300" dirty="0"/>
              <a:t>RENAN AUGUSTO OGUIDO SOARES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t>2</a:t>
            </a:fld>
            <a:endParaRPr lang="pt-PT"/>
          </a:p>
        </p:txBody>
      </p:sp>
      <p:pic>
        <p:nvPicPr>
          <p:cNvPr id="15" name="Marcador de Posição da Imagem 14">
            <a:extLst>
              <a:ext uri="{FF2B5EF4-FFF2-40B4-BE49-F238E27FC236}">
                <a16:creationId xmlns:a16="http://schemas.microsoft.com/office/drawing/2014/main" id="{EF37D424-EB3D-4D53-9D04-2D16F869C6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271" b="332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9163C7-2662-4E33-B7E4-C1A3095C624A}"/>
              </a:ext>
            </a:extLst>
          </p:cNvPr>
          <p:cNvSpPr txBox="1"/>
          <p:nvPr/>
        </p:nvSpPr>
        <p:spPr>
          <a:xfrm>
            <a:off x="7456492" y="1935308"/>
            <a:ext cx="4008384" cy="23334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pt-PT" dirty="0"/>
              <a:t>No 2º Sprint, que está a decorrer desde dia 17 de Maio e irá acabar dia 30 de Maio, a gestão deste está a decorrer de melhor forma, com a utilização dos </a:t>
            </a:r>
            <a:r>
              <a:rPr lang="pt-PT" dirty="0" err="1"/>
              <a:t>Story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e </a:t>
            </a:r>
            <a:r>
              <a:rPr lang="pt-PT" dirty="0" err="1"/>
              <a:t>Assignees</a:t>
            </a:r>
            <a:r>
              <a:rPr lang="pt-PT" dirty="0"/>
              <a:t>, portanto o gráfico de </a:t>
            </a:r>
            <a:r>
              <a:rPr lang="pt-PT" dirty="0" err="1"/>
              <a:t>Burndown</a:t>
            </a:r>
            <a:r>
              <a:rPr lang="pt-PT" dirty="0"/>
              <a:t> já mostra o resultado realizado durante este tempo.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8E6019-F9D3-45B3-9897-BF4483F69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8E4918-EDEE-4995-A2F4-27CC199F69F8}"/>
              </a:ext>
            </a:extLst>
          </p:cNvPr>
          <p:cNvSpPr txBox="1"/>
          <p:nvPr/>
        </p:nvSpPr>
        <p:spPr>
          <a:xfrm>
            <a:off x="507030" y="5424729"/>
            <a:ext cx="11448876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pt-PT" dirty="0"/>
              <a:t>Em termos de </a:t>
            </a:r>
            <a:r>
              <a:rPr lang="pt-PT" dirty="0" err="1"/>
              <a:t>Issues</a:t>
            </a:r>
            <a:r>
              <a:rPr lang="pt-PT" dirty="0"/>
              <a:t>, este Sprint concentra-se na criação dos formulários e ligações entre estes.</a:t>
            </a:r>
          </a:p>
        </p:txBody>
      </p:sp>
      <p:pic>
        <p:nvPicPr>
          <p:cNvPr id="25" name="image4.png">
            <a:extLst>
              <a:ext uri="{FF2B5EF4-FFF2-40B4-BE49-F238E27FC236}">
                <a16:creationId xmlns:a16="http://schemas.microsoft.com/office/drawing/2014/main" id="{3A89A8E3-EE61-4147-892D-E4BFD47502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0667" y="1330617"/>
            <a:ext cx="6905824" cy="3594005"/>
          </a:xfrm>
          <a:prstGeom prst="rect">
            <a:avLst/>
          </a:prstGeom>
          <a:ln/>
        </p:spPr>
      </p:pic>
      <p:sp>
        <p:nvSpPr>
          <p:cNvPr id="24" name="Título 3">
            <a:extLst>
              <a:ext uri="{FF2B5EF4-FFF2-40B4-BE49-F238E27FC236}">
                <a16:creationId xmlns:a16="http://schemas.microsoft.com/office/drawing/2014/main" id="{84DE2331-23FC-4F69-AC09-98327B1C11E9}"/>
              </a:ext>
            </a:extLst>
          </p:cNvPr>
          <p:cNvSpPr txBox="1">
            <a:spLocks/>
          </p:cNvSpPr>
          <p:nvPr/>
        </p:nvSpPr>
        <p:spPr>
          <a:xfrm>
            <a:off x="8905848" y="185816"/>
            <a:ext cx="2074566" cy="1135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Sprints</a:t>
            </a:r>
          </a:p>
        </p:txBody>
      </p:sp>
    </p:spTree>
    <p:extLst>
      <p:ext uri="{BB962C8B-B14F-4D97-AF65-F5344CB8AC3E}">
        <p14:creationId xmlns:p14="http://schemas.microsoft.com/office/powerpoint/2010/main" val="100872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3">
            <a:extLst>
              <a:ext uri="{FF2B5EF4-FFF2-40B4-BE49-F238E27FC236}">
                <a16:creationId xmlns:a16="http://schemas.microsoft.com/office/drawing/2014/main" id="{84DE2331-23FC-4F69-AC09-98327B1C11E9}"/>
              </a:ext>
            </a:extLst>
          </p:cNvPr>
          <p:cNvSpPr txBox="1">
            <a:spLocks/>
          </p:cNvSpPr>
          <p:nvPr/>
        </p:nvSpPr>
        <p:spPr>
          <a:xfrm>
            <a:off x="4955308" y="285760"/>
            <a:ext cx="2726721" cy="810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Sprints</a:t>
            </a:r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5" name="image6.png">
            <a:extLst>
              <a:ext uri="{FF2B5EF4-FFF2-40B4-BE49-F238E27FC236}">
                <a16:creationId xmlns:a16="http://schemas.microsoft.com/office/drawing/2014/main" id="{1B3B0861-5FEE-4905-A344-FBE1EB7CA2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636" y="1295111"/>
            <a:ext cx="9266064" cy="4924714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8E6019-F9D3-45B3-9897-BF4483F69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23862" y="6356350"/>
            <a:ext cx="18013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noProof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5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grande plano de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413" y="4393374"/>
            <a:ext cx="4097643" cy="365125"/>
          </a:xfrm>
        </p:spPr>
        <p:txBody>
          <a:bodyPr rtlCol="0"/>
          <a:lstStyle/>
          <a:p>
            <a:pPr rtl="0"/>
            <a:r>
              <a:rPr lang="pt-PT" dirty="0"/>
              <a:t>SCRUM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t>22</a:t>
            </a:fld>
            <a:endParaRPr lang="pt-PT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D30EDA52-A787-412B-A2E7-3CD3C52236F8}"/>
              </a:ext>
            </a:extLst>
          </p:cNvPr>
          <p:cNvSpPr txBox="1">
            <a:spLocks/>
          </p:cNvSpPr>
          <p:nvPr/>
        </p:nvSpPr>
        <p:spPr>
          <a:xfrm>
            <a:off x="5511800" y="2296738"/>
            <a:ext cx="6540868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</a:t>
            </a:r>
            <a:b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WEB-SERVIDOR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69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347" y="1928233"/>
            <a:ext cx="10860922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721356" y="1928233"/>
          <a:ext cx="10827912" cy="126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95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1106421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102704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587230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1092700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116393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1173924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628019"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S2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S3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S4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16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17 de Maio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30 de Maio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31 de Maio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13 de Junho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14 de Junho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800" spc="300" noProof="0" dirty="0">
                          <a:solidFill>
                            <a:schemeClr val="tx1"/>
                          </a:solidFill>
                        </a:rPr>
                        <a:t>26 de Junho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</a:tbl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23</a:t>
            </a:fld>
            <a:endParaRPr lang="pt-PT" noProof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58B049-E63E-497F-AD0F-7D660591B647}"/>
              </a:ext>
            </a:extLst>
          </p:cNvPr>
          <p:cNvSpPr txBox="1"/>
          <p:nvPr/>
        </p:nvSpPr>
        <p:spPr>
          <a:xfrm>
            <a:off x="1121304" y="5537668"/>
            <a:ext cx="9949392" cy="9176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pt-PT" dirty="0"/>
              <a:t>Tal como a gestão do projeto da cadeira de DA, o 1º Sprint deste projeto decorreu entre os dias 3 de Maio e 16 de Maio. O objetivo deste Sprint também foi a procura de informações e o início do desenvolvimento do relatório.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5D6A3-A02E-4A50-8AB3-FC45B5D4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7" y="3532861"/>
            <a:ext cx="2550252" cy="141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AE7DFE33-CE9C-4627-94A3-963E8935658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48543" y="3292672"/>
            <a:ext cx="8000725" cy="22813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755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1C5703D-A76A-4FE5-A6E5-4738CF50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988" y="280561"/>
            <a:ext cx="2072024" cy="11357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kern="1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9163C7-2662-4E33-B7E4-C1A3095C624A}"/>
              </a:ext>
            </a:extLst>
          </p:cNvPr>
          <p:cNvSpPr txBox="1"/>
          <p:nvPr/>
        </p:nvSpPr>
        <p:spPr>
          <a:xfrm>
            <a:off x="94442" y="1927751"/>
            <a:ext cx="4127205" cy="26166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pt-PT" dirty="0"/>
              <a:t>Diferente do 1º Sprint do projeto de DA, neste conseguimos ter </a:t>
            </a:r>
            <a:r>
              <a:rPr lang="pt-PT" dirty="0" err="1"/>
              <a:t>Issues</a:t>
            </a:r>
            <a:r>
              <a:rPr lang="pt-PT" dirty="0"/>
              <a:t> completas, menos uma onde não conseguimos terminá-la durante o tempo do 1º Sprint. Mas, infelizmente, como não houve a utilização de </a:t>
            </a:r>
            <a:r>
              <a:rPr lang="pt-PT" dirty="0" err="1"/>
              <a:t>Story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, o gráfico de </a:t>
            </a:r>
            <a:r>
              <a:rPr lang="pt-PT" dirty="0" err="1"/>
              <a:t>Burndown</a:t>
            </a:r>
            <a:r>
              <a:rPr lang="pt-PT" dirty="0"/>
              <a:t> não mostra nenhum do trabalho realizado.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8E6019-F9D3-45B3-9897-BF4483F69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24</a:t>
            </a:fld>
            <a:endParaRPr lang="en-US" noProof="0"/>
          </a:p>
        </p:txBody>
      </p:sp>
      <p:pic>
        <p:nvPicPr>
          <p:cNvPr id="24" name="image3.png">
            <a:extLst>
              <a:ext uri="{FF2B5EF4-FFF2-40B4-BE49-F238E27FC236}">
                <a16:creationId xmlns:a16="http://schemas.microsoft.com/office/drawing/2014/main" id="{9AF94FC7-D5A4-45BB-BF72-0B9EC1B38E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16088" y="1935308"/>
            <a:ext cx="7232445" cy="35063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4624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8E6019-F9D3-45B3-9897-BF4483F69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noProof="0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65B931B0-9E75-4D71-AB7A-5349B74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909" y="326003"/>
            <a:ext cx="2072024" cy="11357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kern="1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Sprints</a:t>
            </a:r>
          </a:p>
        </p:txBody>
      </p:sp>
      <p:pic>
        <p:nvPicPr>
          <p:cNvPr id="14" name="image7.png">
            <a:extLst>
              <a:ext uri="{FF2B5EF4-FFF2-40B4-BE49-F238E27FC236}">
                <a16:creationId xmlns:a16="http://schemas.microsoft.com/office/drawing/2014/main" id="{F6B6E0F2-4863-40DE-B420-E4704300C0A7}"/>
              </a:ext>
            </a:extLst>
          </p:cNvPr>
          <p:cNvPicPr/>
          <p:nvPr/>
        </p:nvPicPr>
        <p:blipFill rotWithShape="1">
          <a:blip r:embed="rId2"/>
          <a:srcRect l="-115" t="133" r="23938" b="29190"/>
          <a:stretch/>
        </p:blipFill>
        <p:spPr>
          <a:xfrm>
            <a:off x="4490099" y="1905908"/>
            <a:ext cx="7701901" cy="3783692"/>
          </a:xfrm>
          <a:prstGeom prst="rect">
            <a:avLst/>
          </a:prstGeom>
          <a:ln/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DEE3FA-03E3-4A76-8C50-F5A71FA62EB3}"/>
              </a:ext>
            </a:extLst>
          </p:cNvPr>
          <p:cNvSpPr txBox="1"/>
          <p:nvPr/>
        </p:nvSpPr>
        <p:spPr>
          <a:xfrm>
            <a:off x="208322" y="1905908"/>
            <a:ext cx="3856140" cy="31829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pt"/>
            </a:defPPr>
            <a:lvl1pPr marL="285750" indent="-285750" algn="ctr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pt-PT" dirty="0"/>
              <a:t>No 2º Sprint, tal como no projeto de DA, decorre entre os dias 17 e 30 de Maio. A gestão deste Sprint também está a ser melhor do que a do 1º Sprint, com a utilização dos </a:t>
            </a:r>
            <a:r>
              <a:rPr lang="pt-PT" dirty="0" err="1"/>
              <a:t>Story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e </a:t>
            </a:r>
            <a:r>
              <a:rPr lang="pt-PT" dirty="0" err="1"/>
              <a:t>Assignees</a:t>
            </a:r>
            <a:r>
              <a:rPr lang="pt-PT" dirty="0"/>
              <a:t>. O objetivo deste corresponde à criação das páginas Home, </a:t>
            </a:r>
            <a:r>
              <a:rPr lang="pt-PT" dirty="0" err="1"/>
              <a:t>Sign</a:t>
            </a:r>
            <a:r>
              <a:rPr lang="pt-PT" dirty="0"/>
              <a:t> In, </a:t>
            </a:r>
            <a:r>
              <a:rPr lang="pt-PT" dirty="0" err="1"/>
              <a:t>Sign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e a Procura de Voos e o código correspondente a essas páginas.</a:t>
            </a:r>
          </a:p>
        </p:txBody>
      </p:sp>
    </p:spTree>
    <p:extLst>
      <p:ext uri="{BB962C8B-B14F-4D97-AF65-F5344CB8AC3E}">
        <p14:creationId xmlns:p14="http://schemas.microsoft.com/office/powerpoint/2010/main" val="77158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grande plano de código de computador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noProof="1"/>
              <a:t>1ª Fase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35" y="1291317"/>
            <a:ext cx="11173731" cy="3208246"/>
          </a:xfrm>
        </p:spPr>
        <p:txBody>
          <a:bodyPr rtlCol="0"/>
          <a:lstStyle/>
          <a:p>
            <a:pPr rtl="0"/>
            <a:r>
              <a:rPr lang="pt-PT" sz="1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74" y="55384"/>
            <a:ext cx="4846320" cy="1435947"/>
          </a:xfrm>
        </p:spPr>
        <p:txBody>
          <a:bodyPr rtlCol="0"/>
          <a:lstStyle/>
          <a:p>
            <a:pPr algn="ctr" rtl="0"/>
            <a:r>
              <a:rPr lang="pt-PT" dirty="0"/>
              <a:t>Sumário</a:t>
            </a:r>
          </a:p>
        </p:txBody>
      </p:sp>
      <p:pic>
        <p:nvPicPr>
          <p:cNvPr id="8" name="Marcador de Posição da Imagem 7" descr="Grupo de pessoas numa mesa de conferências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648738"/>
            <a:ext cx="5684668" cy="4218663"/>
          </a:xfrm>
        </p:spPr>
        <p:txBody>
          <a:bodyPr rtlCol="0"/>
          <a:lstStyle/>
          <a:p>
            <a:pPr algn="ctr" rtl="0"/>
            <a:r>
              <a:rPr lang="pt-PT" dirty="0"/>
              <a:t>PROJETO DE DESENVOLVIMENTO DE APLICAÇÕES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Especificação do Sistema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Scrum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algn="ctr" rtl="0"/>
            <a:r>
              <a:rPr lang="pt-PT" dirty="0"/>
              <a:t>PROJETO DE PROGRAMAÇÃO</a:t>
            </a:r>
          </a:p>
          <a:p>
            <a:pPr algn="ctr" rtl="0"/>
            <a:r>
              <a:rPr lang="pt-PT" dirty="0"/>
              <a:t>WEB-SERVIDOR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Especificação do Sistema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Scrum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pPr rtl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1" y="2296738"/>
            <a:ext cx="6540868" cy="166129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APLICAÇÕES</a:t>
            </a:r>
          </a:p>
        </p:txBody>
      </p:sp>
      <p:pic>
        <p:nvPicPr>
          <p:cNvPr id="8" name="Marcador de Posição da Imagem 7" descr="grande plano de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413" y="4393374"/>
            <a:ext cx="4097643" cy="365125"/>
          </a:xfrm>
        </p:spPr>
        <p:txBody>
          <a:bodyPr rtlCol="0"/>
          <a:lstStyle/>
          <a:p>
            <a:pPr rtl="0"/>
            <a:r>
              <a:rPr lang="pt-PT" dirty="0"/>
              <a:t>Especificação do sistema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7388"/>
            <a:ext cx="5897218" cy="884238"/>
          </a:xfrm>
        </p:spPr>
        <p:txBody>
          <a:bodyPr rtlCol="0"/>
          <a:lstStyle/>
          <a:p>
            <a:pPr rtl="0"/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1626"/>
            <a:ext cx="5897217" cy="5019774"/>
          </a:xfrm>
        </p:spPr>
        <p:txBody>
          <a:bodyPr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LÓG</a:t>
            </a:r>
            <a:r>
              <a:rPr lang="pt-PT" sz="2000" b="1" spc="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ICA DE NEGÓCIO</a:t>
            </a:r>
            <a:endParaRPr lang="pt-PT" sz="2000" b="1" i="0" strike="noStrike" kern="1200" cap="none" spc="30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mplementação de um software de gestão de processos e documentação de licenciamento para aprovação, a pedido dos cidadãos, para uma Câmara Municipal.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do software irá consistir na criação de diversos formulários, utilizando a ferramenta de Windows Forms do Visual Studio 2019, e programação na linguagem C#.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tem que permitir: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pt-PT" noProof="1">
                <a:cs typeface="Biome Light" panose="020B0303030204020804" pitchFamily="34" charset="0"/>
              </a:rPr>
              <a:t>M</a:t>
            </a:r>
            <a:r>
              <a:rPr kumimoji="0" lang="pt-PT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onitorização da evolução dos processos - Aprovações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kumimoji="0" lang="pt-PT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Abertura de processos para a aprovação de projetos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pt-PT" noProof="1">
                <a:cs typeface="Biome Light" panose="020B0303030204020804" pitchFamily="34" charset="0"/>
              </a:rPr>
              <a:t>Armazenamento de processos acoplados aos projetos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pt-PT" noProof="1">
                <a:cs typeface="Biome Light" panose="020B0303030204020804" pitchFamily="34" charset="0"/>
              </a:rPr>
              <a:t>Registar diversas versões de projetos consoante a entrega de documentos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pt-PT" noProof="1">
                <a:cs typeface="Biome Light" panose="020B0303030204020804" pitchFamily="34" charset="0"/>
              </a:rPr>
              <a:t>O sistema deve indicar se o promotor já pode solicitar a respetiva licença</a:t>
            </a:r>
            <a:endParaRPr kumimoji="0" lang="pt-PT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PT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63" y="1101625"/>
            <a:ext cx="5669280" cy="5443108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DE IMPACTO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o sistema estar concluído e pronto a ser utilizado, tem: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xecutar devidamente o programa e carregar a página inicial, bem como o menu presente na mesma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de ser capaz de obedecer a comandos, navegar fácil e rapidamente por todos os formulários.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pt-PT" sz="1800" b="1" spc="300" noProof="1">
                <a:latin typeface="Calibri" panose="020F0502020204030204" pitchFamily="34" charset="0"/>
                <a:cs typeface="Times New Roman" panose="02020603050405020304" pitchFamily="18" charset="0"/>
              </a:rPr>
              <a:t>Pontos positivos: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noProof="1">
                <a:latin typeface="Calibri" panose="020F0502020204030204" pitchFamily="34" charset="0"/>
                <a:cs typeface="Times New Roman" panose="02020603050405020304" pitchFamily="18" charset="0"/>
              </a:rPr>
              <a:t>Utilização facilitada e intuitiva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noProof="1">
                <a:latin typeface="Calibri" panose="020F0502020204030204" pitchFamily="34" charset="0"/>
                <a:cs typeface="Times New Roman" panose="02020603050405020304" pitchFamily="18" charset="0"/>
              </a:rPr>
              <a:t>Design que irá impactuar positivamente com a grande parte dos utilizadores que irão interagir com a aplicação: cores que proporcionam uma utilização funcional do programa.</a:t>
            </a:r>
            <a:endParaRPr lang="pt-PT" sz="16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pt-PT" sz="1800" b="1" spc="300" noProof="1">
                <a:latin typeface="Calibri" panose="020F0502020204030204" pitchFamily="34" charset="0"/>
                <a:cs typeface="Times New Roman" panose="02020603050405020304" pitchFamily="18" charset="0"/>
              </a:rPr>
              <a:t>Pontos Negativos: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Não apresenta website, ou seja, só funciona em formato de aplicação.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pt-PT" sz="1600" b="1" spc="300" noProof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endParaRPr lang="pt-PT" sz="18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endParaRPr lang="pt-PT" sz="20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PT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6</a:t>
            </a:fld>
            <a:endParaRPr lang="pt-PT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6409634-7C7F-4735-B583-EE332D7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7388"/>
            <a:ext cx="5897218" cy="884238"/>
          </a:xfrm>
        </p:spPr>
        <p:txBody>
          <a:bodyPr rtlCol="0"/>
          <a:lstStyle/>
          <a:p>
            <a:pPr rtl="0"/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20490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pessoa a olhar para plantas de edifícios num muro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1625"/>
            <a:ext cx="5669280" cy="5062107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20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CONCORRENCIAL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ão podemos considerar concorrentes, visto que apresentam interfaces diferentes e funcionalidades diferentes, tal como o propósito final das mesmas não é o mesmo que o da nossa aplicação.</a:t>
            </a:r>
          </a:p>
          <a:p>
            <a:pPr>
              <a:lnSpc>
                <a:spcPct val="100000"/>
              </a:lnSpc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Visto que também providenciam a articulada gestão de empresas/sistemas como a nossa aplicação, consideramos assim viável a análise das mesmas e a devida comparação com o nosso projeto.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PT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Sistema 1 – Filedoc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Sistema 2 – Sage One</a:t>
            </a:r>
            <a:endParaRPr lang="pt-PT" b="1" i="1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PT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iome Light" panose="020B0303030204020804" pitchFamily="34" charset="0"/>
              </a:rPr>
              <a:t>Sistema 3 - PHCCS</a:t>
            </a:r>
            <a:endParaRPr lang="pt-PT" b="1" i="1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Biome Light" panose="020B0303030204020804" pitchFamily="34" charset="0"/>
            </a:endParaRP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dirty="0" smtClean="0"/>
              <a:t>7</a:t>
            </a:fld>
            <a:endParaRPr lang="pt-PT" noProof="1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85F37E-36DE-46AD-9830-C335BE2ACEDC}"/>
              </a:ext>
            </a:extLst>
          </p:cNvPr>
          <p:cNvSpPr txBox="1">
            <a:spLocks/>
          </p:cNvSpPr>
          <p:nvPr/>
        </p:nvSpPr>
        <p:spPr>
          <a:xfrm>
            <a:off x="6095999" y="217388"/>
            <a:ext cx="589721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138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PT" sz="48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ANÁLISE CONCORRENCIAL</a:t>
            </a:r>
            <a:endParaRPr lang="pt-PT" sz="4800" noProof="1"/>
          </a:p>
        </p:txBody>
      </p:sp>
      <p:graphicFrame>
        <p:nvGraphicFramePr>
          <p:cNvPr id="6" name="Tabela 2" descr="Coloque a tabela aqui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6258346"/>
              </p:ext>
            </p:extLst>
          </p:nvPr>
        </p:nvGraphicFramePr>
        <p:xfrm>
          <a:off x="595312" y="2406285"/>
          <a:ext cx="11002168" cy="297851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750542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50542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750542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750542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623851">
                <a:tc>
                  <a:txBody>
                    <a:bodyPr/>
                    <a:lstStyle/>
                    <a:p>
                      <a:pPr rtl="0"/>
                      <a:r>
                        <a:rPr lang="pt-PT" i="1" noProof="0" dirty="0">
                          <a:latin typeface="+mn-lt"/>
                          <a:cs typeface="Biome Light" panose="020B0303030204020804" pitchFamily="34" charset="0"/>
                        </a:rPr>
                        <a:t>Caraterísticas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600" b="1" noProof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Filedoc</a:t>
                      </a:r>
                      <a:endParaRPr lang="pt-PT" sz="1600" b="1" noProof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6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Sage 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6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PHCCS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84888">
                <a:tc>
                  <a:txBody>
                    <a:bodyPr/>
                    <a:lstStyle/>
                    <a:p>
                      <a:pPr algn="l" rtl="0"/>
                      <a:r>
                        <a:rPr lang="pt-PT" sz="1600" spc="3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Gestão de Documentos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PT" sz="1400" noProof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84888">
                <a:tc>
                  <a:txBody>
                    <a:bodyPr/>
                    <a:lstStyle/>
                    <a:p>
                      <a:pPr algn="l" rtl="0"/>
                      <a:r>
                        <a:rPr lang="pt-PT" sz="1600" spc="3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Gestão Financeira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PT" sz="1400" noProof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84888">
                <a:tc>
                  <a:txBody>
                    <a:bodyPr/>
                    <a:lstStyle/>
                    <a:p>
                      <a:pPr algn="l" rtl="0"/>
                      <a:r>
                        <a:rPr lang="pt-PT" sz="1600" spc="3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Utilização Intuitiva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noProof="1" smtClean="0"/>
              <a:t>8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0" y="2296738"/>
            <a:ext cx="6540868" cy="166129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</a:t>
            </a:r>
            <a:b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WEB-SERVIDOR</a:t>
            </a:r>
          </a:p>
        </p:txBody>
      </p:sp>
      <p:pic>
        <p:nvPicPr>
          <p:cNvPr id="8" name="Marcador de Posição da Imagem 7" descr="grande plano de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413" y="4393374"/>
            <a:ext cx="4097643" cy="365125"/>
          </a:xfrm>
        </p:spPr>
        <p:txBody>
          <a:bodyPr rtlCol="0"/>
          <a:lstStyle/>
          <a:p>
            <a:pPr rtl="0"/>
            <a:r>
              <a:rPr lang="pt-PT" dirty="0"/>
              <a:t>Especificação do sistema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653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661_TF55661986_Win32" id="{8BC96D4D-B984-4098-9E74-867FD5571369}" vid="{7E9B6FBF-3698-4D3D-8188-35885E1D5A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técnica</Template>
  <TotalTime>207</TotalTime>
  <Words>1145</Words>
  <Application>Microsoft Office PowerPoint</Application>
  <PresentationFormat>Ecrã Panorâmico</PresentationFormat>
  <Paragraphs>252</Paragraphs>
  <Slides>26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Arial</vt:lpstr>
      <vt:lpstr>Calibri</vt:lpstr>
      <vt:lpstr>Calibri Light</vt:lpstr>
      <vt:lpstr>Wingdings</vt:lpstr>
      <vt:lpstr>Tema do Office</vt:lpstr>
      <vt:lpstr>Apresentação do PowerPoint</vt:lpstr>
      <vt:lpstr>Equipa:</vt:lpstr>
      <vt:lpstr>Sumário</vt:lpstr>
      <vt:lpstr>DESENVOLVIMENTO DE APLICAÇÕES</vt:lpstr>
      <vt:lpstr>Especificação do sistema</vt:lpstr>
      <vt:lpstr>Especificação do sistema</vt:lpstr>
      <vt:lpstr>Apresentação do PowerPoint</vt:lpstr>
      <vt:lpstr>ANÁLISE CONCORRENCIAL</vt:lpstr>
      <vt:lpstr>PROGRAMAÇÃO WEB-SERVIDOR</vt:lpstr>
      <vt:lpstr>Especificação do sistema</vt:lpstr>
      <vt:lpstr>Especificação do sistema</vt:lpstr>
      <vt:lpstr>Apresentação do PowerPoint</vt:lpstr>
      <vt:lpstr>ANÁLISE CONCORRENCIAL</vt:lpstr>
      <vt:lpstr>wIREFRAmes</vt:lpstr>
      <vt:lpstr>wIREFRAmes</vt:lpstr>
      <vt:lpstr>wIREFRAmes</vt:lpstr>
      <vt:lpstr>DESENVOLVIMENTO DE APLICAÇÕES</vt:lpstr>
      <vt:lpstr>Sprints</vt:lpstr>
      <vt:lpstr>Sprints</vt:lpstr>
      <vt:lpstr>Apresentação do PowerPoint</vt:lpstr>
      <vt:lpstr>Apresentação do PowerPoint</vt:lpstr>
      <vt:lpstr>Apresentação do PowerPoint</vt:lpstr>
      <vt:lpstr>Sprints</vt:lpstr>
      <vt:lpstr>Sprints</vt:lpstr>
      <vt:lpstr>Sprints</vt:lpstr>
      <vt:lpstr>1ª Fase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batista.a.andreia@outlook.pt</dc:creator>
  <cp:lastModifiedBy>Andreia Agostinho</cp:lastModifiedBy>
  <cp:revision>35</cp:revision>
  <dcterms:created xsi:type="dcterms:W3CDTF">2021-05-25T13:50:46Z</dcterms:created>
  <dcterms:modified xsi:type="dcterms:W3CDTF">2021-05-25T23:31:29Z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