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6" r:id="rId6"/>
    <p:sldId id="287" r:id="rId7"/>
    <p:sldId id="288" r:id="rId8"/>
    <p:sldId id="290" r:id="rId9"/>
    <p:sldId id="289" r:id="rId10"/>
    <p:sldId id="291" r:id="rId11"/>
    <p:sldId id="296" r:id="rId12"/>
    <p:sldId id="293" r:id="rId13"/>
    <p:sldId id="297" r:id="rId14"/>
    <p:sldId id="292" r:id="rId15"/>
    <p:sldId id="298" r:id="rId16"/>
    <p:sldId id="294" r:id="rId17"/>
    <p:sldId id="299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167" autoAdjust="0"/>
  </p:normalViewPr>
  <p:slideViewPr>
    <p:cSldViewPr snapToGrid="0" showGuides="1">
      <p:cViewPr varScale="1">
        <p:scale>
          <a:sx n="67" d="100"/>
          <a:sy n="67" d="100"/>
        </p:scale>
        <p:origin x="1296" y="48"/>
      </p:cViewPr>
      <p:guideLst>
        <p:guide orient="horz" pos="2352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Só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válido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 A e B </a:t>
            </a:r>
            <a:r>
              <a:rPr lang="en-US" baseline="0" dirty="0" err="1" smtClean="0"/>
              <a:t>forem</a:t>
            </a:r>
            <a:r>
              <a:rPr lang="en-US" baseline="0" dirty="0" smtClean="0"/>
              <a:t>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7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Semelhante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AND</a:t>
            </a:r>
            <a:r>
              <a:rPr lang="en-US" baseline="0" dirty="0" smtClean="0"/>
              <a:t> serve 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traduzido</a:t>
            </a:r>
            <a:r>
              <a:rPr lang="en-US" baseline="0" dirty="0" smtClean="0"/>
              <a:t> para um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certo</a:t>
            </a:r>
            <a:r>
              <a:rPr lang="en-US" baseline="0" dirty="0" smtClean="0"/>
              <a:t> se X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94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Basta A ou B ser 1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61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argumento</a:t>
            </a:r>
            <a:r>
              <a:rPr lang="en-US" dirty="0" smtClean="0"/>
              <a:t> é compost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premissas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seguido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conclusão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err="1" smtClean="0"/>
              <a:t>Normalmente</a:t>
            </a:r>
            <a:r>
              <a:rPr lang="en-US" baseline="0" dirty="0" smtClean="0"/>
              <a:t> é compost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X,Y,V </a:t>
            </a:r>
            <a:r>
              <a:rPr lang="en-US" baseline="0" dirty="0" err="1" smtClean="0"/>
              <a:t>então</a:t>
            </a:r>
            <a:r>
              <a:rPr lang="en-US" baseline="0" dirty="0" smtClean="0"/>
              <a:t> S, logo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consequência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63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É 0</a:t>
            </a:r>
            <a:r>
              <a:rPr lang="pt-PT" baseline="0" dirty="0" smtClean="0"/>
              <a:t> quando os inputs forem iguais.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97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Uma</a:t>
            </a:r>
            <a:r>
              <a:rPr lang="en-US" baseline="0" dirty="0" smtClean="0"/>
              <a:t> boa </a:t>
            </a:r>
            <a:r>
              <a:rPr lang="en-US" baseline="0" dirty="0" err="1" smtClean="0"/>
              <a:t>lógica</a:t>
            </a:r>
            <a:r>
              <a:rPr lang="en-US" baseline="0" dirty="0" smtClean="0"/>
              <a:t> leva a um </a:t>
            </a:r>
            <a:r>
              <a:rPr lang="en-US" baseline="0" dirty="0" err="1" smtClean="0"/>
              <a:t>bom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raciocinío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Com o </a:t>
            </a:r>
            <a:r>
              <a:rPr lang="en-US" baseline="0" dirty="0" err="1" smtClean="0"/>
              <a:t>uso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lógica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conhecimento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ganhou</a:t>
            </a:r>
            <a:r>
              <a:rPr lang="en-US" baseline="0" dirty="0" smtClean="0"/>
              <a:t>-se </a:t>
            </a:r>
            <a:r>
              <a:rPr lang="en-US" baseline="0" dirty="0" err="1" smtClean="0"/>
              <a:t>muitas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coisas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desde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batalhas</a:t>
            </a:r>
            <a:r>
              <a:rPr lang="en-US" baseline="0" dirty="0" smtClean="0"/>
              <a:t> a simples </a:t>
            </a:r>
            <a:r>
              <a:rPr lang="en-US" baseline="0" dirty="0" err="1" smtClean="0"/>
              <a:t>discuções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vezes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lógica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trás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coisas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ámbigua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precisarmos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argumentos</a:t>
            </a:r>
            <a:r>
              <a:rPr lang="en-US" baseline="0" dirty="0" smtClean="0"/>
              <a:t> para defender-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situações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compreender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lógica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Um </a:t>
            </a:r>
            <a:r>
              <a:rPr lang="en-US" dirty="0" err="1" smtClean="0"/>
              <a:t>argumento</a:t>
            </a:r>
            <a:r>
              <a:rPr lang="en-US" dirty="0" smtClean="0"/>
              <a:t> é compost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premissas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seguido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conclusão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r>
              <a:rPr lang="en-US" baseline="0" dirty="0" err="1" smtClean="0"/>
              <a:t>Normalmente</a:t>
            </a:r>
            <a:r>
              <a:rPr lang="en-US" baseline="0" dirty="0" smtClean="0"/>
              <a:t> é compost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X,Y,V </a:t>
            </a:r>
            <a:r>
              <a:rPr lang="en-US" baseline="0" dirty="0" err="1" smtClean="0"/>
              <a:t>então</a:t>
            </a:r>
            <a:r>
              <a:rPr lang="en-US" baseline="0" dirty="0" smtClean="0"/>
              <a:t> S, logo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consequência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62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Claro que sim,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dizer</a:t>
            </a:r>
            <a:r>
              <a:rPr lang="en-US" baseline="0" dirty="0" smtClean="0"/>
              <a:t> que bananas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frutas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maçãs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frutas</a:t>
            </a:r>
            <a:r>
              <a:rPr lang="en-US" baseline="0" dirty="0" smtClean="0"/>
              <a:t> mas,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concluir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mãças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bananas. </a:t>
            </a:r>
          </a:p>
          <a:p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argumento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válido</a:t>
            </a:r>
            <a:r>
              <a:rPr lang="en-US" baseline="0" dirty="0" smtClean="0"/>
              <a:t>:</a:t>
            </a:r>
            <a:br>
              <a:rPr lang="en-US" baseline="0" dirty="0" smtClean="0"/>
            </a:br>
            <a:r>
              <a:rPr lang="en-US" baseline="0" dirty="0" smtClean="0"/>
              <a:t>Socrates é </a:t>
            </a:r>
            <a:r>
              <a:rPr lang="en-US" baseline="0" dirty="0" err="1" smtClean="0"/>
              <a:t>Homem</a:t>
            </a:r>
            <a:r>
              <a:rPr lang="en-US" baseline="0" dirty="0" smtClean="0"/>
              <a:t>,</a:t>
            </a:r>
          </a:p>
          <a:p>
            <a:r>
              <a:rPr lang="en-US" baseline="0" dirty="0" err="1" smtClean="0"/>
              <a:t>Homens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mortais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Logo Socrates é Mortal.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12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Possíveis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conclusões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8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Componentes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lógicos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components </a:t>
            </a:r>
            <a:r>
              <a:rPr lang="en-US" baseline="0" dirty="0" err="1" smtClean="0"/>
              <a:t>estão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implicitos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argumentos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que outros.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77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serve para </a:t>
            </a:r>
            <a:r>
              <a:rPr lang="en-US" baseline="0" dirty="0" err="1" smtClean="0"/>
              <a:t>negar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expressão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premeissa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07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Nega</a:t>
            </a:r>
            <a:r>
              <a:rPr lang="en-US" baseline="0" dirty="0" smtClean="0"/>
              <a:t> o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64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serve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traduzido</a:t>
            </a:r>
            <a:r>
              <a:rPr lang="en-US" baseline="0" dirty="0" smtClean="0"/>
              <a:t> para um e,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exemplo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certo</a:t>
            </a:r>
            <a:r>
              <a:rPr lang="en-US" baseline="0" dirty="0" smtClean="0"/>
              <a:t> se X e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0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2317615"/>
            <a:ext cx="9144000" cy="1994392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br>
              <a:rPr lang="en-US" sz="7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Logic</a:t>
            </a:r>
            <a:endParaRPr lang="en-US" sz="72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1498E2F-539C-46D3-AF7C-BB1DAE76B114}"/>
              </a:ext>
            </a:extLst>
          </p:cNvPr>
          <p:cNvSpPr/>
          <p:nvPr/>
        </p:nvSpPr>
        <p:spPr>
          <a:xfrm>
            <a:off x="4325258" y="1544068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7DC8B409-5FAC-4539-B25A-26BE925A48AF}"/>
              </a:ext>
            </a:extLst>
          </p:cNvPr>
          <p:cNvSpPr/>
          <p:nvPr/>
        </p:nvSpPr>
        <p:spPr>
          <a:xfrm>
            <a:off x="4792319" y="2706569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 txBox="1">
            <a:spLocks/>
          </p:cNvSpPr>
          <p:nvPr/>
        </p:nvSpPr>
        <p:spPr>
          <a:xfrm>
            <a:off x="9535886" y="6051102"/>
            <a:ext cx="2389414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Paulo Martins</a:t>
            </a:r>
            <a:endParaRPr lang="en-US" sz="28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2659712"/>
            <a:ext cx="6619603" cy="2071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3490900" y="3264515"/>
            <a:ext cx="145351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6"/>
          </p:cNvCxnSpPr>
          <p:nvPr/>
        </p:nvCxnSpPr>
        <p:spPr>
          <a:xfrm>
            <a:off x="7362825" y="3691890"/>
            <a:ext cx="13925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44487" y="2802850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31480" y="3207497"/>
            <a:ext cx="1784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P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PT" sz="5400" dirty="0" smtClean="0"/>
              <a:t>∧ 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3490900" y="4130827"/>
            <a:ext cx="145351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74142" y="3669162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lowchart: Delay 7"/>
          <p:cNvSpPr/>
          <p:nvPr/>
        </p:nvSpPr>
        <p:spPr>
          <a:xfrm>
            <a:off x="4944415" y="2762464"/>
            <a:ext cx="2643302" cy="1858852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43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2659712"/>
            <a:ext cx="6619603" cy="2071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Stored Data 2"/>
          <p:cNvSpPr/>
          <p:nvPr/>
        </p:nvSpPr>
        <p:spPr>
          <a:xfrm rot="10800000">
            <a:off x="4574647" y="2927985"/>
            <a:ext cx="2720340" cy="1611630"/>
          </a:xfrm>
          <a:prstGeom prst="flowChartOnline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3490900" y="3264515"/>
            <a:ext cx="145351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362825" y="3691890"/>
            <a:ext cx="13925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744487" y="2802850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26672" y="3207497"/>
            <a:ext cx="1794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P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PT" sz="5400" dirty="0"/>
              <a:t>V</a:t>
            </a:r>
            <a:r>
              <a:rPr lang="pt-PT" sz="5400" dirty="0" smtClean="0"/>
              <a:t> 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490900" y="4130827"/>
            <a:ext cx="145351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74142" y="3669162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43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2659712"/>
            <a:ext cx="6619603" cy="2071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XOR 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Stored Data 2"/>
          <p:cNvSpPr/>
          <p:nvPr/>
        </p:nvSpPr>
        <p:spPr>
          <a:xfrm rot="10800000">
            <a:off x="4574647" y="2927985"/>
            <a:ext cx="2720340" cy="1611630"/>
          </a:xfrm>
          <a:prstGeom prst="flowChartOnline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3053294" y="3389650"/>
            <a:ext cx="1551006" cy="5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362825" y="3691890"/>
            <a:ext cx="13925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306880" y="2927985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35864" y="3207497"/>
            <a:ext cx="1375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pt-PT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PT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PT" sz="5400" dirty="0" smtClean="0"/>
              <a:t>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53294" y="4251960"/>
            <a:ext cx="1521350" cy="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336535" y="3794297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Moon 13"/>
          <p:cNvSpPr/>
          <p:nvPr/>
        </p:nvSpPr>
        <p:spPr>
          <a:xfrm rot="10800000">
            <a:off x="4574645" y="3046786"/>
            <a:ext cx="222851" cy="1376624"/>
          </a:xfrm>
          <a:prstGeom prst="mo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Flowchart: Summing Junction 16"/>
          <p:cNvSpPr/>
          <p:nvPr/>
        </p:nvSpPr>
        <p:spPr>
          <a:xfrm>
            <a:off x="9335117" y="3489566"/>
            <a:ext cx="377190" cy="40464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46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281621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72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 txBox="1">
            <a:spLocks/>
          </p:cNvSpPr>
          <p:nvPr/>
        </p:nvSpPr>
        <p:spPr>
          <a:xfrm>
            <a:off x="9605555" y="6058455"/>
            <a:ext cx="2389414" cy="3877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Paulo Martins</a:t>
            </a:r>
            <a:endParaRPr lang="en-US" sz="2800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24298" y="3239164"/>
            <a:ext cx="6619603" cy="913072"/>
          </a:xfrm>
        </p:spPr>
        <p:txBody>
          <a:bodyPr>
            <a:noAutofit/>
          </a:bodyPr>
          <a:lstStyle/>
          <a:p>
            <a:pPr algn="ctr"/>
            <a:r>
              <a:rPr lang="pt-PT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3239164"/>
            <a:ext cx="6619603" cy="913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What’s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na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Argument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2659712"/>
            <a:ext cx="6619603" cy="2071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Arguments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invalid</a:t>
            </a:r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8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28600" y="255602"/>
            <a:ext cx="5257800" cy="73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Premisses: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7260" y="1965960"/>
            <a:ext cx="95326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Humans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are mortal. ( </a:t>
            </a:r>
            <a:r>
              <a:rPr lang="pt-PT" sz="3200" dirty="0" err="1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pt-PT" sz="3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Socrats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pt-PT" sz="32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pt-PT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pt-PT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Dogs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Humans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pt-PT" sz="32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pt-PT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pt-PT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Dogs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are Cats. 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pt-PT" sz="32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pt-PT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pt-PT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Felix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Cat. 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pt-PT" sz="32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pt-PT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pt-PT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Cats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pt-PT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tuna. 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pt-PT" sz="32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pt-PT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Invalid</a:t>
            </a:r>
            <a:r>
              <a:rPr lang="pt-PT" sz="3200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8034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2659712"/>
            <a:ext cx="6619603" cy="2071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Logical </a:t>
            </a:r>
            <a:r>
              <a:rPr lang="pt-PT" sz="8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1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2659712"/>
            <a:ext cx="6619603" cy="2071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  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4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2659712"/>
            <a:ext cx="6619603" cy="2071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05375" y="2695575"/>
            <a:ext cx="2457450" cy="2000250"/>
            <a:chOff x="3520440" y="2695575"/>
            <a:chExt cx="2457450" cy="2000250"/>
          </a:xfrm>
        </p:grpSpPr>
        <p:sp>
          <p:nvSpPr>
            <p:cNvPr id="2" name="Isosceles Triangle 1"/>
            <p:cNvSpPr/>
            <p:nvPr/>
          </p:nvSpPr>
          <p:spPr>
            <a:xfrm rot="5400000">
              <a:off x="3623310" y="2592705"/>
              <a:ext cx="2000250" cy="220599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" name="Oval 2"/>
            <p:cNvSpPr/>
            <p:nvPr/>
          </p:nvSpPr>
          <p:spPr>
            <a:xfrm>
              <a:off x="5452110" y="3406140"/>
              <a:ext cx="525780" cy="5715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7" name="Straight Connector 6"/>
          <p:cNvCxnSpPr>
            <a:stCxn id="2" idx="3"/>
          </p:cNvCxnSpPr>
          <p:nvPr/>
        </p:nvCxnSpPr>
        <p:spPr>
          <a:xfrm flipH="1" flipV="1">
            <a:off x="3451860" y="3691890"/>
            <a:ext cx="145351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6"/>
          </p:cNvCxnSpPr>
          <p:nvPr/>
        </p:nvCxnSpPr>
        <p:spPr>
          <a:xfrm>
            <a:off x="7362825" y="3691890"/>
            <a:ext cx="13925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05447" y="3230225"/>
            <a:ext cx="620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55379" y="3230225"/>
            <a:ext cx="620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Ā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8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2824298" y="2659712"/>
            <a:ext cx="6619603" cy="2071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endParaRPr lang="pt-PT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16c05727-aa75-4e4a-9b5f-8a80a1165891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315</Words>
  <Application>Microsoft Office PowerPoint</Application>
  <PresentationFormat>Widescreen</PresentationFormat>
  <Paragraphs>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Segoe UI Light</vt:lpstr>
      <vt:lpstr>Office Theme</vt:lpstr>
      <vt:lpstr>Programming  Logic</vt:lpstr>
      <vt:lpstr>Why?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2019-08-24T13:53:02Z</dcterms:created>
  <dcterms:modified xsi:type="dcterms:W3CDTF">2019-08-24T15:14:36Z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