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6D85-8BBB-4B5E-85E2-A07F4B60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E0B715-5DE5-433C-89F1-4DE8C20E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6CE62-0331-4ED7-93E2-81595130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FF6F4-7C76-4F17-888E-DA107AEC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C3E2D-E53C-4631-A485-28BEDF98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EE73A-03B3-4DB9-8CCF-3324C809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41F89A-2AAD-4CE3-BE21-CE8CFBEC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1F1BC-1389-4446-8AAD-E13F57F3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E85E5-7674-49A7-A136-9F15A29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080C0-6879-405F-88C0-7C8668DA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4A0DE-4F95-4489-B4D1-108D33D12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1A94B1-C475-4EC8-90B7-0371C419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7E517-6CB1-480C-B415-1167242D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04366-A601-4971-850C-DA1D2290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CA5FA-504C-49CC-830B-36663C17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F5D7-B956-442B-85F6-D94271EF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DB3BA-C6CC-4AF3-AC99-8C25C3DD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7BC11-9FF8-465D-ADA0-077E14F5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D4E1-4FE4-416E-BCCA-84A53771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FEAF9-60DC-4A4B-8AE5-F5C30EA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02029-4419-42D6-A4B8-33C10653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845485-E0D0-40D7-B159-69B1EA57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1215-944A-4A50-9112-D051AE86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3C4F7-D011-46A9-B4AC-2BFE47DE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12D38-0634-41E6-8E0B-B46D7793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7FD3-2BF3-4B19-902F-8AE3917E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3D978-36DD-432D-9CBD-EF1EE732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FD1B1A-1AF3-4F1C-A278-46C1F352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27C702-FB04-4C5B-A5A4-5B3E98EB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3800B5-B642-4447-A9B2-1520B284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0253F-C46C-45E1-81CA-3B52F877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DD1C-0287-4973-86B4-E95467B8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7F1FB-040E-475E-BED9-00C9EC67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E036EC-A05C-4D1D-B75B-EC4F200C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708DAD-CF41-4029-93BD-C52C74DB8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ED03A1-8606-44E0-8BBE-BCE0A9F38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AC68D-B289-4588-AAB9-0484944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54B314-CB79-463D-97F7-7CC47091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762B3B-B2F0-481F-A00D-A8EDCE01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5104-D9A3-4F57-B25C-F3919C0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1FF80-26BB-4784-9E47-6A63E6D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94C768-9A16-454C-B315-0FCAC303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9E428C-95C1-4EAA-AC7B-63B34308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0B7803-B667-404B-9E39-47C8281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F26C30-2393-45F7-AD87-6E25576F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19254-CAB3-4907-9EE8-FF9E0BF1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C5227-C327-4C24-9F7D-998E6B40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C13DD-3EF9-438E-888D-A3AF5DA4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D20FFF-5DFA-4458-B883-F414C0EF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B83E5-5513-42A2-9111-66C182E8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B8BB2-7DDD-470E-83E8-4514C767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D8DD01-F523-4CA0-9558-439209D8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3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4E27E-2CB7-4F3B-BF34-FBD79B5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2DC365-61C1-4571-B9A5-4BB4DF423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4E1244-4EDA-48C1-8204-DA04FD78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AE7F7-2BB3-4F6C-AAB4-B1B477AD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4355A6-4BC1-46B9-8BEF-4AD8A296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A36F24-4BEF-4C54-9D80-00BC41F9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4AF2CD-C59F-422E-9F8E-AB81238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1FFE6F-C22F-47A5-AF57-B16F9098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12305-23EB-4ADC-A628-06108E183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0F4F-B6F0-4EEC-A28C-8B7D9ADFB19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D9A0F-CD1C-4084-90AD-45E758CDB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307A8-6052-40BA-A322-2D59647E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5922-96A4-4021-95C6-E59515963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65B6A-55DF-42F0-84A5-8825F5209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Mapa de Entidades e Classes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9A886-C871-4ED8-8E44-24349A5A5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Resgatando – TI </a:t>
            </a:r>
          </a:p>
          <a:p>
            <a:r>
              <a:rPr lang="pt-BR" dirty="0"/>
              <a:t>11 de Fevereiro de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D44BB2-65CF-4C93-9193-EA6F5F23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de um Mapa de Entidades - Comércio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D0F1475-964C-4D4C-B707-0730A450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94" y="640080"/>
            <a:ext cx="6876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07F12A-C310-4B64-AB3D-90427A7B54F1}"/>
              </a:ext>
            </a:extLst>
          </p:cNvPr>
          <p:cNvSpPr txBox="1"/>
          <p:nvPr/>
        </p:nvSpPr>
        <p:spPr>
          <a:xfrm>
            <a:off x="662609" y="662609"/>
            <a:ext cx="8521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 que é uma classe? Uma classe é um tipo definido com base em uma entidade do mundo real.</a:t>
            </a:r>
          </a:p>
          <a:p>
            <a:r>
              <a:rPr lang="pt-BR" sz="1400" b="1" dirty="0"/>
              <a:t>A classe tem seus atributos e métodos próprios, para construção e também para operações sobre seus atributos</a:t>
            </a:r>
          </a:p>
          <a:p>
            <a:r>
              <a:rPr lang="pt-BR" sz="1400" b="1" dirty="0"/>
              <a:t>O que é uma instância? É um objeto pertencente a uma classe. </a:t>
            </a:r>
          </a:p>
          <a:p>
            <a:endParaRPr lang="pt-BR" sz="1400" b="1" dirty="0"/>
          </a:p>
          <a:p>
            <a:r>
              <a:rPr lang="pt-BR" sz="1400" b="1" dirty="0" err="1"/>
              <a:t>Spani</a:t>
            </a:r>
            <a:r>
              <a:rPr lang="pt-BR" sz="1400" b="1" dirty="0"/>
              <a:t> – Atacadista 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r>
              <a:rPr lang="pt-BR" sz="1400" b="1" dirty="0"/>
              <a:t> </a:t>
            </a:r>
            <a:endParaRPr lang="en-US" sz="14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E1ABEF-4933-492A-870C-5D8EC044A1C3}"/>
              </a:ext>
            </a:extLst>
          </p:cNvPr>
          <p:cNvSpPr/>
          <p:nvPr/>
        </p:nvSpPr>
        <p:spPr>
          <a:xfrm>
            <a:off x="834887" y="1908313"/>
            <a:ext cx="3008243" cy="286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Nome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RG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CPF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Endereço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Telefone</a:t>
            </a:r>
          </a:p>
          <a:p>
            <a:pPr marL="285750" indent="-285750" algn="ctr">
              <a:buFontTx/>
              <a:buChar char="-"/>
            </a:pPr>
            <a:r>
              <a:rPr lang="pt-BR" dirty="0" err="1"/>
              <a:t>email</a:t>
            </a:r>
            <a:endParaRPr lang="pt-BR" dirty="0"/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E07B47-B3F1-4362-B427-45E8617C3FF2}"/>
              </a:ext>
            </a:extLst>
          </p:cNvPr>
          <p:cNvSpPr txBox="1"/>
          <p:nvPr/>
        </p:nvSpPr>
        <p:spPr>
          <a:xfrm>
            <a:off x="1457739" y="5115339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</a:t>
            </a:r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803BC9C-7D13-4C6B-BDCC-9E6C13F4DE6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43130" y="3339548"/>
            <a:ext cx="1577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5C9F83-6BD4-4788-B679-753EB7DA93D2}"/>
              </a:ext>
            </a:extLst>
          </p:cNvPr>
          <p:cNvSpPr txBox="1"/>
          <p:nvPr/>
        </p:nvSpPr>
        <p:spPr>
          <a:xfrm>
            <a:off x="5499654" y="3154882"/>
            <a:ext cx="28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Avelino – instância da classe cliente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3B3F17-AC38-4527-AC05-1D90449BA4E5}"/>
              </a:ext>
            </a:extLst>
          </p:cNvPr>
          <p:cNvSpPr/>
          <p:nvPr/>
        </p:nvSpPr>
        <p:spPr>
          <a:xfrm>
            <a:off x="834887" y="5724939"/>
            <a:ext cx="3803374" cy="132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Cadastrar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Alterar informações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Enviar comunicação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Excluir</a:t>
            </a:r>
            <a:endParaRPr lang="en-US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F6C37D-A38F-4C4D-A482-462823F43F3D}"/>
              </a:ext>
            </a:extLst>
          </p:cNvPr>
          <p:cNvCxnSpPr>
            <a:stCxn id="9" idx="3"/>
          </p:cNvCxnSpPr>
          <p:nvPr/>
        </p:nvCxnSpPr>
        <p:spPr>
          <a:xfrm>
            <a:off x="4638261" y="6387543"/>
            <a:ext cx="1232452" cy="3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B1D675-736E-43F6-ACF4-C44CE75C40BC}"/>
              </a:ext>
            </a:extLst>
          </p:cNvPr>
          <p:cNvSpPr txBox="1"/>
          <p:nvPr/>
        </p:nvSpPr>
        <p:spPr>
          <a:xfrm>
            <a:off x="6096000" y="5923722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da classe 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65486B-CBFE-45D3-9507-45D11EBBDB90}"/>
              </a:ext>
            </a:extLst>
          </p:cNvPr>
          <p:cNvSpPr/>
          <p:nvPr/>
        </p:nvSpPr>
        <p:spPr>
          <a:xfrm>
            <a:off x="1192696" y="954157"/>
            <a:ext cx="1696278" cy="100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1</a:t>
            </a:r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FF8D18-96B3-401C-AD4A-0DC9C3FA32FA}"/>
              </a:ext>
            </a:extLst>
          </p:cNvPr>
          <p:cNvSpPr/>
          <p:nvPr/>
        </p:nvSpPr>
        <p:spPr>
          <a:xfrm>
            <a:off x="1192696" y="2686880"/>
            <a:ext cx="1696278" cy="100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2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C62126-7A12-46DF-9748-6BDC31525963}"/>
              </a:ext>
            </a:extLst>
          </p:cNvPr>
          <p:cNvSpPr/>
          <p:nvPr/>
        </p:nvSpPr>
        <p:spPr>
          <a:xfrm>
            <a:off x="1192696" y="4896678"/>
            <a:ext cx="1696278" cy="100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N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4A2BD4-13A8-42EC-95F5-4FEB0407A9EC}"/>
              </a:ext>
            </a:extLst>
          </p:cNvPr>
          <p:cNvSpPr txBox="1"/>
          <p:nvPr/>
        </p:nvSpPr>
        <p:spPr>
          <a:xfrm>
            <a:off x="1537252" y="4346713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4B5BCA6-3FDE-4E59-B69E-C45038DDE99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040835" y="1961322"/>
            <a:ext cx="0" cy="72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4445873-C5F8-4407-9EA7-137818C5951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040835" y="3694045"/>
            <a:ext cx="0" cy="120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B9552D-DC49-40DD-9FCD-1C3560CF0DB3}"/>
              </a:ext>
            </a:extLst>
          </p:cNvPr>
          <p:cNvSpPr txBox="1"/>
          <p:nvPr/>
        </p:nvSpPr>
        <p:spPr>
          <a:xfrm>
            <a:off x="3829878" y="2395331"/>
            <a:ext cx="255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en-US" dirty="0" err="1"/>
              <a:t>Aplicação</a:t>
            </a:r>
            <a:r>
              <a:rPr lang="en-US" dirty="0"/>
              <a:t>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471C6E-F193-486A-A67B-22C7F1A2575D}"/>
              </a:ext>
            </a:extLst>
          </p:cNvPr>
          <p:cNvSpPr/>
          <p:nvPr/>
        </p:nvSpPr>
        <p:spPr>
          <a:xfrm>
            <a:off x="3737113" y="2395331"/>
            <a:ext cx="265042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  <a:endParaRPr lang="en-US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209D20-E6E9-4149-B97B-9CF9F84954A0}"/>
              </a:ext>
            </a:extLst>
          </p:cNvPr>
          <p:cNvCxnSpPr>
            <a:stCxn id="2" idx="3"/>
          </p:cNvCxnSpPr>
          <p:nvPr/>
        </p:nvCxnSpPr>
        <p:spPr>
          <a:xfrm>
            <a:off x="2888974" y="1457740"/>
            <a:ext cx="848127" cy="93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D77893D-FDD6-42B2-802B-16624F929FE1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2888974" y="2718497"/>
            <a:ext cx="848139" cy="471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6007A2-EA2D-46CC-813C-29A8B91B07AD}"/>
              </a:ext>
            </a:extLst>
          </p:cNvPr>
          <p:cNvCxnSpPr>
            <a:stCxn id="4" idx="3"/>
          </p:cNvCxnSpPr>
          <p:nvPr/>
        </p:nvCxnSpPr>
        <p:spPr>
          <a:xfrm flipV="1">
            <a:off x="2888974" y="3132013"/>
            <a:ext cx="848127" cy="2268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B29614D3-A869-4158-9BFC-0B2F15C798B1}"/>
              </a:ext>
            </a:extLst>
          </p:cNvPr>
          <p:cNvSpPr/>
          <p:nvPr/>
        </p:nvSpPr>
        <p:spPr>
          <a:xfrm>
            <a:off x="7606748" y="1457739"/>
            <a:ext cx="1696278" cy="16742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  <a:p>
            <a:pPr algn="ctr"/>
            <a:r>
              <a:rPr lang="pt-BR" dirty="0"/>
              <a:t>Operacional</a:t>
            </a:r>
            <a:endParaRPr lang="en-US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BA6D0E8-F980-43E3-B4EA-B07DD6B2AEEA}"/>
              </a:ext>
            </a:extLst>
          </p:cNvPr>
          <p:cNvCxnSpPr>
            <a:stCxn id="12" idx="3"/>
          </p:cNvCxnSpPr>
          <p:nvPr/>
        </p:nvCxnSpPr>
        <p:spPr>
          <a:xfrm flipV="1">
            <a:off x="6387533" y="2395331"/>
            <a:ext cx="1219215" cy="323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isco Magnético 23">
            <a:extLst>
              <a:ext uri="{FF2B5EF4-FFF2-40B4-BE49-F238E27FC236}">
                <a16:creationId xmlns:a16="http://schemas.microsoft.com/office/drawing/2014/main" id="{0BD02752-1670-48D8-9B2B-CB8D152E65D7}"/>
              </a:ext>
            </a:extLst>
          </p:cNvPr>
          <p:cNvSpPr/>
          <p:nvPr/>
        </p:nvSpPr>
        <p:spPr>
          <a:xfrm>
            <a:off x="8044070" y="3988904"/>
            <a:ext cx="2305878" cy="16742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 de Business </a:t>
            </a:r>
            <a:r>
              <a:rPr lang="pt-BR" dirty="0" err="1"/>
              <a:t>Intelligence</a:t>
            </a:r>
            <a:endParaRPr lang="en-US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65DD5EE-1F79-4C5C-9423-431D18ED44BD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8454887" y="3132013"/>
            <a:ext cx="742122" cy="85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6C774D-DF25-4FCE-A795-BB00B833298A}"/>
              </a:ext>
            </a:extLst>
          </p:cNvPr>
          <p:cNvSpPr txBox="1"/>
          <p:nvPr/>
        </p:nvSpPr>
        <p:spPr>
          <a:xfrm>
            <a:off x="5107782" y="814387"/>
            <a:ext cx="25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SPANI ATACADO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E3B53F-8503-47F1-942C-C94D6A1D904B}"/>
              </a:ext>
            </a:extLst>
          </p:cNvPr>
          <p:cNvSpPr txBox="1"/>
          <p:nvPr/>
        </p:nvSpPr>
        <p:spPr>
          <a:xfrm>
            <a:off x="814388" y="1914525"/>
            <a:ext cx="5972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Clientes</a:t>
            </a:r>
          </a:p>
          <a:p>
            <a:pPr marL="285750" indent="-285750">
              <a:buFontTx/>
              <a:buChar char="-"/>
            </a:pPr>
            <a:r>
              <a:rPr lang="pt-BR" dirty="0"/>
              <a:t>Lojas </a:t>
            </a:r>
          </a:p>
          <a:p>
            <a:pPr marL="285750" indent="-285750">
              <a:buFontTx/>
              <a:buChar char="-"/>
            </a:pPr>
            <a:r>
              <a:rPr lang="pt-BR" dirty="0"/>
              <a:t>Gerentes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Produtos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Funcionários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Distribuidores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78D5BA-6554-4216-8DA4-0EF0A7D34F06}"/>
              </a:ext>
            </a:extLst>
          </p:cNvPr>
          <p:cNvSpPr txBox="1"/>
          <p:nvPr/>
        </p:nvSpPr>
        <p:spPr>
          <a:xfrm>
            <a:off x="671513" y="4071938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  <a:p>
            <a:r>
              <a:rPr lang="pt-BR" dirty="0"/>
              <a:t>- Código de Identificação</a:t>
            </a:r>
          </a:p>
          <a:p>
            <a:r>
              <a:rPr lang="pt-BR" dirty="0"/>
              <a:t>-Nome</a:t>
            </a:r>
          </a:p>
          <a:p>
            <a:pPr marL="285750" indent="-285750">
              <a:buFontTx/>
              <a:buChar char="-"/>
            </a:pPr>
            <a:r>
              <a:rPr lang="pt-BR" dirty="0"/>
              <a:t>RG</a:t>
            </a:r>
          </a:p>
          <a:p>
            <a:pPr marL="285750" indent="-285750">
              <a:buFontTx/>
              <a:buChar char="-"/>
            </a:pPr>
            <a:r>
              <a:rPr lang="pt-BR" dirty="0"/>
              <a:t>CPF</a:t>
            </a:r>
          </a:p>
          <a:p>
            <a:pPr marL="285750" indent="-285750">
              <a:buFontTx/>
              <a:buChar char="-"/>
            </a:pPr>
            <a:r>
              <a:rPr lang="pt-BR" dirty="0"/>
              <a:t>Telefone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Email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Endereço</a:t>
            </a:r>
          </a:p>
          <a:p>
            <a:pPr marL="285750" indent="-285750">
              <a:buFontTx/>
              <a:buChar char="-"/>
            </a:pPr>
            <a:r>
              <a:rPr lang="pt-BR" dirty="0"/>
              <a:t>Idade</a:t>
            </a:r>
          </a:p>
          <a:p>
            <a:pPr marL="285750" indent="-285750">
              <a:buFontTx/>
              <a:buChar char="-"/>
            </a:pPr>
            <a:r>
              <a:rPr lang="pt-BR" dirty="0"/>
              <a:t>Sexo 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CE52C6-41CD-4283-813E-D7AF769649CB}"/>
              </a:ext>
            </a:extLst>
          </p:cNvPr>
          <p:cNvSpPr txBox="1"/>
          <p:nvPr/>
        </p:nvSpPr>
        <p:spPr>
          <a:xfrm>
            <a:off x="3014663" y="4257675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Lojas  </a:t>
            </a:r>
          </a:p>
          <a:p>
            <a:r>
              <a:rPr lang="pt-BR" dirty="0"/>
              <a:t>- Código da Loja</a:t>
            </a:r>
          </a:p>
          <a:p>
            <a:pPr marL="285750" indent="-285750">
              <a:buFontTx/>
              <a:buChar char="-"/>
            </a:pPr>
            <a:r>
              <a:rPr lang="pt-BR" dirty="0"/>
              <a:t>Endereço</a:t>
            </a:r>
          </a:p>
          <a:p>
            <a:pPr marL="285750" indent="-285750">
              <a:buFontTx/>
              <a:buChar char="-"/>
            </a:pPr>
            <a:r>
              <a:rPr lang="pt-BR" dirty="0"/>
              <a:t>Telefone</a:t>
            </a:r>
          </a:p>
          <a:p>
            <a:pPr marL="285750" indent="-285750">
              <a:buFontTx/>
              <a:buChar char="-"/>
            </a:pPr>
            <a:r>
              <a:rPr lang="pt-BR" dirty="0"/>
              <a:t>Cidade 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Estado</a:t>
            </a:r>
          </a:p>
          <a:p>
            <a:pPr marL="285750" indent="-285750">
              <a:buFontTx/>
              <a:buChar char="-"/>
            </a:pPr>
            <a:r>
              <a:rPr lang="pt-BR" dirty="0"/>
              <a:t># Funcionários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0619C8-34C6-467D-AEF9-AD66E7F64729}"/>
              </a:ext>
            </a:extLst>
          </p:cNvPr>
          <p:cNvSpPr txBox="1"/>
          <p:nvPr/>
        </p:nvSpPr>
        <p:spPr>
          <a:xfrm>
            <a:off x="4943475" y="3271838"/>
            <a:ext cx="2543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Funcionários </a:t>
            </a:r>
          </a:p>
          <a:p>
            <a:pPr marL="285750" indent="-285750">
              <a:buFontTx/>
              <a:buChar char="-"/>
            </a:pPr>
            <a:r>
              <a:rPr lang="pt-BR" dirty="0"/>
              <a:t>Matrícula</a:t>
            </a:r>
          </a:p>
          <a:p>
            <a:pPr marL="285750" indent="-285750">
              <a:buFontTx/>
              <a:buChar char="-"/>
            </a:pPr>
            <a:r>
              <a:rPr lang="pt-BR" dirty="0"/>
              <a:t>Nome</a:t>
            </a:r>
          </a:p>
          <a:p>
            <a:pPr marL="285750" indent="-285750">
              <a:buFontTx/>
              <a:buChar char="-"/>
            </a:pPr>
            <a:r>
              <a:rPr lang="pt-BR" dirty="0"/>
              <a:t>Departamento</a:t>
            </a:r>
          </a:p>
          <a:p>
            <a:pPr marL="285750" indent="-285750">
              <a:buFontTx/>
              <a:buChar char="-"/>
            </a:pPr>
            <a:r>
              <a:rPr lang="pt-BR" dirty="0"/>
              <a:t>Função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Endereço </a:t>
            </a:r>
          </a:p>
          <a:p>
            <a:pPr marL="285750" indent="-285750">
              <a:buFontTx/>
              <a:buChar char="-"/>
            </a:pPr>
            <a:r>
              <a:rPr lang="pt-BR" dirty="0"/>
              <a:t>Idade</a:t>
            </a:r>
          </a:p>
          <a:p>
            <a:pPr marL="285750" indent="-285750">
              <a:buFontTx/>
              <a:buChar char="-"/>
            </a:pPr>
            <a:r>
              <a:rPr lang="pt-BR" dirty="0"/>
              <a:t>Sexo</a:t>
            </a:r>
          </a:p>
          <a:p>
            <a:pPr marL="285750" indent="-285750">
              <a:buFontTx/>
              <a:buChar char="-"/>
            </a:pPr>
            <a:r>
              <a:rPr lang="pt-BR" dirty="0"/>
              <a:t>Salário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 de admissão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69C5B0-9960-4820-8C41-07D5D4657088}"/>
              </a:ext>
            </a:extLst>
          </p:cNvPr>
          <p:cNvSpPr txBox="1"/>
          <p:nvPr/>
        </p:nvSpPr>
        <p:spPr>
          <a:xfrm>
            <a:off x="7750969" y="3429000"/>
            <a:ext cx="2757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  <a:p>
            <a:r>
              <a:rPr lang="pt-BR" dirty="0"/>
              <a:t>- Código do Produto</a:t>
            </a:r>
          </a:p>
          <a:p>
            <a:pPr marL="285750" indent="-285750">
              <a:buFontTx/>
              <a:buChar char="-"/>
            </a:pPr>
            <a:r>
              <a:rPr lang="pt-BR" dirty="0"/>
              <a:t>Descrição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Tipo</a:t>
            </a:r>
          </a:p>
          <a:p>
            <a:pPr marL="285750" indent="-285750">
              <a:buFontTx/>
              <a:buChar char="-"/>
            </a:pPr>
            <a:r>
              <a:rPr lang="pt-BR" dirty="0"/>
              <a:t>Fabricante</a:t>
            </a:r>
          </a:p>
          <a:p>
            <a:pPr marL="285750" indent="-285750">
              <a:buFontTx/>
              <a:buChar char="-"/>
            </a:pPr>
            <a:r>
              <a:rPr lang="pt-BR" dirty="0"/>
              <a:t>Distribuidor</a:t>
            </a:r>
          </a:p>
          <a:p>
            <a:pPr marL="285750" indent="-285750">
              <a:buFontTx/>
              <a:buChar char="-"/>
            </a:pPr>
            <a:r>
              <a:rPr lang="pt-BR" dirty="0"/>
              <a:t>Preço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 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Estoque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60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10165</TotalTime>
  <Words>182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Mapa de Entidades e Classes</vt:lpstr>
      <vt:lpstr>Exemplo de um Mapa de Entidades - Comércio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Entidades e Classes</dc:title>
  <dc:creator>Andreia Stelet</dc:creator>
  <cp:lastModifiedBy>Andreia Stelet</cp:lastModifiedBy>
  <cp:revision>7</cp:revision>
  <dcterms:created xsi:type="dcterms:W3CDTF">2021-02-11T19:47:13Z</dcterms:created>
  <dcterms:modified xsi:type="dcterms:W3CDTF">2021-02-18T21:12:41Z</dcterms:modified>
</cp:coreProperties>
</file>