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43891200" cy="32918400"/>
  <p:notesSz cx="6858000" cy="9144000"/>
  <p:embeddedFontLst>
    <p:embeddedFont>
      <p:font typeface="IBM Plex Sans" panose="020B0503050203000203" pitchFamily="34" charset="0"/>
      <p:regular r:id="rId3"/>
      <p:bold r:id="rId4"/>
    </p:embeddedFont>
    <p:embeddedFont>
      <p:font typeface="IBM Plex Sans Bold" panose="020B0803050203000203" charset="0"/>
      <p:regular r:id="rId5"/>
    </p:embeddedFont>
    <p:embeddedFont>
      <p:font typeface="JetBrains Mono" panose="020B0604020202020204" charset="0"/>
      <p:regular r:id="rId6"/>
    </p:embeddedFont>
    <p:embeddedFont>
      <p:font typeface="Open Sans Bold" panose="020B0604020202020204" charset="0"/>
      <p:regular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B20DFD-1BCA-4A70-9777-34CEF0C3FADE}" v="3" dt="2024-12-06T17:51:16.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19" d="100"/>
          <a:sy n="19" d="100"/>
        </p:scale>
        <p:origin x="1156" y="1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font" Target="fonts/font1.fntdata"/><Relationship Id="rId7" Type="http://schemas.openxmlformats.org/officeDocument/2006/relationships/font" Target="fonts/font5.fnt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ableStyles" Target="tableStyles.xml"/><Relationship Id="rId5" Type="http://schemas.openxmlformats.org/officeDocument/2006/relationships/font" Target="fonts/font3.fntdata"/><Relationship Id="rId10" Type="http://schemas.openxmlformats.org/officeDocument/2006/relationships/theme" Target="theme/theme1.xml"/><Relationship Id="rId4" Type="http://schemas.openxmlformats.org/officeDocument/2006/relationships/font" Target="fonts/font2.fntdata"/><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li Legan" userId="2dd3d3336b69d794" providerId="LiveId" clId="{31B20DFD-1BCA-4A70-9777-34CEF0C3FADE}"/>
    <pc:docChg chg="undo custSel modSld">
      <pc:chgData name="Kayli Legan" userId="2dd3d3336b69d794" providerId="LiveId" clId="{31B20DFD-1BCA-4A70-9777-34CEF0C3FADE}" dt="2024-12-06T17:52:41.404" v="247" actId="478"/>
      <pc:docMkLst>
        <pc:docMk/>
      </pc:docMkLst>
      <pc:sldChg chg="addSp delSp modSp mod">
        <pc:chgData name="Kayli Legan" userId="2dd3d3336b69d794" providerId="LiveId" clId="{31B20DFD-1BCA-4A70-9777-34CEF0C3FADE}" dt="2024-12-06T17:52:41.404" v="247" actId="478"/>
        <pc:sldMkLst>
          <pc:docMk/>
          <pc:sldMk cId="0" sldId="256"/>
        </pc:sldMkLst>
        <pc:spChg chg="add del mod">
          <ac:chgData name="Kayli Legan" userId="2dd3d3336b69d794" providerId="LiveId" clId="{31B20DFD-1BCA-4A70-9777-34CEF0C3FADE}" dt="2024-12-06T17:52:41.404" v="247" actId="478"/>
          <ac:spMkLst>
            <pc:docMk/>
            <pc:sldMk cId="0" sldId="256"/>
            <ac:spMk id="19" creationId="{A0B8399A-8420-67CB-5D96-B128B88485B5}"/>
          </ac:spMkLst>
        </pc:spChg>
        <pc:spChg chg="mod">
          <ac:chgData name="Kayli Legan" userId="2dd3d3336b69d794" providerId="LiveId" clId="{31B20DFD-1BCA-4A70-9777-34CEF0C3FADE}" dt="2024-12-05T23:45:24.056" v="54" actId="20577"/>
          <ac:spMkLst>
            <pc:docMk/>
            <pc:sldMk cId="0" sldId="256"/>
            <ac:spMk id="23" creationId="{00000000-0000-0000-0000-000000000000}"/>
          </ac:spMkLst>
        </pc:spChg>
        <pc:spChg chg="mod">
          <ac:chgData name="Kayli Legan" userId="2dd3d3336b69d794" providerId="LiveId" clId="{31B20DFD-1BCA-4A70-9777-34CEF0C3FADE}" dt="2024-12-05T23:47:58.450" v="100" actId="20577"/>
          <ac:spMkLst>
            <pc:docMk/>
            <pc:sldMk cId="0" sldId="256"/>
            <ac:spMk id="28" creationId="{00000000-0000-0000-0000-000000000000}"/>
          </ac:spMkLst>
        </pc:spChg>
        <pc:spChg chg="mod">
          <ac:chgData name="Kayli Legan" userId="2dd3d3336b69d794" providerId="LiveId" clId="{31B20DFD-1BCA-4A70-9777-34CEF0C3FADE}" dt="2024-12-06T17:51:13.935" v="242"/>
          <ac:spMkLst>
            <pc:docMk/>
            <pc:sldMk cId="0" sldId="256"/>
            <ac:spMk id="30" creationId="{00000000-0000-0000-0000-000000000000}"/>
          </ac:spMkLst>
        </pc:spChg>
        <pc:spChg chg="mod">
          <ac:chgData name="Kayli Legan" userId="2dd3d3336b69d794" providerId="LiveId" clId="{31B20DFD-1BCA-4A70-9777-34CEF0C3FADE}" dt="2024-12-05T23:48:18.723" v="102" actId="20577"/>
          <ac:spMkLst>
            <pc:docMk/>
            <pc:sldMk cId="0" sldId="256"/>
            <ac:spMk id="34" creationId="{00000000-0000-0000-0000-000000000000}"/>
          </ac:spMkLst>
        </pc:spChg>
        <pc:spChg chg="mod">
          <ac:chgData name="Kayli Legan" userId="2dd3d3336b69d794" providerId="LiveId" clId="{31B20DFD-1BCA-4A70-9777-34CEF0C3FADE}" dt="2024-12-05T23:50:22.218" v="231" actId="20577"/>
          <ac:spMkLst>
            <pc:docMk/>
            <pc:sldMk cId="0" sldId="256"/>
            <ac:spMk id="36" creationId="{00000000-0000-0000-0000-000000000000}"/>
          </ac:spMkLst>
        </pc:spChg>
        <pc:picChg chg="add del mod">
          <ac:chgData name="Kayli Legan" userId="2dd3d3336b69d794" providerId="LiveId" clId="{31B20DFD-1BCA-4A70-9777-34CEF0C3FADE}" dt="2024-12-06T17:49:28.694" v="232" actId="478"/>
          <ac:picMkLst>
            <pc:docMk/>
            <pc:sldMk cId="0" sldId="256"/>
            <ac:picMk id="17" creationId="{89891124-9609-4B75-603E-182A302BD343}"/>
          </ac:picMkLst>
        </pc:picChg>
        <pc:picChg chg="add mod">
          <ac:chgData name="Kayli Legan" userId="2dd3d3336b69d794" providerId="LiveId" clId="{31B20DFD-1BCA-4A70-9777-34CEF0C3FADE}" dt="2024-12-06T17:50:58.673" v="240" actId="14100"/>
          <ac:picMkLst>
            <pc:docMk/>
            <pc:sldMk cId="0" sldId="256"/>
            <ac:picMk id="18" creationId="{17998139-D24F-D6C1-AEA3-F2081107E7F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43891200" cy="3976395"/>
            <a:chOff x="0" y="0"/>
            <a:chExt cx="4608306" cy="417497"/>
          </a:xfrm>
        </p:grpSpPr>
        <p:sp>
          <p:nvSpPr>
            <p:cNvPr id="4" name="Freeform 4"/>
            <p:cNvSpPr/>
            <p:nvPr/>
          </p:nvSpPr>
          <p:spPr>
            <a:xfrm>
              <a:off x="0" y="0"/>
              <a:ext cx="4608306" cy="417497"/>
            </a:xfrm>
            <a:custGeom>
              <a:avLst/>
              <a:gdLst/>
              <a:ahLst/>
              <a:cxnLst/>
              <a:rect l="l" t="t" r="r" b="b"/>
              <a:pathLst>
                <a:path w="4608306" h="417497">
                  <a:moveTo>
                    <a:pt x="0" y="0"/>
                  </a:moveTo>
                  <a:lnTo>
                    <a:pt x="4608306" y="0"/>
                  </a:lnTo>
                  <a:lnTo>
                    <a:pt x="4608306" y="417497"/>
                  </a:lnTo>
                  <a:lnTo>
                    <a:pt x="0" y="417497"/>
                  </a:lnTo>
                  <a:close/>
                </a:path>
              </a:pathLst>
            </a:custGeom>
            <a:solidFill>
              <a:srgbClr val="BA0C2F"/>
            </a:solidFill>
          </p:spPr>
          <p:txBody>
            <a:bodyPr/>
            <a:lstStyle/>
            <a:p>
              <a:endParaRPr lang="en-US"/>
            </a:p>
          </p:txBody>
        </p:sp>
      </p:grpSp>
      <p:sp>
        <p:nvSpPr>
          <p:cNvPr id="5" name="AutoShape 5"/>
          <p:cNvSpPr/>
          <p:nvPr/>
        </p:nvSpPr>
        <p:spPr>
          <a:xfrm>
            <a:off x="0" y="4696487"/>
            <a:ext cx="14436220" cy="0"/>
          </a:xfrm>
          <a:prstGeom prst="line">
            <a:avLst/>
          </a:prstGeom>
          <a:ln w="809625" cap="flat">
            <a:solidFill>
              <a:srgbClr val="BA0C2F"/>
            </a:solidFill>
            <a:prstDash val="solid"/>
            <a:headEnd type="none" w="sm" len="sm"/>
            <a:tailEnd type="none" w="sm" len="sm"/>
          </a:ln>
        </p:spPr>
        <p:txBody>
          <a:bodyPr/>
          <a:lstStyle/>
          <a:p>
            <a:endParaRPr lang="en-US"/>
          </a:p>
        </p:txBody>
      </p:sp>
      <p:sp>
        <p:nvSpPr>
          <p:cNvPr id="6" name="AutoShape 6"/>
          <p:cNvSpPr/>
          <p:nvPr/>
        </p:nvSpPr>
        <p:spPr>
          <a:xfrm>
            <a:off x="0" y="10712350"/>
            <a:ext cx="14436220" cy="0"/>
          </a:xfrm>
          <a:prstGeom prst="line">
            <a:avLst/>
          </a:prstGeom>
          <a:ln w="809625" cap="flat">
            <a:solidFill>
              <a:srgbClr val="BA0C2F"/>
            </a:solidFill>
            <a:prstDash val="solid"/>
            <a:headEnd type="none" w="sm" len="sm"/>
            <a:tailEnd type="none" w="sm" len="sm"/>
          </a:ln>
        </p:spPr>
        <p:txBody>
          <a:bodyPr/>
          <a:lstStyle/>
          <a:p>
            <a:endParaRPr lang="en-US"/>
          </a:p>
        </p:txBody>
      </p:sp>
      <p:sp>
        <p:nvSpPr>
          <p:cNvPr id="7" name="AutoShape 7"/>
          <p:cNvSpPr/>
          <p:nvPr/>
        </p:nvSpPr>
        <p:spPr>
          <a:xfrm>
            <a:off x="14675405" y="4696487"/>
            <a:ext cx="14436220" cy="0"/>
          </a:xfrm>
          <a:prstGeom prst="line">
            <a:avLst/>
          </a:prstGeom>
          <a:ln w="809625" cap="flat">
            <a:solidFill>
              <a:srgbClr val="BA0C2F"/>
            </a:solidFill>
            <a:prstDash val="solid"/>
            <a:headEnd type="none" w="sm" len="sm"/>
            <a:tailEnd type="none" w="sm" len="sm"/>
          </a:ln>
        </p:spPr>
        <p:txBody>
          <a:bodyPr/>
          <a:lstStyle/>
          <a:p>
            <a:endParaRPr lang="en-US"/>
          </a:p>
        </p:txBody>
      </p:sp>
      <p:sp>
        <p:nvSpPr>
          <p:cNvPr id="8" name="AutoShape 8"/>
          <p:cNvSpPr/>
          <p:nvPr/>
        </p:nvSpPr>
        <p:spPr>
          <a:xfrm>
            <a:off x="0" y="21943267"/>
            <a:ext cx="14436220" cy="0"/>
          </a:xfrm>
          <a:prstGeom prst="line">
            <a:avLst/>
          </a:prstGeom>
          <a:ln w="809625" cap="flat">
            <a:solidFill>
              <a:srgbClr val="BA0C2F"/>
            </a:solidFill>
            <a:prstDash val="solid"/>
            <a:headEnd type="none" w="sm" len="sm"/>
            <a:tailEnd type="none" w="sm" len="sm"/>
          </a:ln>
        </p:spPr>
        <p:txBody>
          <a:bodyPr/>
          <a:lstStyle/>
          <a:p>
            <a:endParaRPr lang="en-US"/>
          </a:p>
        </p:txBody>
      </p:sp>
      <p:sp>
        <p:nvSpPr>
          <p:cNvPr id="9" name="AutoShape 9"/>
          <p:cNvSpPr/>
          <p:nvPr/>
        </p:nvSpPr>
        <p:spPr>
          <a:xfrm>
            <a:off x="29391495" y="4696487"/>
            <a:ext cx="14499705" cy="0"/>
          </a:xfrm>
          <a:prstGeom prst="line">
            <a:avLst/>
          </a:prstGeom>
          <a:ln w="809625" cap="flat">
            <a:solidFill>
              <a:srgbClr val="BA0C2F"/>
            </a:solidFill>
            <a:prstDash val="solid"/>
            <a:headEnd type="none" w="sm" len="sm"/>
            <a:tailEnd type="none" w="sm" len="sm"/>
          </a:ln>
        </p:spPr>
        <p:txBody>
          <a:bodyPr/>
          <a:lstStyle/>
          <a:p>
            <a:endParaRPr lang="en-US"/>
          </a:p>
        </p:txBody>
      </p:sp>
      <p:sp>
        <p:nvSpPr>
          <p:cNvPr id="10" name="AutoShape 10"/>
          <p:cNvSpPr/>
          <p:nvPr/>
        </p:nvSpPr>
        <p:spPr>
          <a:xfrm>
            <a:off x="29552706" y="28048624"/>
            <a:ext cx="14499705" cy="0"/>
          </a:xfrm>
          <a:prstGeom prst="line">
            <a:avLst/>
          </a:prstGeom>
          <a:ln w="809625" cap="flat">
            <a:solidFill>
              <a:srgbClr val="BA0C2F"/>
            </a:solidFill>
            <a:prstDash val="solid"/>
            <a:headEnd type="none" w="sm" len="sm"/>
            <a:tailEnd type="none" w="sm" len="sm"/>
          </a:ln>
        </p:spPr>
        <p:txBody>
          <a:bodyPr/>
          <a:lstStyle/>
          <a:p>
            <a:endParaRPr lang="en-US"/>
          </a:p>
        </p:txBody>
      </p:sp>
      <p:sp>
        <p:nvSpPr>
          <p:cNvPr id="11" name="AutoShape 11"/>
          <p:cNvSpPr/>
          <p:nvPr/>
        </p:nvSpPr>
        <p:spPr>
          <a:xfrm>
            <a:off x="29391495" y="17465866"/>
            <a:ext cx="14499705" cy="0"/>
          </a:xfrm>
          <a:prstGeom prst="line">
            <a:avLst/>
          </a:prstGeom>
          <a:ln w="809625" cap="flat">
            <a:solidFill>
              <a:srgbClr val="BA0C2F"/>
            </a:solidFill>
            <a:prstDash val="solid"/>
            <a:headEnd type="none" w="sm" len="sm"/>
            <a:tailEnd type="none" w="sm" len="sm"/>
          </a:ln>
        </p:spPr>
        <p:txBody>
          <a:bodyPr/>
          <a:lstStyle/>
          <a:p>
            <a:endParaRPr lang="en-US"/>
          </a:p>
        </p:txBody>
      </p:sp>
      <p:sp>
        <p:nvSpPr>
          <p:cNvPr id="12" name="TextBox 12"/>
          <p:cNvSpPr txBox="1"/>
          <p:nvPr/>
        </p:nvSpPr>
        <p:spPr>
          <a:xfrm>
            <a:off x="0" y="2980764"/>
            <a:ext cx="43891200" cy="669925"/>
          </a:xfrm>
          <a:prstGeom prst="rect">
            <a:avLst/>
          </a:prstGeom>
        </p:spPr>
        <p:txBody>
          <a:bodyPr lIns="0" tIns="0" rIns="0" bIns="0" rtlCol="0" anchor="t">
            <a:spAutoFit/>
          </a:bodyPr>
          <a:lstStyle/>
          <a:p>
            <a:pPr algn="ctr">
              <a:lnSpc>
                <a:spcPts val="5599"/>
              </a:lnSpc>
            </a:pPr>
            <a:r>
              <a:rPr lang="en-US" sz="3999" spc="147" dirty="0" err="1">
                <a:solidFill>
                  <a:srgbClr val="FFFFFF"/>
                </a:solidFill>
                <a:latin typeface="JetBrains Mono"/>
                <a:ea typeface="JetBrains Mono"/>
                <a:cs typeface="JetBrains Mono"/>
                <a:sym typeface="JetBrains Mono"/>
              </a:rPr>
              <a:t>Andreichuk</a:t>
            </a:r>
            <a:r>
              <a:rPr lang="en-US" sz="3999" spc="147" dirty="0">
                <a:solidFill>
                  <a:srgbClr val="FFFFFF"/>
                </a:solidFill>
                <a:latin typeface="JetBrains Mono"/>
                <a:ea typeface="JetBrains Mono"/>
                <a:cs typeface="JetBrains Mono"/>
                <a:sym typeface="JetBrains Mono"/>
              </a:rPr>
              <a:t>, Cody; Legan, Kayli</a:t>
            </a:r>
          </a:p>
        </p:txBody>
      </p:sp>
      <p:sp>
        <p:nvSpPr>
          <p:cNvPr id="13" name="TextBox 13"/>
          <p:cNvSpPr txBox="1"/>
          <p:nvPr/>
        </p:nvSpPr>
        <p:spPr>
          <a:xfrm>
            <a:off x="-52085" y="1180537"/>
            <a:ext cx="43891200" cy="1257302"/>
          </a:xfrm>
          <a:prstGeom prst="rect">
            <a:avLst/>
          </a:prstGeom>
        </p:spPr>
        <p:txBody>
          <a:bodyPr lIns="0" tIns="0" rIns="0" bIns="0" rtlCol="0" anchor="t">
            <a:spAutoFit/>
          </a:bodyPr>
          <a:lstStyle/>
          <a:p>
            <a:pPr algn="ctr">
              <a:lnSpc>
                <a:spcPts val="10274"/>
              </a:lnSpc>
            </a:pPr>
            <a:r>
              <a:rPr lang="en-US" sz="7499" b="1" spc="112" dirty="0" err="1">
                <a:solidFill>
                  <a:srgbClr val="FFFFFF"/>
                </a:solidFill>
                <a:latin typeface="Open Sans Bold"/>
                <a:ea typeface="Open Sans Bold"/>
                <a:cs typeface="Open Sans Bold"/>
                <a:sym typeface="Open Sans Bold"/>
              </a:rPr>
              <a:t>MocEMF</a:t>
            </a:r>
            <a:r>
              <a:rPr lang="en-US" sz="7499" b="1" spc="112" dirty="0">
                <a:solidFill>
                  <a:srgbClr val="FFFFFF"/>
                </a:solidFill>
                <a:latin typeface="Open Sans Bold"/>
                <a:ea typeface="Open Sans Bold"/>
                <a:cs typeface="Open Sans Bold"/>
                <a:sym typeface="Open Sans Bold"/>
              </a:rPr>
              <a:t>: A Portable EMF Reader</a:t>
            </a:r>
          </a:p>
        </p:txBody>
      </p:sp>
      <p:sp>
        <p:nvSpPr>
          <p:cNvPr id="14" name="Freeform 14"/>
          <p:cNvSpPr/>
          <p:nvPr/>
        </p:nvSpPr>
        <p:spPr>
          <a:xfrm>
            <a:off x="272215" y="230406"/>
            <a:ext cx="3648786" cy="3515584"/>
          </a:xfrm>
          <a:custGeom>
            <a:avLst/>
            <a:gdLst/>
            <a:ahLst/>
            <a:cxnLst/>
            <a:rect l="l" t="t" r="r" b="b"/>
            <a:pathLst>
              <a:path w="3648786" h="3515584">
                <a:moveTo>
                  <a:pt x="0" y="0"/>
                </a:moveTo>
                <a:lnTo>
                  <a:pt x="3648786" y="0"/>
                </a:lnTo>
                <a:lnTo>
                  <a:pt x="3648786" y="3515584"/>
                </a:lnTo>
                <a:lnTo>
                  <a:pt x="0" y="3515584"/>
                </a:lnTo>
                <a:lnTo>
                  <a:pt x="0" y="0"/>
                </a:lnTo>
                <a:close/>
              </a:path>
            </a:pathLst>
          </a:custGeom>
          <a:blipFill>
            <a:blip r:embed="rId2"/>
            <a:stretch>
              <a:fillRect l="-181" r="-181"/>
            </a:stretch>
          </a:blipFill>
        </p:spPr>
        <p:txBody>
          <a:bodyPr/>
          <a:lstStyle/>
          <a:p>
            <a:endParaRPr lang="en-US"/>
          </a:p>
        </p:txBody>
      </p:sp>
      <p:sp>
        <p:nvSpPr>
          <p:cNvPr id="15" name="Freeform 15"/>
          <p:cNvSpPr/>
          <p:nvPr/>
        </p:nvSpPr>
        <p:spPr>
          <a:xfrm>
            <a:off x="40000516" y="230406"/>
            <a:ext cx="3648786" cy="3515584"/>
          </a:xfrm>
          <a:custGeom>
            <a:avLst/>
            <a:gdLst/>
            <a:ahLst/>
            <a:cxnLst/>
            <a:rect l="l" t="t" r="r" b="b"/>
            <a:pathLst>
              <a:path w="3648786" h="3515584">
                <a:moveTo>
                  <a:pt x="0" y="0"/>
                </a:moveTo>
                <a:lnTo>
                  <a:pt x="3648786" y="0"/>
                </a:lnTo>
                <a:lnTo>
                  <a:pt x="3648786" y="3515584"/>
                </a:lnTo>
                <a:lnTo>
                  <a:pt x="0" y="3515584"/>
                </a:lnTo>
                <a:lnTo>
                  <a:pt x="0" y="0"/>
                </a:lnTo>
                <a:close/>
              </a:path>
            </a:pathLst>
          </a:custGeom>
          <a:blipFill>
            <a:blip r:embed="rId2"/>
            <a:stretch>
              <a:fillRect l="-181" r="-181"/>
            </a:stretch>
          </a:blipFill>
        </p:spPr>
        <p:txBody>
          <a:bodyPr/>
          <a:lstStyle/>
          <a:p>
            <a:endParaRPr lang="en-US"/>
          </a:p>
        </p:txBody>
      </p:sp>
      <p:sp>
        <p:nvSpPr>
          <p:cNvPr id="16" name="Freeform 16"/>
          <p:cNvSpPr/>
          <p:nvPr/>
        </p:nvSpPr>
        <p:spPr>
          <a:xfrm>
            <a:off x="38408803" y="30432929"/>
            <a:ext cx="5269101" cy="2335968"/>
          </a:xfrm>
          <a:custGeom>
            <a:avLst/>
            <a:gdLst/>
            <a:ahLst/>
            <a:cxnLst/>
            <a:rect l="l" t="t" r="r" b="b"/>
            <a:pathLst>
              <a:path w="5269101" h="2335968">
                <a:moveTo>
                  <a:pt x="0" y="0"/>
                </a:moveTo>
                <a:lnTo>
                  <a:pt x="5269101" y="0"/>
                </a:lnTo>
                <a:lnTo>
                  <a:pt x="5269101" y="2335968"/>
                </a:lnTo>
                <a:lnTo>
                  <a:pt x="0" y="2335968"/>
                </a:lnTo>
                <a:lnTo>
                  <a:pt x="0" y="0"/>
                </a:lnTo>
                <a:close/>
              </a:path>
            </a:pathLst>
          </a:custGeom>
          <a:blipFill>
            <a:blip r:embed="rId3"/>
            <a:stretch>
              <a:fillRect/>
            </a:stretch>
          </a:blipFill>
        </p:spPr>
        <p:txBody>
          <a:bodyPr/>
          <a:lstStyle/>
          <a:p>
            <a:endParaRPr lang="en-US"/>
          </a:p>
        </p:txBody>
      </p:sp>
      <p:sp>
        <p:nvSpPr>
          <p:cNvPr id="20" name="TextBox 20"/>
          <p:cNvSpPr txBox="1"/>
          <p:nvPr/>
        </p:nvSpPr>
        <p:spPr>
          <a:xfrm>
            <a:off x="29743160" y="28796336"/>
            <a:ext cx="14095955" cy="1143483"/>
          </a:xfrm>
          <a:prstGeom prst="rect">
            <a:avLst/>
          </a:prstGeom>
        </p:spPr>
        <p:txBody>
          <a:bodyPr lIns="0" tIns="0" rIns="0" bIns="0" rtlCol="0" anchor="t">
            <a:spAutoFit/>
          </a:bodyPr>
          <a:lstStyle/>
          <a:p>
            <a:pPr algn="just">
              <a:lnSpc>
                <a:spcPts val="4561"/>
              </a:lnSpc>
            </a:pPr>
            <a:r>
              <a:rPr lang="en-US" sz="3804" spc="-49">
                <a:solidFill>
                  <a:srgbClr val="000000"/>
                </a:solidFill>
                <a:latin typeface="IBM Plex Sans"/>
                <a:ea typeface="IBM Plex Sans"/>
                <a:cs typeface="IBM Plex Sans"/>
                <a:sym typeface="IBM Plex Sans"/>
              </a:rPr>
              <a:t>We thank Dr. Hoan Ngo for his guidance and support on this project.</a:t>
            </a:r>
          </a:p>
        </p:txBody>
      </p:sp>
      <p:sp>
        <p:nvSpPr>
          <p:cNvPr id="21" name="TextBox 21"/>
          <p:cNvSpPr txBox="1"/>
          <p:nvPr/>
        </p:nvSpPr>
        <p:spPr>
          <a:xfrm>
            <a:off x="29537838" y="18439252"/>
            <a:ext cx="14067352" cy="8235011"/>
          </a:xfrm>
          <a:prstGeom prst="rect">
            <a:avLst/>
          </a:prstGeom>
        </p:spPr>
        <p:txBody>
          <a:bodyPr lIns="0" tIns="0" rIns="0" bIns="0" rtlCol="0" anchor="t">
            <a:spAutoFit/>
          </a:bodyPr>
          <a:lstStyle/>
          <a:p>
            <a:pPr algn="just">
              <a:lnSpc>
                <a:spcPts val="4561"/>
              </a:lnSpc>
            </a:pPr>
            <a:r>
              <a:rPr lang="en-US" sz="4000" dirty="0"/>
              <a:t>After thorough testing, we are confident that the final product is both accurate and reliable, making it suitable for both commercial and personal use. While we did not have a reference device for direct comparison, we tested the EMF reader around a variety of devices, including wires, laptops, and battery packs. The sensor provided varying readings depending on the proximity and type of device, confirming its ability to detect electromagnetic fields with a reasonable level of accuracy.</a:t>
            </a:r>
          </a:p>
          <a:p>
            <a:pPr algn="just">
              <a:lnSpc>
                <a:spcPts val="4561"/>
              </a:lnSpc>
            </a:pPr>
            <a:endParaRPr lang="en-US" sz="3804" spc="-49" dirty="0">
              <a:solidFill>
                <a:srgbClr val="000000"/>
              </a:solidFill>
              <a:latin typeface="IBM Plex Sans"/>
              <a:ea typeface="IBM Plex Sans"/>
              <a:cs typeface="IBM Plex Sans"/>
              <a:sym typeface="IBM Plex Sans"/>
            </a:endParaRPr>
          </a:p>
          <a:p>
            <a:pPr algn="just">
              <a:lnSpc>
                <a:spcPts val="4561"/>
              </a:lnSpc>
            </a:pPr>
            <a:r>
              <a:rPr lang="en-US" sz="4000" dirty="0"/>
              <a:t>Additionally, we found that for the user to obtain accurate results, the EMF sensor needs to be positioned within a specific proximity to the source of the electromagnetic field. Simply holding it at a distance may result in inaccurate measurements.</a:t>
            </a:r>
          </a:p>
          <a:p>
            <a:pPr algn="just">
              <a:lnSpc>
                <a:spcPts val="4561"/>
              </a:lnSpc>
            </a:pPr>
            <a:endParaRPr lang="en-US" sz="3804" spc="-49" dirty="0">
              <a:solidFill>
                <a:srgbClr val="000000"/>
              </a:solidFill>
              <a:latin typeface="IBM Plex Sans"/>
              <a:ea typeface="IBM Plex Sans"/>
              <a:cs typeface="IBM Plex Sans"/>
              <a:sym typeface="IBM Plex Sans"/>
            </a:endParaRPr>
          </a:p>
        </p:txBody>
      </p:sp>
      <p:sp>
        <p:nvSpPr>
          <p:cNvPr id="22" name="TextBox 22"/>
          <p:cNvSpPr txBox="1"/>
          <p:nvPr/>
        </p:nvSpPr>
        <p:spPr>
          <a:xfrm>
            <a:off x="29552706" y="27624761"/>
            <a:ext cx="14499705" cy="712470"/>
          </a:xfrm>
          <a:prstGeom prst="rect">
            <a:avLst/>
          </a:prstGeom>
        </p:spPr>
        <p:txBody>
          <a:bodyPr lIns="0" tIns="0" rIns="0" bIns="0" rtlCol="0" anchor="t">
            <a:spAutoFit/>
          </a:bodyPr>
          <a:lstStyle/>
          <a:p>
            <a:pPr algn="ctr">
              <a:lnSpc>
                <a:spcPts val="5880"/>
              </a:lnSpc>
            </a:pPr>
            <a:r>
              <a:rPr lang="en-US" sz="4200" b="1" spc="63">
                <a:solidFill>
                  <a:srgbClr val="FFFFFF"/>
                </a:solidFill>
                <a:latin typeface="Open Sans Bold"/>
                <a:ea typeface="Open Sans Bold"/>
                <a:cs typeface="Open Sans Bold"/>
                <a:sym typeface="Open Sans Bold"/>
              </a:rPr>
              <a:t>Acknowledgements</a:t>
            </a:r>
          </a:p>
        </p:txBody>
      </p:sp>
      <p:sp>
        <p:nvSpPr>
          <p:cNvPr id="23" name="TextBox 23"/>
          <p:cNvSpPr txBox="1"/>
          <p:nvPr/>
        </p:nvSpPr>
        <p:spPr>
          <a:xfrm>
            <a:off x="184434" y="5678317"/>
            <a:ext cx="14067352" cy="3539430"/>
          </a:xfrm>
          <a:prstGeom prst="rect">
            <a:avLst/>
          </a:prstGeom>
        </p:spPr>
        <p:txBody>
          <a:bodyPr lIns="0" tIns="0" rIns="0" bIns="0" rtlCol="0" anchor="t">
            <a:spAutoFit/>
          </a:bodyPr>
          <a:lstStyle/>
          <a:p>
            <a:pPr algn="just">
              <a:lnSpc>
                <a:spcPts val="4561"/>
              </a:lnSpc>
            </a:pPr>
            <a:r>
              <a:rPr lang="en-US" sz="4000" b="0" i="0" dirty="0">
                <a:solidFill>
                  <a:srgbClr val="000000"/>
                </a:solidFill>
                <a:effectLst/>
              </a:rPr>
              <a:t>An emf reader is used to measure electromagnetic fields which are invisible areas of energy surrounding electrical devices. They have many purposes including measuring EMF exposure, finding EMF sources, ensuring safety and even paranormal investigation. For our project, we focused more on finding EMF sources so our EMF reader will light up and buzz according to the EMF strength reading. </a:t>
            </a:r>
            <a:endParaRPr lang="en-US" sz="3804" spc="-49" dirty="0">
              <a:solidFill>
                <a:srgbClr val="000000"/>
              </a:solidFill>
              <a:latin typeface="IBM Plex Sans"/>
              <a:ea typeface="IBM Plex Sans"/>
              <a:cs typeface="IBM Plex Sans"/>
              <a:sym typeface="IBM Plex Sans"/>
            </a:endParaRPr>
          </a:p>
        </p:txBody>
      </p:sp>
      <p:sp>
        <p:nvSpPr>
          <p:cNvPr id="24" name="TextBox 24"/>
          <p:cNvSpPr txBox="1"/>
          <p:nvPr/>
        </p:nvSpPr>
        <p:spPr>
          <a:xfrm>
            <a:off x="0" y="4335374"/>
            <a:ext cx="14436220" cy="712470"/>
          </a:xfrm>
          <a:prstGeom prst="rect">
            <a:avLst/>
          </a:prstGeom>
        </p:spPr>
        <p:txBody>
          <a:bodyPr lIns="0" tIns="0" rIns="0" bIns="0" rtlCol="0" anchor="t">
            <a:spAutoFit/>
          </a:bodyPr>
          <a:lstStyle/>
          <a:p>
            <a:pPr algn="ctr">
              <a:lnSpc>
                <a:spcPts val="5880"/>
              </a:lnSpc>
            </a:pPr>
            <a:r>
              <a:rPr lang="en-US" sz="4200" b="1" spc="63" dirty="0">
                <a:solidFill>
                  <a:srgbClr val="FFFFFF"/>
                </a:solidFill>
                <a:latin typeface="Open Sans Bold"/>
                <a:ea typeface="Open Sans Bold"/>
                <a:cs typeface="Open Sans Bold"/>
                <a:sym typeface="Open Sans Bold"/>
              </a:rPr>
              <a:t>Abstract</a:t>
            </a:r>
          </a:p>
        </p:txBody>
      </p:sp>
      <p:sp>
        <p:nvSpPr>
          <p:cNvPr id="25" name="TextBox 25"/>
          <p:cNvSpPr txBox="1"/>
          <p:nvPr/>
        </p:nvSpPr>
        <p:spPr>
          <a:xfrm>
            <a:off x="14713377" y="4317393"/>
            <a:ext cx="14436220" cy="712470"/>
          </a:xfrm>
          <a:prstGeom prst="rect">
            <a:avLst/>
          </a:prstGeom>
        </p:spPr>
        <p:txBody>
          <a:bodyPr lIns="0" tIns="0" rIns="0" bIns="0" rtlCol="0" anchor="t">
            <a:spAutoFit/>
          </a:bodyPr>
          <a:lstStyle/>
          <a:p>
            <a:pPr algn="ctr">
              <a:lnSpc>
                <a:spcPts val="5880"/>
              </a:lnSpc>
            </a:pPr>
            <a:r>
              <a:rPr lang="en-US" sz="4200" b="1" spc="63" dirty="0">
                <a:solidFill>
                  <a:srgbClr val="FFFFFF"/>
                </a:solidFill>
                <a:latin typeface="Open Sans Bold"/>
                <a:ea typeface="Open Sans Bold"/>
                <a:cs typeface="Open Sans Bold"/>
                <a:sym typeface="Open Sans Bold"/>
              </a:rPr>
              <a:t>Models</a:t>
            </a:r>
          </a:p>
        </p:txBody>
      </p:sp>
      <p:sp>
        <p:nvSpPr>
          <p:cNvPr id="26" name="TextBox 26"/>
          <p:cNvSpPr txBox="1"/>
          <p:nvPr/>
        </p:nvSpPr>
        <p:spPr>
          <a:xfrm>
            <a:off x="0" y="10318071"/>
            <a:ext cx="14436220" cy="1455420"/>
          </a:xfrm>
          <a:prstGeom prst="rect">
            <a:avLst/>
          </a:prstGeom>
        </p:spPr>
        <p:txBody>
          <a:bodyPr lIns="0" tIns="0" rIns="0" bIns="0" rtlCol="0" anchor="t">
            <a:spAutoFit/>
          </a:bodyPr>
          <a:lstStyle/>
          <a:p>
            <a:pPr algn="ctr">
              <a:lnSpc>
                <a:spcPts val="5880"/>
              </a:lnSpc>
            </a:pPr>
            <a:r>
              <a:rPr lang="en-US" sz="4200" b="1" spc="63">
                <a:solidFill>
                  <a:srgbClr val="FFFFFF"/>
                </a:solidFill>
                <a:latin typeface="Open Sans Bold"/>
                <a:ea typeface="Open Sans Bold"/>
                <a:cs typeface="Open Sans Bold"/>
                <a:sym typeface="Open Sans Bold"/>
              </a:rPr>
              <a:t>Components</a:t>
            </a:r>
          </a:p>
          <a:p>
            <a:pPr algn="ctr">
              <a:lnSpc>
                <a:spcPts val="5880"/>
              </a:lnSpc>
            </a:pPr>
            <a:endParaRPr lang="en-US" sz="4200" b="1" spc="63">
              <a:solidFill>
                <a:srgbClr val="FFFFFF"/>
              </a:solidFill>
              <a:latin typeface="Open Sans Bold"/>
              <a:ea typeface="Open Sans Bold"/>
              <a:cs typeface="Open Sans Bold"/>
              <a:sym typeface="Open Sans Bold"/>
            </a:endParaRPr>
          </a:p>
        </p:txBody>
      </p:sp>
      <p:sp>
        <p:nvSpPr>
          <p:cNvPr id="27" name="TextBox 27"/>
          <p:cNvSpPr txBox="1"/>
          <p:nvPr/>
        </p:nvSpPr>
        <p:spPr>
          <a:xfrm>
            <a:off x="0" y="21548988"/>
            <a:ext cx="14436220" cy="712470"/>
          </a:xfrm>
          <a:prstGeom prst="rect">
            <a:avLst/>
          </a:prstGeom>
        </p:spPr>
        <p:txBody>
          <a:bodyPr lIns="0" tIns="0" rIns="0" bIns="0" rtlCol="0" anchor="t">
            <a:spAutoFit/>
          </a:bodyPr>
          <a:lstStyle/>
          <a:p>
            <a:pPr algn="ctr">
              <a:lnSpc>
                <a:spcPts val="5880"/>
              </a:lnSpc>
            </a:pPr>
            <a:r>
              <a:rPr lang="en-US" sz="4200" b="1" spc="63">
                <a:solidFill>
                  <a:srgbClr val="FFFFFF"/>
                </a:solidFill>
                <a:latin typeface="Open Sans Bold"/>
                <a:ea typeface="Open Sans Bold"/>
                <a:cs typeface="Open Sans Bold"/>
                <a:sym typeface="Open Sans Bold"/>
              </a:rPr>
              <a:t>Methods and Overview</a:t>
            </a:r>
          </a:p>
        </p:txBody>
      </p:sp>
      <p:sp>
        <p:nvSpPr>
          <p:cNvPr id="28" name="TextBox 28"/>
          <p:cNvSpPr txBox="1"/>
          <p:nvPr/>
        </p:nvSpPr>
        <p:spPr>
          <a:xfrm>
            <a:off x="-177153" y="11450996"/>
            <a:ext cx="14428939" cy="9414821"/>
          </a:xfrm>
          <a:prstGeom prst="rect">
            <a:avLst/>
          </a:prstGeom>
        </p:spPr>
        <p:txBody>
          <a:bodyPr lIns="0" tIns="0" rIns="0" bIns="0" rtlCol="0" anchor="t">
            <a:spAutoFit/>
          </a:bodyPr>
          <a:lstStyle/>
          <a:p>
            <a:pPr marL="821285" lvl="1" indent="-410643" algn="l">
              <a:lnSpc>
                <a:spcPts val="4561"/>
              </a:lnSpc>
              <a:buFont typeface="Arial"/>
              <a:buChar char="•"/>
            </a:pPr>
            <a:r>
              <a:rPr lang="en-US" sz="4000" b="1" i="0" dirty="0">
                <a:solidFill>
                  <a:srgbClr val="000000"/>
                </a:solidFill>
                <a:effectLst/>
              </a:rPr>
              <a:t>GY-271 Triple Axis Compass Magnetometer Sensor </a:t>
            </a:r>
            <a:r>
              <a:rPr lang="en-US" sz="3804" b="1" spc="-49" dirty="0">
                <a:solidFill>
                  <a:srgbClr val="000000"/>
                </a:solidFill>
                <a:latin typeface="IBM Plex Sans Bold"/>
                <a:ea typeface="IBM Plex Sans Bold"/>
                <a:cs typeface="IBM Plex Sans Bold"/>
                <a:sym typeface="IBM Plex Sans Bold"/>
              </a:rPr>
              <a:t>(~7.99 USD)</a:t>
            </a:r>
          </a:p>
          <a:p>
            <a:pPr marL="1642570" lvl="2" indent="-547523" algn="l">
              <a:lnSpc>
                <a:spcPts val="4561"/>
              </a:lnSpc>
              <a:buFont typeface="Arial"/>
              <a:buChar char="⚬"/>
            </a:pPr>
            <a:r>
              <a:rPr lang="en-US" sz="4000" b="0" i="0" dirty="0">
                <a:solidFill>
                  <a:srgbClr val="000000"/>
                </a:solidFill>
                <a:effectLst/>
              </a:rPr>
              <a:t>Sensor used to measure the strength of the magnetic field</a:t>
            </a:r>
            <a:r>
              <a:rPr lang="en-US" sz="3804" spc="-49" dirty="0">
                <a:solidFill>
                  <a:srgbClr val="000000"/>
                </a:solidFill>
                <a:latin typeface="IBM Plex Sans"/>
                <a:ea typeface="IBM Plex Sans"/>
                <a:cs typeface="IBM Plex Sans"/>
                <a:sym typeface="IBM Plex Sans"/>
              </a:rPr>
              <a:t>.</a:t>
            </a:r>
          </a:p>
          <a:p>
            <a:pPr marL="821285" lvl="1" indent="-410643" algn="l">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Battery Adapter (~6.99 USD)</a:t>
            </a:r>
          </a:p>
          <a:p>
            <a:pPr marL="1642570" lvl="2" indent="-547523" algn="l">
              <a:lnSpc>
                <a:spcPts val="4561"/>
              </a:lnSpc>
              <a:buFont typeface="Arial"/>
              <a:buChar char="⚬"/>
            </a:pPr>
            <a:r>
              <a:rPr lang="en-US" sz="3804" spc="-49" dirty="0">
                <a:solidFill>
                  <a:srgbClr val="000000"/>
                </a:solidFill>
                <a:latin typeface="IBM Plex Sans"/>
                <a:ea typeface="IBM Plex Sans"/>
                <a:cs typeface="IBM Plex Sans"/>
                <a:sym typeface="IBM Plex Sans"/>
              </a:rPr>
              <a:t>To hold batteries.</a:t>
            </a:r>
          </a:p>
          <a:p>
            <a:pPr marL="821285" lvl="1" indent="-410643" algn="l">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3 AA Batteries (~3.00 USD)</a:t>
            </a:r>
          </a:p>
          <a:p>
            <a:pPr marL="1642570" lvl="2" indent="-547523" algn="l">
              <a:lnSpc>
                <a:spcPts val="4561"/>
              </a:lnSpc>
              <a:buFont typeface="Arial"/>
              <a:buChar char="⚬"/>
            </a:pPr>
            <a:r>
              <a:rPr lang="en-US" sz="3804" spc="-49" dirty="0">
                <a:solidFill>
                  <a:srgbClr val="000000"/>
                </a:solidFill>
                <a:latin typeface="IBM Plex Sans"/>
                <a:ea typeface="IBM Plex Sans"/>
                <a:cs typeface="IBM Plex Sans"/>
                <a:sym typeface="IBM Plex Sans"/>
              </a:rPr>
              <a:t>An easy power source.</a:t>
            </a:r>
          </a:p>
          <a:p>
            <a:pPr marL="821285" lvl="1" indent="-410643" algn="l">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LED Lights (Included)</a:t>
            </a:r>
          </a:p>
          <a:p>
            <a:pPr marL="1642570" lvl="2" indent="-547523" algn="l">
              <a:lnSpc>
                <a:spcPts val="4561"/>
              </a:lnSpc>
              <a:buFont typeface="Arial"/>
              <a:buChar char="⚬"/>
            </a:pPr>
            <a:r>
              <a:rPr lang="en-US" sz="3804" spc="-49" dirty="0">
                <a:solidFill>
                  <a:srgbClr val="000000"/>
                </a:solidFill>
                <a:latin typeface="IBM Plex Sans"/>
                <a:ea typeface="IBM Plex Sans"/>
                <a:cs typeface="IBM Plex Sans"/>
                <a:sym typeface="IBM Plex Sans"/>
              </a:rPr>
              <a:t>To visually display sensor reading strength.</a:t>
            </a:r>
          </a:p>
          <a:p>
            <a:pPr marL="821285" lvl="1" indent="-410643">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Buzzer (Included)</a:t>
            </a:r>
          </a:p>
          <a:p>
            <a:pPr marL="1642570" lvl="2" indent="-547523">
              <a:lnSpc>
                <a:spcPts val="4561"/>
              </a:lnSpc>
              <a:buFont typeface="Arial"/>
              <a:buChar char="⚬"/>
            </a:pPr>
            <a:r>
              <a:rPr lang="en-US" sz="3804" spc="-49" dirty="0">
                <a:solidFill>
                  <a:srgbClr val="000000"/>
                </a:solidFill>
                <a:latin typeface="IBM Plex Sans"/>
                <a:ea typeface="IBM Plex Sans"/>
                <a:cs typeface="IBM Plex Sans"/>
                <a:sym typeface="IBM Plex Sans"/>
              </a:rPr>
              <a:t>To audibly display sensor reading strength.</a:t>
            </a:r>
          </a:p>
          <a:p>
            <a:pPr marL="821285" lvl="1" indent="-410643">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Pico (Included)</a:t>
            </a:r>
          </a:p>
          <a:p>
            <a:pPr marL="1642570" lvl="2" indent="-547523" algn="l">
              <a:lnSpc>
                <a:spcPts val="4561"/>
              </a:lnSpc>
              <a:buFont typeface="Arial"/>
              <a:buChar char="⚬"/>
            </a:pPr>
            <a:r>
              <a:rPr lang="en-US" sz="3800" b="0" i="0" dirty="0">
                <a:effectLst/>
                <a:latin typeface="IBM Plex Sans" panose="020B0503050203000203" pitchFamily="34" charset="0"/>
              </a:rPr>
              <a:t>A popular and beginner-friendly micro-controller board.</a:t>
            </a:r>
            <a:endParaRPr lang="en-US" sz="3800" spc="-49" dirty="0">
              <a:solidFill>
                <a:srgbClr val="000000"/>
              </a:solidFill>
              <a:latin typeface="IBM Plex Sans" panose="020B0503050203000203" pitchFamily="34" charset="0"/>
              <a:ea typeface="ADLaM Display" panose="020F0502020204030204" pitchFamily="2" charset="0"/>
              <a:cs typeface="ADLaM Display" panose="020F0502020204030204" pitchFamily="2" charset="0"/>
              <a:sym typeface="IBM Plex Sans"/>
            </a:endParaRPr>
          </a:p>
          <a:p>
            <a:pPr marL="821285" lvl="1" indent="-410643" algn="l">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3D Printed Case (Price Varies)</a:t>
            </a:r>
          </a:p>
          <a:p>
            <a:pPr marL="1642570" lvl="2" indent="-547523" algn="l">
              <a:lnSpc>
                <a:spcPts val="4561"/>
              </a:lnSpc>
              <a:buFont typeface="Arial"/>
              <a:buChar char="⚬"/>
            </a:pPr>
            <a:r>
              <a:rPr lang="en-US" sz="3804" spc="-49" dirty="0">
                <a:solidFill>
                  <a:srgbClr val="000000"/>
                </a:solidFill>
                <a:latin typeface="IBM Plex Sans"/>
                <a:ea typeface="IBM Plex Sans"/>
                <a:cs typeface="IBM Plex Sans"/>
                <a:sym typeface="IBM Plex Sans"/>
              </a:rPr>
              <a:t>Custom built to easily fit the interior components. Figures containing the final design are attached in the </a:t>
            </a:r>
            <a:r>
              <a:rPr lang="en-US" sz="3804" b="1" spc="-49" dirty="0">
                <a:solidFill>
                  <a:srgbClr val="000000"/>
                </a:solidFill>
                <a:latin typeface="IBM Plex Sans Bold"/>
                <a:ea typeface="IBM Plex Sans Bold"/>
                <a:cs typeface="IBM Plex Sans Bold"/>
                <a:sym typeface="IBM Plex Sans Bold"/>
              </a:rPr>
              <a:t>Models</a:t>
            </a:r>
            <a:r>
              <a:rPr lang="en-US" sz="3804" spc="-49" dirty="0">
                <a:solidFill>
                  <a:srgbClr val="000000"/>
                </a:solidFill>
                <a:latin typeface="IBM Plex Sans"/>
                <a:ea typeface="IBM Plex Sans"/>
                <a:cs typeface="IBM Plex Sans"/>
                <a:sym typeface="IBM Plex Sans"/>
              </a:rPr>
              <a:t> section.</a:t>
            </a:r>
          </a:p>
        </p:txBody>
      </p:sp>
      <p:sp>
        <p:nvSpPr>
          <p:cNvPr id="29" name="TextBox 29"/>
          <p:cNvSpPr txBox="1"/>
          <p:nvPr/>
        </p:nvSpPr>
        <p:spPr>
          <a:xfrm>
            <a:off x="29391495" y="17071587"/>
            <a:ext cx="14499705" cy="712470"/>
          </a:xfrm>
          <a:prstGeom prst="rect">
            <a:avLst/>
          </a:prstGeom>
        </p:spPr>
        <p:txBody>
          <a:bodyPr lIns="0" tIns="0" rIns="0" bIns="0" rtlCol="0" anchor="t">
            <a:spAutoFit/>
          </a:bodyPr>
          <a:lstStyle/>
          <a:p>
            <a:pPr algn="ctr">
              <a:lnSpc>
                <a:spcPts val="5880"/>
              </a:lnSpc>
            </a:pPr>
            <a:r>
              <a:rPr lang="en-US" sz="4200" b="1" spc="63">
                <a:solidFill>
                  <a:srgbClr val="FFFFFF"/>
                </a:solidFill>
                <a:latin typeface="Open Sans Bold"/>
                <a:ea typeface="Open Sans Bold"/>
                <a:cs typeface="Open Sans Bold"/>
                <a:sym typeface="Open Sans Bold"/>
              </a:rPr>
              <a:t>Results and Conclusion</a:t>
            </a:r>
          </a:p>
        </p:txBody>
      </p:sp>
      <p:sp>
        <p:nvSpPr>
          <p:cNvPr id="33" name="TextBox 33"/>
          <p:cNvSpPr txBox="1"/>
          <p:nvPr/>
        </p:nvSpPr>
        <p:spPr>
          <a:xfrm>
            <a:off x="29149597" y="4302153"/>
            <a:ext cx="14499705" cy="1455420"/>
          </a:xfrm>
          <a:prstGeom prst="rect">
            <a:avLst/>
          </a:prstGeom>
        </p:spPr>
        <p:txBody>
          <a:bodyPr lIns="0" tIns="0" rIns="0" bIns="0" rtlCol="0" anchor="t">
            <a:spAutoFit/>
          </a:bodyPr>
          <a:lstStyle/>
          <a:p>
            <a:pPr algn="ctr">
              <a:lnSpc>
                <a:spcPts val="5880"/>
              </a:lnSpc>
            </a:pPr>
            <a:r>
              <a:rPr lang="en-US" sz="4200" b="1" spc="63">
                <a:solidFill>
                  <a:srgbClr val="FFFFFF"/>
                </a:solidFill>
                <a:latin typeface="Open Sans Bold"/>
                <a:ea typeface="Open Sans Bold"/>
                <a:cs typeface="Open Sans Bold"/>
                <a:sym typeface="Open Sans Bold"/>
              </a:rPr>
              <a:t>Final Product</a:t>
            </a:r>
          </a:p>
          <a:p>
            <a:pPr algn="ctr">
              <a:lnSpc>
                <a:spcPts val="5880"/>
              </a:lnSpc>
            </a:pPr>
            <a:endParaRPr lang="en-US" sz="4200" b="1" spc="63">
              <a:solidFill>
                <a:srgbClr val="FFFFFF"/>
              </a:solidFill>
              <a:latin typeface="Open Sans Bold"/>
              <a:ea typeface="Open Sans Bold"/>
              <a:cs typeface="Open Sans Bold"/>
              <a:sym typeface="Open Sans Bold"/>
            </a:endParaRPr>
          </a:p>
        </p:txBody>
      </p:sp>
      <p:sp>
        <p:nvSpPr>
          <p:cNvPr id="34" name="TextBox 34"/>
          <p:cNvSpPr txBox="1"/>
          <p:nvPr/>
        </p:nvSpPr>
        <p:spPr>
          <a:xfrm>
            <a:off x="272215" y="22652879"/>
            <a:ext cx="14067352" cy="8824916"/>
          </a:xfrm>
          <a:prstGeom prst="rect">
            <a:avLst/>
          </a:prstGeom>
        </p:spPr>
        <p:txBody>
          <a:bodyPr lIns="0" tIns="0" rIns="0" bIns="0" rtlCol="0" anchor="t">
            <a:spAutoFit/>
          </a:bodyPr>
          <a:lstStyle/>
          <a:p>
            <a:pPr algn="just">
              <a:lnSpc>
                <a:spcPts val="4561"/>
              </a:lnSpc>
            </a:pPr>
            <a:r>
              <a:rPr lang="en-US" sz="4000" b="0" i="0" dirty="0">
                <a:solidFill>
                  <a:srgbClr val="000000"/>
                </a:solidFill>
                <a:effectLst/>
              </a:rPr>
              <a:t>Making this was very straightforward once we got the sensor working with our code only having a few methods and classes to make it function. </a:t>
            </a:r>
          </a:p>
          <a:p>
            <a:pPr algn="just">
              <a:lnSpc>
                <a:spcPts val="4561"/>
              </a:lnSpc>
            </a:pPr>
            <a:endParaRPr lang="en-US" sz="3804" spc="-49" dirty="0">
              <a:solidFill>
                <a:srgbClr val="000000"/>
              </a:solidFill>
              <a:latin typeface="IBM Plex Sans"/>
              <a:ea typeface="IBM Plex Sans"/>
              <a:cs typeface="IBM Plex Sans"/>
              <a:sym typeface="IBM Plex Sans"/>
            </a:endParaRPr>
          </a:p>
          <a:p>
            <a:pPr marL="571500" indent="-571500" algn="just">
              <a:lnSpc>
                <a:spcPts val="4561"/>
              </a:lnSpc>
              <a:buFont typeface="Arial" panose="020B0604020202020204" pitchFamily="34" charset="0"/>
              <a:buChar char="•"/>
            </a:pPr>
            <a:r>
              <a:rPr lang="en-US" sz="3804" b="1" spc="-49" dirty="0">
                <a:solidFill>
                  <a:srgbClr val="000000"/>
                </a:solidFill>
                <a:latin typeface="IBM Plex Sans"/>
                <a:ea typeface="IBM Plex Sans"/>
                <a:cs typeface="IBM Plex Sans"/>
                <a:sym typeface="IBM Plex Sans"/>
              </a:rPr>
              <a:t>Classes:</a:t>
            </a:r>
            <a:endParaRPr lang="en-US" sz="3804" spc="-49" dirty="0">
              <a:solidFill>
                <a:srgbClr val="000000"/>
              </a:solidFill>
              <a:latin typeface="IBM Plex Sans"/>
              <a:ea typeface="IBM Plex Sans"/>
              <a:cs typeface="IBM Plex Sans"/>
              <a:sym typeface="IBM Plex Sans"/>
            </a:endParaRPr>
          </a:p>
          <a:p>
            <a:pPr marL="1028700" lvl="1" indent="-571500" algn="just">
              <a:lnSpc>
                <a:spcPts val="4561"/>
              </a:lnSpc>
              <a:buFont typeface="Arial" panose="020B0604020202020204" pitchFamily="34" charset="0"/>
              <a:buChar char="•"/>
            </a:pPr>
            <a:r>
              <a:rPr lang="en-US" sz="3804" b="1" spc="-49" dirty="0">
                <a:solidFill>
                  <a:srgbClr val="000000"/>
                </a:solidFill>
                <a:latin typeface="IBM Plex Sans"/>
                <a:ea typeface="IBM Plex Sans"/>
                <a:cs typeface="IBM Plex Sans"/>
                <a:sym typeface="IBM Plex Sans"/>
              </a:rPr>
              <a:t>Lights</a:t>
            </a:r>
            <a:r>
              <a:rPr lang="en-US" sz="3804" spc="-49" dirty="0">
                <a:solidFill>
                  <a:srgbClr val="000000"/>
                </a:solidFill>
                <a:latin typeface="IBM Plex Sans"/>
                <a:ea typeface="IBM Plex Sans"/>
                <a:cs typeface="IBM Plex Sans"/>
                <a:sym typeface="IBM Plex Sans"/>
              </a:rPr>
              <a:t>- controls lights and buzzer</a:t>
            </a:r>
          </a:p>
          <a:p>
            <a:pPr marL="1028700" lvl="1" indent="-571500" algn="just">
              <a:lnSpc>
                <a:spcPts val="4561"/>
              </a:lnSpc>
              <a:buFont typeface="Arial" panose="020B0604020202020204" pitchFamily="34" charset="0"/>
              <a:buChar char="•"/>
            </a:pPr>
            <a:r>
              <a:rPr lang="en-US" sz="3804" b="1" spc="-49" dirty="0" err="1">
                <a:solidFill>
                  <a:srgbClr val="000000"/>
                </a:solidFill>
                <a:latin typeface="IBM Plex Sans"/>
                <a:ea typeface="IBM Plex Sans"/>
                <a:cs typeface="IBM Plex Sans"/>
                <a:sym typeface="IBM Plex Sans"/>
              </a:rPr>
              <a:t>Magnometer</a:t>
            </a:r>
            <a:r>
              <a:rPr lang="en-US" sz="3804" spc="-49" dirty="0">
                <a:solidFill>
                  <a:srgbClr val="000000"/>
                </a:solidFill>
                <a:latin typeface="IBM Plex Sans"/>
                <a:ea typeface="IBM Plex Sans"/>
                <a:cs typeface="IBM Plex Sans"/>
                <a:sym typeface="IBM Plex Sans"/>
              </a:rPr>
              <a:t>- controls magnetometer sensor</a:t>
            </a:r>
          </a:p>
          <a:p>
            <a:pPr algn="just">
              <a:lnSpc>
                <a:spcPts val="4561"/>
              </a:lnSpc>
            </a:pPr>
            <a:endParaRPr lang="en-US" sz="3804" spc="-49" dirty="0">
              <a:solidFill>
                <a:srgbClr val="000000"/>
              </a:solidFill>
              <a:latin typeface="IBM Plex Sans"/>
              <a:ea typeface="IBM Plex Sans"/>
              <a:cs typeface="IBM Plex Sans"/>
              <a:sym typeface="IBM Plex Sans"/>
            </a:endParaRPr>
          </a:p>
          <a:p>
            <a:pPr marL="571500" indent="-571500" algn="just">
              <a:lnSpc>
                <a:spcPts val="4561"/>
              </a:lnSpc>
              <a:buFont typeface="Arial" panose="020B0604020202020204" pitchFamily="34" charset="0"/>
              <a:buChar char="•"/>
            </a:pPr>
            <a:r>
              <a:rPr lang="en-US" sz="3804" b="1" spc="-49" dirty="0">
                <a:solidFill>
                  <a:srgbClr val="000000"/>
                </a:solidFill>
                <a:latin typeface="IBM Plex Sans"/>
                <a:ea typeface="IBM Plex Sans"/>
                <a:cs typeface="IBM Plex Sans"/>
                <a:sym typeface="IBM Plex Sans"/>
              </a:rPr>
              <a:t>Methods Used:</a:t>
            </a:r>
          </a:p>
          <a:p>
            <a:pPr marL="821285" lvl="1" indent="-410643" algn="just">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read</a:t>
            </a:r>
            <a:r>
              <a:rPr lang="en-US" sz="3804" spc="-49" dirty="0">
                <a:solidFill>
                  <a:srgbClr val="000000"/>
                </a:solidFill>
                <a:latin typeface="IBM Plex Sans"/>
                <a:ea typeface="IBM Plex Sans"/>
                <a:cs typeface="IBM Plex Sans"/>
                <a:sym typeface="IBM Plex Sans"/>
              </a:rPr>
              <a:t>- Method that reads in data from the magnetometer</a:t>
            </a:r>
          </a:p>
          <a:p>
            <a:pPr marL="821285" lvl="1" indent="-410643" algn="just">
              <a:lnSpc>
                <a:spcPts val="4561"/>
              </a:lnSpc>
              <a:buFont typeface="Arial"/>
              <a:buChar char="•"/>
            </a:pPr>
            <a:r>
              <a:rPr lang="en-US" sz="3804" b="1" spc="-49" dirty="0" err="1">
                <a:solidFill>
                  <a:srgbClr val="000000"/>
                </a:solidFill>
                <a:latin typeface="IBM Plex Sans Bold"/>
                <a:ea typeface="IBM Plex Sans Bold"/>
                <a:cs typeface="IBM Plex Sans Bold"/>
                <a:sym typeface="IBM Plex Sans Bold"/>
              </a:rPr>
              <a:t>toggle_lights</a:t>
            </a:r>
            <a:r>
              <a:rPr lang="en-US" sz="3804" spc="-49" dirty="0">
                <a:solidFill>
                  <a:srgbClr val="000000"/>
                </a:solidFill>
                <a:latin typeface="IBM Plex Sans"/>
                <a:ea typeface="IBM Plex Sans"/>
                <a:cs typeface="IBM Plex Sans"/>
                <a:sym typeface="IBM Plex Sans"/>
              </a:rPr>
              <a:t>- Method that turns lights &amp; buzzer off according to data from the </a:t>
            </a:r>
            <a:r>
              <a:rPr lang="en-US" sz="3804" spc="-49" dirty="0" err="1">
                <a:solidFill>
                  <a:srgbClr val="000000"/>
                </a:solidFill>
                <a:latin typeface="IBM Plex Sans"/>
                <a:ea typeface="IBM Plex Sans"/>
                <a:cs typeface="IBM Plex Sans"/>
                <a:sym typeface="IBM Plex Sans"/>
              </a:rPr>
              <a:t>magnometer</a:t>
            </a:r>
            <a:r>
              <a:rPr lang="en-US" sz="3804" spc="-49" dirty="0">
                <a:solidFill>
                  <a:srgbClr val="000000"/>
                </a:solidFill>
                <a:latin typeface="IBM Plex Sans"/>
                <a:ea typeface="IBM Plex Sans"/>
                <a:cs typeface="IBM Plex Sans"/>
                <a:sym typeface="IBM Plex Sans"/>
              </a:rPr>
              <a:t> class</a:t>
            </a:r>
          </a:p>
          <a:p>
            <a:pPr marL="410642" lvl="1" algn="just">
              <a:lnSpc>
                <a:spcPts val="4561"/>
              </a:lnSpc>
            </a:pPr>
            <a:endParaRPr lang="en-US" sz="3804" spc="-49" dirty="0">
              <a:solidFill>
                <a:srgbClr val="000000"/>
              </a:solidFill>
              <a:latin typeface="IBM Plex Sans"/>
              <a:ea typeface="IBM Plex Sans"/>
              <a:cs typeface="IBM Plex Sans"/>
              <a:sym typeface="IBM Plex Sans"/>
            </a:endParaRPr>
          </a:p>
          <a:p>
            <a:pPr marL="410642" lvl="1" algn="just">
              <a:lnSpc>
                <a:spcPts val="4561"/>
              </a:lnSpc>
            </a:pPr>
            <a:r>
              <a:rPr lang="en-US" sz="3804" spc="-49" dirty="0">
                <a:solidFill>
                  <a:srgbClr val="000000"/>
                </a:solidFill>
                <a:latin typeface="IBM Plex Sans"/>
                <a:ea typeface="IBM Plex Sans"/>
                <a:cs typeface="IBM Plex Sans"/>
                <a:sym typeface="IBM Plex Sans"/>
              </a:rPr>
              <a:t>With these helper methods and classes, our main.py file is a simple while true loop running both read and </a:t>
            </a:r>
            <a:r>
              <a:rPr lang="en-US" sz="3804" spc="-49" dirty="0" err="1">
                <a:solidFill>
                  <a:srgbClr val="000000"/>
                </a:solidFill>
                <a:latin typeface="IBM Plex Sans"/>
                <a:ea typeface="IBM Plex Sans"/>
                <a:cs typeface="IBM Plex Sans"/>
                <a:sym typeface="IBM Plex Sans"/>
              </a:rPr>
              <a:t>toggle_lights</a:t>
            </a:r>
            <a:r>
              <a:rPr lang="en-US" sz="3804" spc="-49" dirty="0">
                <a:solidFill>
                  <a:srgbClr val="000000"/>
                </a:solidFill>
                <a:latin typeface="IBM Plex Sans"/>
                <a:ea typeface="IBM Plex Sans"/>
                <a:cs typeface="IBM Plex Sans"/>
                <a:sym typeface="IBM Plex Sans"/>
              </a:rPr>
              <a:t>. </a:t>
            </a:r>
          </a:p>
        </p:txBody>
      </p:sp>
      <p:sp>
        <p:nvSpPr>
          <p:cNvPr id="35" name="TextBox 35"/>
          <p:cNvSpPr txBox="1"/>
          <p:nvPr/>
        </p:nvSpPr>
        <p:spPr>
          <a:xfrm>
            <a:off x="18956131" y="21573821"/>
            <a:ext cx="5693188" cy="687636"/>
          </a:xfrm>
          <a:prstGeom prst="rect">
            <a:avLst/>
          </a:prstGeom>
        </p:spPr>
        <p:txBody>
          <a:bodyPr lIns="0" tIns="0" rIns="0" bIns="0" rtlCol="0" anchor="t">
            <a:spAutoFit/>
          </a:bodyPr>
          <a:lstStyle/>
          <a:p>
            <a:pPr algn="ctr">
              <a:lnSpc>
                <a:spcPts val="5736"/>
              </a:lnSpc>
              <a:spcBef>
                <a:spcPct val="0"/>
              </a:spcBef>
            </a:pPr>
            <a:r>
              <a:rPr lang="en-US" sz="4097" b="1" spc="61">
                <a:solidFill>
                  <a:srgbClr val="000000"/>
                </a:solidFill>
                <a:latin typeface="Open Sans Bold"/>
                <a:ea typeface="Open Sans Bold"/>
                <a:cs typeface="Open Sans Bold"/>
                <a:sym typeface="Open Sans Bold"/>
              </a:rPr>
              <a:t>Fig. 2 - Block Diagram</a:t>
            </a:r>
          </a:p>
        </p:txBody>
      </p:sp>
      <p:sp>
        <p:nvSpPr>
          <p:cNvPr id="36" name="TextBox 36"/>
          <p:cNvSpPr txBox="1"/>
          <p:nvPr/>
        </p:nvSpPr>
        <p:spPr>
          <a:xfrm>
            <a:off x="29553347" y="13875507"/>
            <a:ext cx="14095955" cy="2949525"/>
          </a:xfrm>
          <a:prstGeom prst="rect">
            <a:avLst/>
          </a:prstGeom>
        </p:spPr>
        <p:txBody>
          <a:bodyPr lIns="0" tIns="0" rIns="0" bIns="0" rtlCol="0" anchor="t">
            <a:spAutoFit/>
          </a:bodyPr>
          <a:lstStyle/>
          <a:p>
            <a:pPr algn="just">
              <a:lnSpc>
                <a:spcPts val="4561"/>
              </a:lnSpc>
            </a:pPr>
            <a:r>
              <a:rPr lang="en-US" sz="4000" b="0" i="0" dirty="0">
                <a:solidFill>
                  <a:srgbClr val="000000"/>
                </a:solidFill>
                <a:effectLst/>
              </a:rPr>
              <a:t>As shown above, you can see the EMF reader has 5 LED lights that show through </a:t>
            </a:r>
            <a:r>
              <a:rPr lang="en-US" sz="4000" b="0" i="0">
                <a:solidFill>
                  <a:srgbClr val="000000"/>
                </a:solidFill>
                <a:effectLst/>
              </a:rPr>
              <a:t>the case and </a:t>
            </a:r>
            <a:r>
              <a:rPr lang="en-US" sz="4000" b="0" i="0" dirty="0">
                <a:solidFill>
                  <a:srgbClr val="000000"/>
                </a:solidFill>
                <a:effectLst/>
              </a:rPr>
              <a:t>holes for the buzzing sound to escape from. Tested near several electrical devices, we can confirm that the EMF reader can determine EMF sources and their strength accordingly.</a:t>
            </a:r>
            <a:endParaRPr lang="en-US" sz="3804" spc="-49" dirty="0">
              <a:solidFill>
                <a:srgbClr val="000000"/>
              </a:solidFill>
              <a:latin typeface="IBM Plex Sans"/>
              <a:ea typeface="IBM Plex Sans"/>
              <a:cs typeface="IBM Plex Sans"/>
              <a:sym typeface="IBM Plex Sans"/>
            </a:endParaRPr>
          </a:p>
        </p:txBody>
      </p:sp>
      <p:pic>
        <p:nvPicPr>
          <p:cNvPr id="38" name="Picture 37">
            <a:extLst>
              <a:ext uri="{FF2B5EF4-FFF2-40B4-BE49-F238E27FC236}">
                <a16:creationId xmlns:a16="http://schemas.microsoft.com/office/drawing/2014/main" id="{45690DC6-6772-9C60-E1DA-159844628648}"/>
              </a:ext>
            </a:extLst>
          </p:cNvPr>
          <p:cNvPicPr>
            <a:picLocks noChangeAspect="1"/>
          </p:cNvPicPr>
          <p:nvPr/>
        </p:nvPicPr>
        <p:blipFill>
          <a:blip r:embed="rId4"/>
          <a:stretch>
            <a:fillRect/>
          </a:stretch>
        </p:blipFill>
        <p:spPr>
          <a:xfrm>
            <a:off x="15332293" y="14748128"/>
            <a:ext cx="13125038" cy="6595250"/>
          </a:xfrm>
          <a:prstGeom prst="rect">
            <a:avLst/>
          </a:prstGeom>
        </p:spPr>
      </p:pic>
      <p:pic>
        <p:nvPicPr>
          <p:cNvPr id="40" name="Picture 39">
            <a:extLst>
              <a:ext uri="{FF2B5EF4-FFF2-40B4-BE49-F238E27FC236}">
                <a16:creationId xmlns:a16="http://schemas.microsoft.com/office/drawing/2014/main" id="{5AB94C6C-62EE-2A0B-C738-1A58C601450A}"/>
              </a:ext>
            </a:extLst>
          </p:cNvPr>
          <p:cNvPicPr>
            <a:picLocks noChangeAspect="1"/>
          </p:cNvPicPr>
          <p:nvPr/>
        </p:nvPicPr>
        <p:blipFill>
          <a:blip r:embed="rId5"/>
          <a:stretch>
            <a:fillRect/>
          </a:stretch>
        </p:blipFill>
        <p:spPr>
          <a:xfrm>
            <a:off x="15633790" y="5516726"/>
            <a:ext cx="12421054" cy="8744539"/>
          </a:xfrm>
          <a:prstGeom prst="rect">
            <a:avLst/>
          </a:prstGeom>
        </p:spPr>
      </p:pic>
      <p:sp>
        <p:nvSpPr>
          <p:cNvPr id="30" name="TextBox 30"/>
          <p:cNvSpPr txBox="1"/>
          <p:nvPr/>
        </p:nvSpPr>
        <p:spPr>
          <a:xfrm>
            <a:off x="22101937" y="12272195"/>
            <a:ext cx="6547464" cy="1414875"/>
          </a:xfrm>
          <a:prstGeom prst="rect">
            <a:avLst/>
          </a:prstGeom>
        </p:spPr>
        <p:txBody>
          <a:bodyPr lIns="0" tIns="0" rIns="0" bIns="0" rtlCol="0" anchor="t">
            <a:spAutoFit/>
          </a:bodyPr>
          <a:lstStyle/>
          <a:p>
            <a:pPr algn="ctr">
              <a:lnSpc>
                <a:spcPts val="5736"/>
              </a:lnSpc>
              <a:spcBef>
                <a:spcPct val="0"/>
              </a:spcBef>
            </a:pPr>
            <a:r>
              <a:rPr lang="en-US" sz="4097" b="1" spc="61" dirty="0">
                <a:solidFill>
                  <a:srgbClr val="FFFFFF"/>
                </a:solidFill>
                <a:latin typeface="Open Sans Bold"/>
                <a:ea typeface="Open Sans Bold"/>
                <a:cs typeface="Open Sans Bold"/>
                <a:sym typeface="Open Sans Bold"/>
              </a:rPr>
              <a:t>Fig. 1 – Bottom of Reader</a:t>
            </a:r>
          </a:p>
        </p:txBody>
      </p:sp>
      <p:pic>
        <p:nvPicPr>
          <p:cNvPr id="42" name="Picture 41">
            <a:extLst>
              <a:ext uri="{FF2B5EF4-FFF2-40B4-BE49-F238E27FC236}">
                <a16:creationId xmlns:a16="http://schemas.microsoft.com/office/drawing/2014/main" id="{26941BFA-7374-E5F5-05D7-CB526965044F}"/>
              </a:ext>
            </a:extLst>
          </p:cNvPr>
          <p:cNvPicPr>
            <a:picLocks noChangeAspect="1"/>
          </p:cNvPicPr>
          <p:nvPr/>
        </p:nvPicPr>
        <p:blipFill>
          <a:blip r:embed="rId6"/>
          <a:stretch>
            <a:fillRect/>
          </a:stretch>
        </p:blipFill>
        <p:spPr>
          <a:xfrm>
            <a:off x="15678462" y="24274385"/>
            <a:ext cx="12678959" cy="7548478"/>
          </a:xfrm>
          <a:prstGeom prst="rect">
            <a:avLst/>
          </a:prstGeom>
        </p:spPr>
      </p:pic>
      <p:sp>
        <p:nvSpPr>
          <p:cNvPr id="32" name="TextBox 32"/>
          <p:cNvSpPr txBox="1"/>
          <p:nvPr/>
        </p:nvSpPr>
        <p:spPr>
          <a:xfrm>
            <a:off x="22880747" y="30092559"/>
            <a:ext cx="5591824" cy="1414875"/>
          </a:xfrm>
          <a:prstGeom prst="rect">
            <a:avLst/>
          </a:prstGeom>
        </p:spPr>
        <p:txBody>
          <a:bodyPr lIns="0" tIns="0" rIns="0" bIns="0" rtlCol="0" anchor="t">
            <a:spAutoFit/>
          </a:bodyPr>
          <a:lstStyle/>
          <a:p>
            <a:pPr algn="ctr">
              <a:lnSpc>
                <a:spcPts val="5736"/>
              </a:lnSpc>
              <a:spcBef>
                <a:spcPct val="0"/>
              </a:spcBef>
            </a:pPr>
            <a:r>
              <a:rPr lang="en-US" sz="4097" b="1" spc="61" dirty="0">
                <a:solidFill>
                  <a:srgbClr val="FFFFFF"/>
                </a:solidFill>
                <a:latin typeface="Open Sans Bold"/>
                <a:ea typeface="Open Sans Bold"/>
                <a:cs typeface="Open Sans Bold"/>
                <a:sym typeface="Open Sans Bold"/>
              </a:rPr>
              <a:t>Fig. 3 – Top of Reader</a:t>
            </a:r>
          </a:p>
        </p:txBody>
      </p:sp>
      <p:pic>
        <p:nvPicPr>
          <p:cNvPr id="18" name="Picture 17" descr="A green rectangular object with lights&#10;&#10;Description automatically generated">
            <a:extLst>
              <a:ext uri="{FF2B5EF4-FFF2-40B4-BE49-F238E27FC236}">
                <a16:creationId xmlns:a16="http://schemas.microsoft.com/office/drawing/2014/main" id="{17998139-D24F-D6C1-AEA3-F2081107E7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78126" y="5351683"/>
            <a:ext cx="13484652" cy="849039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505</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Open Sans Bold</vt:lpstr>
      <vt:lpstr>JetBrains Mono</vt:lpstr>
      <vt:lpstr>IBM Plex Sans</vt:lpstr>
      <vt:lpstr>Arial</vt:lpstr>
      <vt:lpstr>Calibri</vt:lpstr>
      <vt:lpstr>IBM Plex Sans 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dc:title>
  <cp:lastModifiedBy>Kayli Legan</cp:lastModifiedBy>
  <cp:revision>2</cp:revision>
  <dcterms:created xsi:type="dcterms:W3CDTF">2006-08-16T00:00:00Z</dcterms:created>
  <dcterms:modified xsi:type="dcterms:W3CDTF">2024-12-06T17:52:43Z</dcterms:modified>
  <dc:identifier>DAF2HUhr2XY</dc:identifier>
</cp:coreProperties>
</file>