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0" r:id="rId5"/>
    <p:sldId id="265" r:id="rId6"/>
    <p:sldId id="259" r:id="rId7"/>
    <p:sldId id="261" r:id="rId8"/>
    <p:sldId id="262" r:id="rId9"/>
    <p:sldId id="275" r:id="rId10"/>
    <p:sldId id="274" r:id="rId11"/>
    <p:sldId id="273" r:id="rId12"/>
    <p:sldId id="263" r:id="rId13"/>
    <p:sldId id="268" r:id="rId14"/>
    <p:sldId id="269" r:id="rId15"/>
    <p:sldId id="272" r:id="rId16"/>
    <p:sldId id="270" r:id="rId17"/>
    <p:sldId id="271" r:id="rId18"/>
    <p:sldId id="26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2A76E-97D2-4C18-4F47-18698BFB0A2F}" v="233" dt="2024-11-03T13:35:38.221"/>
    <p1510:client id="{EB54FF15-7696-5A75-6751-6DAE0B3102B9}" v="36" dt="2024-11-02T21:47:17.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11/3/2024</a:t>
            </a:fld>
            <a:endParaRPr lang="en-US"/>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499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11/3/2024</a:t>
            </a:fld>
            <a:endParaRPr lang="en-US"/>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125082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11/3/2024</a:t>
            </a:fld>
            <a:endParaRPr lang="en-US"/>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85320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11/3/2024</a:t>
            </a:fld>
            <a:endParaRPr lang="en-US"/>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73506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11/3/2024</a:t>
            </a:fld>
            <a:endParaRPr lang="en-US"/>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695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11/3/2024</a:t>
            </a:fld>
            <a:endParaRPr lang="en-US"/>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09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11/3/2024</a:t>
            </a:fld>
            <a:endParaRPr lang="en-US"/>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21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11/3/2024</a:t>
            </a:fld>
            <a:endParaRPr lang="en-US"/>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59496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11/3/2024</a:t>
            </a:fld>
            <a:endParaRPr lang="en-US"/>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91698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11/3/2024</a:t>
            </a:fld>
            <a:endParaRPr lang="en-US"/>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4225093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11/3/2024</a:t>
            </a:fld>
            <a:endParaRPr lang="en-US"/>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a:p>
        </p:txBody>
      </p:sp>
    </p:spTree>
    <p:extLst>
      <p:ext uri="{BB962C8B-B14F-4D97-AF65-F5344CB8AC3E}">
        <p14:creationId xmlns:p14="http://schemas.microsoft.com/office/powerpoint/2010/main" val="344062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11/3/2024</a:t>
            </a:fld>
            <a:endParaRPr lang="en-US"/>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18005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kaggle.com/datasets/asaniczka/data-science-job-postings-and-skills?select=job_postings.csv"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datasets/asaniczka/data-science-job-postings-and-skills?select=job_postings.csv"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Main Frame">
            <a:extLst>
              <a:ext uri="{FF2B5EF4-FFF2-40B4-BE49-F238E27FC236}">
                <a16:creationId xmlns:a16="http://schemas.microsoft.com/office/drawing/2014/main" id="{F82D9B81-57D7-4F0C-AB92-6E390E4E1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41248" y="663960"/>
            <a:ext cx="9456049" cy="3594112"/>
          </a:xfrm>
        </p:spPr>
        <p:txBody>
          <a:bodyPr>
            <a:normAutofit/>
          </a:bodyPr>
          <a:lstStyle/>
          <a:p>
            <a:r>
              <a:rPr lang="en-US" sz="4400"/>
              <a:t>Most Valued Data Science Skills </a:t>
            </a:r>
            <a:endParaRPr lang="en-US" sz="4800"/>
          </a:p>
        </p:txBody>
      </p:sp>
      <p:sp>
        <p:nvSpPr>
          <p:cNvPr id="3" name="Subtitle 2"/>
          <p:cNvSpPr>
            <a:spLocks noGrp="1"/>
          </p:cNvSpPr>
          <p:nvPr>
            <p:ph type="subTitle" idx="1"/>
          </p:nvPr>
        </p:nvSpPr>
        <p:spPr>
          <a:xfrm>
            <a:off x="841248" y="4667581"/>
            <a:ext cx="9456049" cy="1197387"/>
          </a:xfrm>
        </p:spPr>
        <p:txBody>
          <a:bodyPr vert="horz" lIns="91440" tIns="45720" rIns="91440" bIns="45720" rtlCol="0" anchor="t">
            <a:normAutofit/>
          </a:bodyPr>
          <a:lstStyle/>
          <a:p>
            <a:r>
              <a:rPr lang="en-US">
                <a:solidFill>
                  <a:srgbClr val="000000"/>
                </a:solidFill>
                <a:latin typeface="Univers Condensed"/>
              </a:rPr>
              <a:t>Andreina Arias, Jiaxin Zheng, Leslie Tavarez, Nakesha Fray, and </a:t>
            </a:r>
            <a:r>
              <a:rPr lang="en-US" err="1">
                <a:solidFill>
                  <a:srgbClr val="000000"/>
                </a:solidFill>
                <a:latin typeface="Univers Condensed"/>
              </a:rPr>
              <a:t>Yanyi</a:t>
            </a:r>
            <a:r>
              <a:rPr lang="en-US">
                <a:solidFill>
                  <a:srgbClr val="000000"/>
                </a:solidFill>
                <a:latin typeface="Univers Condensed"/>
              </a:rPr>
              <a:t> Li</a:t>
            </a:r>
          </a:p>
        </p:txBody>
      </p:sp>
      <p:cxnSp>
        <p:nvCxnSpPr>
          <p:cNvPr id="51" name="Main Horizontal Connector">
            <a:extLst>
              <a:ext uri="{FF2B5EF4-FFF2-40B4-BE49-F238E27FC236}">
                <a16:creationId xmlns:a16="http://schemas.microsoft.com/office/drawing/2014/main" id="{AE3D1161-F2DF-43A9-8376-3DB1403155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Main Vertical Connector">
            <a:extLst>
              <a:ext uri="{FF2B5EF4-FFF2-40B4-BE49-F238E27FC236}">
                <a16:creationId xmlns:a16="http://schemas.microsoft.com/office/drawing/2014/main" id="{FF393DD8-555D-4D86-9600-299145E03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06DC5-85E1-942E-42B0-A5AA5B24E1B6}"/>
              </a:ext>
            </a:extLst>
          </p:cNvPr>
          <p:cNvSpPr>
            <a:spLocks noGrp="1"/>
          </p:cNvSpPr>
          <p:nvPr>
            <p:ph type="title"/>
          </p:nvPr>
        </p:nvSpPr>
        <p:spPr>
          <a:xfrm>
            <a:off x="841248" y="552782"/>
            <a:ext cx="9564513" cy="776374"/>
          </a:xfrm>
        </p:spPr>
        <p:txBody>
          <a:bodyPr/>
          <a:lstStyle/>
          <a:p>
            <a:r>
              <a:rPr lang="en-US" dirty="0"/>
              <a:t>Conclusion: Plotting the results</a:t>
            </a:r>
          </a:p>
        </p:txBody>
      </p:sp>
      <p:pic>
        <p:nvPicPr>
          <p:cNvPr id="3" name="Picture 2" descr="A screenshot of a graph&#10;&#10;Description automatically generated">
            <a:extLst>
              <a:ext uri="{FF2B5EF4-FFF2-40B4-BE49-F238E27FC236}">
                <a16:creationId xmlns:a16="http://schemas.microsoft.com/office/drawing/2014/main" id="{BD55CA37-0FCE-4899-69ED-98CD0AFAE749}"/>
              </a:ext>
            </a:extLst>
          </p:cNvPr>
          <p:cNvPicPr>
            <a:picLocks noChangeAspect="1"/>
          </p:cNvPicPr>
          <p:nvPr/>
        </p:nvPicPr>
        <p:blipFill>
          <a:blip r:embed="rId2"/>
          <a:stretch>
            <a:fillRect/>
          </a:stretch>
        </p:blipFill>
        <p:spPr>
          <a:xfrm>
            <a:off x="1997676" y="1327402"/>
            <a:ext cx="7468972" cy="4628817"/>
          </a:xfrm>
          <a:prstGeom prst="rect">
            <a:avLst/>
          </a:prstGeom>
        </p:spPr>
      </p:pic>
    </p:spTree>
    <p:extLst>
      <p:ext uri="{BB962C8B-B14F-4D97-AF65-F5344CB8AC3E}">
        <p14:creationId xmlns:p14="http://schemas.microsoft.com/office/powerpoint/2010/main" val="2322355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F2E97FC-1CC7-6FC2-AA69-F41C81722B45}"/>
              </a:ext>
            </a:extLst>
          </p:cNvPr>
          <p:cNvSpPr>
            <a:spLocks noGrp="1"/>
          </p:cNvSpPr>
          <p:nvPr>
            <p:ph type="title"/>
          </p:nvPr>
        </p:nvSpPr>
        <p:spPr>
          <a:xfrm>
            <a:off x="683097" y="581537"/>
            <a:ext cx="9770999" cy="1240975"/>
          </a:xfrm>
        </p:spPr>
        <p:txBody>
          <a:bodyPr vert="horz" lIns="91440" tIns="45720" rIns="91440" bIns="45720" rtlCol="0" anchor="ctr">
            <a:normAutofit/>
          </a:bodyPr>
          <a:lstStyle/>
          <a:p>
            <a:r>
              <a:rPr lang="en-US" altLang="zh-TW" sz="3700"/>
              <a:t>Step 3B: </a:t>
            </a:r>
            <a:r>
              <a:rPr lang="en-US" sz="3700"/>
              <a:t>Tidying Our Data for Analysis</a:t>
            </a:r>
          </a:p>
        </p:txBody>
      </p:sp>
      <p:sp>
        <p:nvSpPr>
          <p:cNvPr id="30" name="Content Placeholder 29">
            <a:extLst>
              <a:ext uri="{FF2B5EF4-FFF2-40B4-BE49-F238E27FC236}">
                <a16:creationId xmlns:a16="http://schemas.microsoft.com/office/drawing/2014/main" id="{607DDC5D-2447-EFF5-DC14-70EA266A23D5}"/>
              </a:ext>
            </a:extLst>
          </p:cNvPr>
          <p:cNvSpPr>
            <a:spLocks noGrp="1"/>
          </p:cNvSpPr>
          <p:nvPr>
            <p:ph sz="half" idx="1"/>
          </p:nvPr>
        </p:nvSpPr>
        <p:spPr>
          <a:xfrm>
            <a:off x="381173" y="1917543"/>
            <a:ext cx="4314241" cy="4123693"/>
          </a:xfrm>
        </p:spPr>
        <p:txBody>
          <a:bodyPr vert="horz" lIns="91440" tIns="45720" rIns="91440" bIns="45720" rtlCol="0" anchor="t">
            <a:normAutofit/>
          </a:bodyPr>
          <a:lstStyle/>
          <a:p>
            <a:r>
              <a:rPr lang="en-US"/>
              <a:t>Then we used filter to subset the skills to each group so we can plot each group separately.</a:t>
            </a:r>
          </a:p>
          <a:p>
            <a:r>
              <a:rPr lang="en-US"/>
              <a:t>Since there are five different groups, we created five subsets.</a:t>
            </a:r>
          </a:p>
        </p:txBody>
      </p:sp>
      <p:pic>
        <p:nvPicPr>
          <p:cNvPr id="5" name="內容版面配置區 4" descr="一張含有 文字, 螢幕擷取畫面, 字型, 數字 的圖片&#10;&#10;自動產生的描述">
            <a:extLst>
              <a:ext uri="{FF2B5EF4-FFF2-40B4-BE49-F238E27FC236}">
                <a16:creationId xmlns:a16="http://schemas.microsoft.com/office/drawing/2014/main" id="{5D390FEF-5712-C1EF-2750-D8DD5D733843}"/>
              </a:ext>
            </a:extLst>
          </p:cNvPr>
          <p:cNvPicPr>
            <a:picLocks noChangeAspect="1"/>
          </p:cNvPicPr>
          <p:nvPr/>
        </p:nvPicPr>
        <p:blipFill>
          <a:blip r:embed="rId2"/>
          <a:stretch>
            <a:fillRect/>
          </a:stretch>
        </p:blipFill>
        <p:spPr>
          <a:xfrm>
            <a:off x="5248373" y="1958727"/>
            <a:ext cx="5138279" cy="4070083"/>
          </a:xfrm>
          <a:prstGeom prst="rect">
            <a:avLst/>
          </a:prstGeom>
        </p:spPr>
      </p:pic>
      <p:sp>
        <p:nvSpPr>
          <p:cNvPr id="4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7509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81B-ACAA-A36D-7BEE-5747AD1A55BC}"/>
              </a:ext>
            </a:extLst>
          </p:cNvPr>
          <p:cNvSpPr>
            <a:spLocks noGrp="1"/>
          </p:cNvSpPr>
          <p:nvPr>
            <p:ph type="title"/>
          </p:nvPr>
        </p:nvSpPr>
        <p:spPr/>
        <p:txBody>
          <a:bodyPr>
            <a:normAutofit/>
          </a:bodyPr>
          <a:lstStyle/>
          <a:p>
            <a:r>
              <a:rPr lang="en-US" sz="3600" dirty="0">
                <a:ea typeface="+mj-lt"/>
                <a:cs typeface="+mj-lt"/>
              </a:rPr>
              <a:t>Step 4b: Exploring Data Through Visualization</a:t>
            </a:r>
            <a:endParaRPr lang="en-US" sz="3600" dirty="0"/>
          </a:p>
        </p:txBody>
      </p:sp>
      <p:pic>
        <p:nvPicPr>
          <p:cNvPr id="6" name="Content Placeholder 5" descr="A screenshot of a computer code&#10;&#10;Description automatically generated">
            <a:extLst>
              <a:ext uri="{FF2B5EF4-FFF2-40B4-BE49-F238E27FC236}">
                <a16:creationId xmlns:a16="http://schemas.microsoft.com/office/drawing/2014/main" id="{35807C52-5A53-F884-E723-2113129F26C3}"/>
              </a:ext>
            </a:extLst>
          </p:cNvPr>
          <p:cNvPicPr>
            <a:picLocks noGrp="1" noChangeAspect="1"/>
          </p:cNvPicPr>
          <p:nvPr>
            <p:ph sz="half" idx="1"/>
          </p:nvPr>
        </p:nvPicPr>
        <p:blipFill>
          <a:blip r:embed="rId2"/>
          <a:stretch>
            <a:fillRect/>
          </a:stretch>
        </p:blipFill>
        <p:spPr>
          <a:xfrm>
            <a:off x="5647709" y="4434116"/>
            <a:ext cx="5020809" cy="1414772"/>
          </a:xfrm>
        </p:spPr>
      </p:pic>
      <p:pic>
        <p:nvPicPr>
          <p:cNvPr id="5" name="Content Placeholder 4" descr="A screenshot of a computer program&#10;&#10;Description automatically generated">
            <a:extLst>
              <a:ext uri="{FF2B5EF4-FFF2-40B4-BE49-F238E27FC236}">
                <a16:creationId xmlns:a16="http://schemas.microsoft.com/office/drawing/2014/main" id="{F987711A-EAE1-A90E-9AB2-1FA98C5FF6EA}"/>
              </a:ext>
            </a:extLst>
          </p:cNvPr>
          <p:cNvPicPr>
            <a:picLocks noGrp="1" noChangeAspect="1"/>
          </p:cNvPicPr>
          <p:nvPr>
            <p:ph sz="half" idx="2"/>
          </p:nvPr>
        </p:nvPicPr>
        <p:blipFill>
          <a:blip r:embed="rId3"/>
          <a:stretch>
            <a:fillRect/>
          </a:stretch>
        </p:blipFill>
        <p:spPr>
          <a:xfrm>
            <a:off x="5647882" y="2106296"/>
            <a:ext cx="5023774" cy="2216449"/>
          </a:xfrm>
        </p:spPr>
      </p:pic>
      <p:sp>
        <p:nvSpPr>
          <p:cNvPr id="8" name="Content Placeholder 2">
            <a:extLst>
              <a:ext uri="{FF2B5EF4-FFF2-40B4-BE49-F238E27FC236}">
                <a16:creationId xmlns:a16="http://schemas.microsoft.com/office/drawing/2014/main" id="{ADD0DE47-9642-508E-3AA6-C7DC17D0047C}"/>
              </a:ext>
            </a:extLst>
          </p:cNvPr>
          <p:cNvSpPr txBox="1">
            <a:spLocks/>
          </p:cNvSpPr>
          <p:nvPr/>
        </p:nvSpPr>
        <p:spPr>
          <a:xfrm>
            <a:off x="474903" y="2108362"/>
            <a:ext cx="5020809" cy="3736319"/>
          </a:xfrm>
          <a:prstGeom prst="rect">
            <a:avLst/>
          </a:prstGeom>
        </p:spPr>
        <p:txBody>
          <a:bodyPr vert="horz" lIns="91440" tIns="45720" rIns="91440" bIns="45720" rtlCol="0" anchor="t">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AutoNum type="arabicPeriod"/>
            </a:pPr>
            <a:r>
              <a:rPr lang="en-US" sz="1800">
                <a:ea typeface="+mn-lt"/>
                <a:cs typeface="+mn-lt"/>
              </a:rPr>
              <a:t>Explore and visualize different categories of data science skills by using ggplot2</a:t>
            </a:r>
          </a:p>
          <a:p>
            <a:pPr>
              <a:buAutoNum type="arabicPeriod"/>
            </a:pPr>
            <a:r>
              <a:rPr lang="en-US" sz="1800"/>
              <a:t>Identifying the most valued skills in each category</a:t>
            </a:r>
          </a:p>
          <a:p>
            <a:pPr lvl="1">
              <a:buFont typeface="Courier New" panose="020B0604020202020204" pitchFamily="34" charset="0"/>
              <a:buChar char="o"/>
            </a:pPr>
            <a:r>
              <a:rPr lang="en-US"/>
              <a:t>Programming Languages</a:t>
            </a:r>
          </a:p>
          <a:p>
            <a:pPr lvl="1">
              <a:buFont typeface="Courier New" panose="020B0604020202020204" pitchFamily="34" charset="0"/>
              <a:buChar char="o"/>
            </a:pPr>
            <a:r>
              <a:rPr lang="en-US"/>
              <a:t>Data Tools</a:t>
            </a:r>
          </a:p>
          <a:p>
            <a:pPr lvl="1">
              <a:buFont typeface="Courier New" panose="020B0604020202020204" pitchFamily="34" charset="0"/>
              <a:buChar char="o"/>
            </a:pPr>
            <a:r>
              <a:rPr lang="en-US"/>
              <a:t>Data Visualization Tools</a:t>
            </a:r>
          </a:p>
          <a:p>
            <a:pPr lvl="1">
              <a:buFont typeface="Courier New" panose="020B0604020202020204" pitchFamily="34" charset="0"/>
              <a:buChar char="o"/>
            </a:pPr>
            <a:r>
              <a:rPr lang="en-US"/>
              <a:t>Job Skills</a:t>
            </a:r>
          </a:p>
          <a:p>
            <a:pPr lvl="1">
              <a:buFont typeface="Courier New" panose="020B0604020202020204" pitchFamily="34" charset="0"/>
              <a:buChar char="o"/>
            </a:pPr>
            <a:r>
              <a:rPr lang="en-US"/>
              <a:t>Data Skills</a:t>
            </a:r>
          </a:p>
          <a:p>
            <a:pPr marL="0" indent="0">
              <a:buNone/>
            </a:pPr>
            <a:endParaRPr lang="en-US" sz="1700"/>
          </a:p>
        </p:txBody>
      </p:sp>
    </p:spTree>
    <p:extLst>
      <p:ext uri="{BB962C8B-B14F-4D97-AF65-F5344CB8AC3E}">
        <p14:creationId xmlns:p14="http://schemas.microsoft.com/office/powerpoint/2010/main" val="3802453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7B55-8908-0B4D-A4B9-FA6891BD2850}"/>
              </a:ext>
            </a:extLst>
          </p:cNvPr>
          <p:cNvSpPr>
            <a:spLocks noGrp="1"/>
          </p:cNvSpPr>
          <p:nvPr>
            <p:ph type="title"/>
          </p:nvPr>
        </p:nvSpPr>
        <p:spPr/>
        <p:txBody>
          <a:bodyPr vert="horz" lIns="91440" tIns="45720" rIns="91440" bIns="45720" rtlCol="0" anchor="ctr">
            <a:normAutofit/>
          </a:bodyPr>
          <a:lstStyle/>
          <a:p>
            <a:r>
              <a:rPr lang="en-US" sz="3700"/>
              <a:t>Conclusion: Programming Languages</a:t>
            </a:r>
          </a:p>
        </p:txBody>
      </p:sp>
      <p:pic>
        <p:nvPicPr>
          <p:cNvPr id="4" name="Content Placeholder 3">
            <a:extLst>
              <a:ext uri="{FF2B5EF4-FFF2-40B4-BE49-F238E27FC236}">
                <a16:creationId xmlns:a16="http://schemas.microsoft.com/office/drawing/2014/main" id="{013C0737-641D-AD64-B26E-AAD996DD2C5B}"/>
              </a:ext>
            </a:extLst>
          </p:cNvPr>
          <p:cNvPicPr>
            <a:picLocks noGrp="1" noChangeAspect="1"/>
          </p:cNvPicPr>
          <p:nvPr>
            <p:ph sz="half" idx="4294967295"/>
          </p:nvPr>
        </p:nvPicPr>
        <p:blipFill>
          <a:blip r:embed="rId2"/>
          <a:srcRect t="-57" r="1656" b="-627"/>
          <a:stretch/>
        </p:blipFill>
        <p:spPr>
          <a:xfrm>
            <a:off x="1949709" y="1521633"/>
            <a:ext cx="7276269" cy="4511136"/>
          </a:xfrm>
          <a:prstGeom prst="rect">
            <a:avLst/>
          </a:prstGeom>
        </p:spPr>
      </p:pic>
    </p:spTree>
    <p:extLst>
      <p:ext uri="{BB962C8B-B14F-4D97-AF65-F5344CB8AC3E}">
        <p14:creationId xmlns:p14="http://schemas.microsoft.com/office/powerpoint/2010/main" val="344484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7B55-8908-0B4D-A4B9-FA6891BD2850}"/>
              </a:ext>
            </a:extLst>
          </p:cNvPr>
          <p:cNvSpPr>
            <a:spLocks noGrp="1"/>
          </p:cNvSpPr>
          <p:nvPr>
            <p:ph type="title"/>
          </p:nvPr>
        </p:nvSpPr>
        <p:spPr/>
        <p:txBody>
          <a:bodyPr vert="horz" lIns="91440" tIns="45720" rIns="91440" bIns="45720" rtlCol="0" anchor="ctr">
            <a:normAutofit/>
          </a:bodyPr>
          <a:lstStyle/>
          <a:p>
            <a:r>
              <a:rPr lang="en-US" sz="3700"/>
              <a:t>Conclusion: Data Tools</a:t>
            </a:r>
          </a:p>
        </p:txBody>
      </p:sp>
      <p:pic>
        <p:nvPicPr>
          <p:cNvPr id="7" name="Content Placeholder 6" descr="A graph of red squares&#10;&#10;Description automatically generated">
            <a:extLst>
              <a:ext uri="{FF2B5EF4-FFF2-40B4-BE49-F238E27FC236}">
                <a16:creationId xmlns:a16="http://schemas.microsoft.com/office/drawing/2014/main" id="{6B2A0105-CE04-51D0-56E4-1685E783682D}"/>
              </a:ext>
            </a:extLst>
          </p:cNvPr>
          <p:cNvPicPr>
            <a:picLocks noGrp="1" noChangeAspect="1"/>
          </p:cNvPicPr>
          <p:nvPr>
            <p:ph sz="half" idx="4294967295"/>
          </p:nvPr>
        </p:nvPicPr>
        <p:blipFill>
          <a:blip r:embed="rId2"/>
          <a:stretch>
            <a:fillRect/>
          </a:stretch>
        </p:blipFill>
        <p:spPr>
          <a:xfrm>
            <a:off x="1795961" y="1391111"/>
            <a:ext cx="7585263" cy="4645044"/>
          </a:xfrm>
        </p:spPr>
      </p:pic>
    </p:spTree>
    <p:extLst>
      <p:ext uri="{BB962C8B-B14F-4D97-AF65-F5344CB8AC3E}">
        <p14:creationId xmlns:p14="http://schemas.microsoft.com/office/powerpoint/2010/main" val="425584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7B55-8908-0B4D-A4B9-FA6891BD2850}"/>
              </a:ext>
            </a:extLst>
          </p:cNvPr>
          <p:cNvSpPr>
            <a:spLocks noGrp="1"/>
          </p:cNvSpPr>
          <p:nvPr>
            <p:ph type="title"/>
          </p:nvPr>
        </p:nvSpPr>
        <p:spPr/>
        <p:txBody>
          <a:bodyPr vert="horz" lIns="91440" tIns="45720" rIns="91440" bIns="45720" rtlCol="0" anchor="ctr">
            <a:normAutofit/>
          </a:bodyPr>
          <a:lstStyle/>
          <a:p>
            <a:r>
              <a:rPr lang="en-US" sz="3700"/>
              <a:t>Conclusion: Data Visualization</a:t>
            </a:r>
          </a:p>
        </p:txBody>
      </p:sp>
      <p:pic>
        <p:nvPicPr>
          <p:cNvPr id="4" name="Content Placeholder 3" descr="A graph of data visualization tools&#10;&#10;Description automatically generated">
            <a:extLst>
              <a:ext uri="{FF2B5EF4-FFF2-40B4-BE49-F238E27FC236}">
                <a16:creationId xmlns:a16="http://schemas.microsoft.com/office/drawing/2014/main" id="{BD954D02-A3FF-DB53-75F3-F6FCCCEE88E9}"/>
              </a:ext>
            </a:extLst>
          </p:cNvPr>
          <p:cNvPicPr>
            <a:picLocks noGrp="1" noChangeAspect="1"/>
          </p:cNvPicPr>
          <p:nvPr>
            <p:ph idx="1"/>
          </p:nvPr>
        </p:nvPicPr>
        <p:blipFill>
          <a:blip r:embed="rId2"/>
          <a:stretch>
            <a:fillRect/>
          </a:stretch>
        </p:blipFill>
        <p:spPr>
          <a:xfrm>
            <a:off x="2187388" y="1401241"/>
            <a:ext cx="7825685" cy="4646118"/>
          </a:xfrm>
        </p:spPr>
      </p:pic>
    </p:spTree>
    <p:extLst>
      <p:ext uri="{BB962C8B-B14F-4D97-AF65-F5344CB8AC3E}">
        <p14:creationId xmlns:p14="http://schemas.microsoft.com/office/powerpoint/2010/main" val="460061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7B55-8908-0B4D-A4B9-FA6891BD2850}"/>
              </a:ext>
            </a:extLst>
          </p:cNvPr>
          <p:cNvSpPr>
            <a:spLocks noGrp="1"/>
          </p:cNvSpPr>
          <p:nvPr>
            <p:ph type="title"/>
          </p:nvPr>
        </p:nvSpPr>
        <p:spPr/>
        <p:txBody>
          <a:bodyPr vert="horz" lIns="91440" tIns="45720" rIns="91440" bIns="45720" rtlCol="0" anchor="ctr">
            <a:normAutofit/>
          </a:bodyPr>
          <a:lstStyle/>
          <a:p>
            <a:r>
              <a:rPr lang="en-US" sz="3700"/>
              <a:t>Conclusion: Job Skills</a:t>
            </a:r>
          </a:p>
        </p:txBody>
      </p:sp>
      <p:pic>
        <p:nvPicPr>
          <p:cNvPr id="6" name="Content Placeholder 5">
            <a:extLst>
              <a:ext uri="{FF2B5EF4-FFF2-40B4-BE49-F238E27FC236}">
                <a16:creationId xmlns:a16="http://schemas.microsoft.com/office/drawing/2014/main" id="{C450AD8E-DC4E-CF94-84D3-AD5EE2A9284F}"/>
              </a:ext>
            </a:extLst>
          </p:cNvPr>
          <p:cNvPicPr>
            <a:picLocks noGrp="1" noChangeAspect="1"/>
          </p:cNvPicPr>
          <p:nvPr>
            <p:ph sz="half" idx="4294967295"/>
          </p:nvPr>
        </p:nvPicPr>
        <p:blipFill>
          <a:blip r:embed="rId2"/>
          <a:srcRect l="-95" r="4167"/>
          <a:stretch/>
        </p:blipFill>
        <p:spPr>
          <a:xfrm>
            <a:off x="1820390" y="1360551"/>
            <a:ext cx="7530422" cy="4673824"/>
          </a:xfrm>
        </p:spPr>
      </p:pic>
    </p:spTree>
    <p:extLst>
      <p:ext uri="{BB962C8B-B14F-4D97-AF65-F5344CB8AC3E}">
        <p14:creationId xmlns:p14="http://schemas.microsoft.com/office/powerpoint/2010/main" val="855018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7B55-8908-0B4D-A4B9-FA6891BD2850}"/>
              </a:ext>
            </a:extLst>
          </p:cNvPr>
          <p:cNvSpPr>
            <a:spLocks noGrp="1"/>
          </p:cNvSpPr>
          <p:nvPr>
            <p:ph type="title"/>
          </p:nvPr>
        </p:nvSpPr>
        <p:spPr/>
        <p:txBody>
          <a:bodyPr vert="horz" lIns="91440" tIns="45720" rIns="91440" bIns="45720" rtlCol="0" anchor="ctr">
            <a:normAutofit/>
          </a:bodyPr>
          <a:lstStyle/>
          <a:p>
            <a:r>
              <a:rPr lang="en-US" sz="3700"/>
              <a:t>Conclusion: Data Skill</a:t>
            </a:r>
          </a:p>
        </p:txBody>
      </p:sp>
      <p:pic>
        <p:nvPicPr>
          <p:cNvPr id="8" name="Content Placeholder 7" descr="A graph of data skills&#10;&#10;Description automatically generated">
            <a:extLst>
              <a:ext uri="{FF2B5EF4-FFF2-40B4-BE49-F238E27FC236}">
                <a16:creationId xmlns:a16="http://schemas.microsoft.com/office/drawing/2014/main" id="{A4CCD700-4082-4EDF-3A5E-50B98DEBAF38}"/>
              </a:ext>
            </a:extLst>
          </p:cNvPr>
          <p:cNvPicPr>
            <a:picLocks noGrp="1" noChangeAspect="1"/>
          </p:cNvPicPr>
          <p:nvPr>
            <p:ph sz="half" idx="4294967295"/>
          </p:nvPr>
        </p:nvPicPr>
        <p:blipFill>
          <a:blip r:embed="rId2"/>
          <a:srcRect r="2781"/>
          <a:stretch/>
        </p:blipFill>
        <p:spPr>
          <a:xfrm>
            <a:off x="1896139" y="1355037"/>
            <a:ext cx="7390805" cy="4679981"/>
          </a:xfrm>
        </p:spPr>
      </p:pic>
    </p:spTree>
    <p:extLst>
      <p:ext uri="{BB962C8B-B14F-4D97-AF65-F5344CB8AC3E}">
        <p14:creationId xmlns:p14="http://schemas.microsoft.com/office/powerpoint/2010/main" val="98380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47803-674B-50FA-D19F-AB743B45CADB}"/>
              </a:ext>
            </a:extLst>
          </p:cNvPr>
          <p:cNvSpPr>
            <a:spLocks noGrp="1"/>
          </p:cNvSpPr>
          <p:nvPr>
            <p:ph type="title"/>
          </p:nvPr>
        </p:nvSpPr>
        <p:spPr>
          <a:xfrm>
            <a:off x="841248" y="925408"/>
            <a:ext cx="9489000" cy="952937"/>
          </a:xfrm>
        </p:spPr>
        <p:txBody>
          <a:bodyPr>
            <a:normAutofit fontScale="90000"/>
          </a:bodyPr>
          <a:lstStyle/>
          <a:p>
            <a:r>
              <a:rPr lang="en-US" sz="3600" b="1">
                <a:ea typeface="+mj-lt"/>
                <a:cs typeface="+mj-lt"/>
              </a:rPr>
              <a:t>Future Research Directions: What We Can Explore Next</a:t>
            </a:r>
            <a:endParaRPr lang="en-US" sz="3600"/>
          </a:p>
          <a:p>
            <a:endParaRPr lang="en-US"/>
          </a:p>
        </p:txBody>
      </p:sp>
      <p:sp>
        <p:nvSpPr>
          <p:cNvPr id="3" name="Content Placeholder 2">
            <a:extLst>
              <a:ext uri="{FF2B5EF4-FFF2-40B4-BE49-F238E27FC236}">
                <a16:creationId xmlns:a16="http://schemas.microsoft.com/office/drawing/2014/main" id="{FB17C9D8-2398-8385-2141-A4192084AD06}"/>
              </a:ext>
            </a:extLst>
          </p:cNvPr>
          <p:cNvSpPr>
            <a:spLocks noGrp="1"/>
          </p:cNvSpPr>
          <p:nvPr>
            <p:ph idx="1"/>
          </p:nvPr>
        </p:nvSpPr>
        <p:spPr/>
        <p:txBody>
          <a:bodyPr vert="horz" lIns="91440" tIns="45720" rIns="91440" bIns="45720" rtlCol="0" anchor="t">
            <a:normAutofit/>
          </a:bodyPr>
          <a:lstStyle/>
          <a:p>
            <a:r>
              <a:rPr lang="en-US" b="1">
                <a:ea typeface="+mn-lt"/>
                <a:cs typeface="+mn-lt"/>
              </a:rPr>
              <a:t>Analyze In-Demand Job Titles</a:t>
            </a:r>
            <a:r>
              <a:rPr lang="en-US">
                <a:ea typeface="+mn-lt"/>
                <a:cs typeface="+mn-lt"/>
              </a:rPr>
              <a:t>: Investigate which job titles are most sought after for data science professionals.</a:t>
            </a:r>
            <a:endParaRPr lang="en-US"/>
          </a:p>
          <a:p>
            <a:r>
              <a:rPr lang="en-US" b="1">
                <a:ea typeface="+mn-lt"/>
                <a:cs typeface="+mn-lt"/>
              </a:rPr>
              <a:t>Identify Leading Employers</a:t>
            </a:r>
            <a:r>
              <a:rPr lang="en-US">
                <a:ea typeface="+mn-lt"/>
                <a:cs typeface="+mn-lt"/>
              </a:rPr>
              <a:t>: Find out which companies are hiring the most data science talent.</a:t>
            </a:r>
            <a:endParaRPr lang="en-US"/>
          </a:p>
          <a:p>
            <a:r>
              <a:rPr lang="en-US" b="1">
                <a:ea typeface="+mn-lt"/>
                <a:cs typeface="+mn-lt"/>
              </a:rPr>
              <a:t>Explore Job Location Trends</a:t>
            </a:r>
            <a:r>
              <a:rPr lang="en-US">
                <a:ea typeface="+mn-lt"/>
                <a:cs typeface="+mn-lt"/>
              </a:rPr>
              <a:t>: Determine the most popular locations for data science positions.</a:t>
            </a:r>
            <a:endParaRPr lang="en-US"/>
          </a:p>
          <a:p>
            <a:r>
              <a:rPr lang="en-US" b="1">
                <a:ea typeface="+mn-lt"/>
                <a:cs typeface="+mn-lt"/>
              </a:rPr>
              <a:t>Examine Job Level vs. Required Skills</a:t>
            </a:r>
            <a:r>
              <a:rPr lang="en-US">
                <a:ea typeface="+mn-lt"/>
                <a:cs typeface="+mn-lt"/>
              </a:rPr>
              <a:t>: Investigate how required skills vary by job level in data science roles.</a:t>
            </a:r>
            <a:endParaRPr lang="en-US"/>
          </a:p>
          <a:p>
            <a:endParaRPr lang="en-US"/>
          </a:p>
        </p:txBody>
      </p:sp>
    </p:spTree>
    <p:extLst>
      <p:ext uri="{BB962C8B-B14F-4D97-AF65-F5344CB8AC3E}">
        <p14:creationId xmlns:p14="http://schemas.microsoft.com/office/powerpoint/2010/main" val="385169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DEAB-760F-9BD2-FA5D-5882B558AF46}"/>
              </a:ext>
            </a:extLst>
          </p:cNvPr>
          <p:cNvSpPr>
            <a:spLocks noGrp="1"/>
          </p:cNvSpPr>
          <p:nvPr>
            <p:ph type="title"/>
          </p:nvPr>
        </p:nvSpPr>
        <p:spPr/>
        <p:txBody>
          <a:bodyPr>
            <a:normAutofit fontScale="90000"/>
          </a:bodyPr>
          <a:lstStyle/>
          <a:p>
            <a:r>
              <a:rPr lang="en-US"/>
              <a:t>Thank you for listening! </a:t>
            </a:r>
            <a:br>
              <a:rPr lang="en-US"/>
            </a:br>
            <a:br>
              <a:rPr lang="en-US"/>
            </a:br>
            <a:r>
              <a:rPr lang="en-US"/>
              <a:t>Questions? </a:t>
            </a:r>
          </a:p>
        </p:txBody>
      </p:sp>
    </p:spTree>
    <p:extLst>
      <p:ext uri="{BB962C8B-B14F-4D97-AF65-F5344CB8AC3E}">
        <p14:creationId xmlns:p14="http://schemas.microsoft.com/office/powerpoint/2010/main" val="416500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369E-DDB8-CEE7-717A-475E7CB255B9}"/>
              </a:ext>
            </a:extLst>
          </p:cNvPr>
          <p:cNvSpPr>
            <a:spLocks noGrp="1"/>
          </p:cNvSpPr>
          <p:nvPr>
            <p:ph type="title"/>
          </p:nvPr>
        </p:nvSpPr>
        <p:spPr/>
        <p:txBody>
          <a:bodyPr/>
          <a:lstStyle/>
          <a:p>
            <a:r>
              <a:rPr lang="en-US" b="1">
                <a:ea typeface="+mj-lt"/>
                <a:cs typeface="+mj-lt"/>
              </a:rPr>
              <a:t>Our Team's Toolkit for Success</a:t>
            </a:r>
            <a:endParaRPr lang="en-US"/>
          </a:p>
        </p:txBody>
      </p:sp>
      <p:pic>
        <p:nvPicPr>
          <p:cNvPr id="5" name="Content Placeholder 4" descr="A black and yellow logo&#10;&#10;Description automatically generated">
            <a:extLst>
              <a:ext uri="{FF2B5EF4-FFF2-40B4-BE49-F238E27FC236}">
                <a16:creationId xmlns:a16="http://schemas.microsoft.com/office/drawing/2014/main" id="{BF171385-D9E3-7B4C-0D67-FA8302918FB6}"/>
              </a:ext>
            </a:extLst>
          </p:cNvPr>
          <p:cNvPicPr>
            <a:picLocks noGrp="1" noChangeAspect="1"/>
          </p:cNvPicPr>
          <p:nvPr>
            <p:ph idx="1"/>
          </p:nvPr>
        </p:nvPicPr>
        <p:blipFill>
          <a:blip r:embed="rId2"/>
          <a:stretch>
            <a:fillRect/>
          </a:stretch>
        </p:blipFill>
        <p:spPr>
          <a:xfrm>
            <a:off x="839878" y="1715517"/>
            <a:ext cx="4927853" cy="2171812"/>
          </a:xfrm>
        </p:spPr>
      </p:pic>
      <p:pic>
        <p:nvPicPr>
          <p:cNvPr id="6" name="Content Placeholder 5" descr="A black and white logo&#10;&#10;Description automatically generated">
            <a:extLst>
              <a:ext uri="{FF2B5EF4-FFF2-40B4-BE49-F238E27FC236}">
                <a16:creationId xmlns:a16="http://schemas.microsoft.com/office/drawing/2014/main" id="{C1F4A2ED-6A0C-1CC8-2747-39BF06269896}"/>
              </a:ext>
            </a:extLst>
          </p:cNvPr>
          <p:cNvPicPr>
            <a:picLocks noGrp="1" noChangeAspect="1"/>
          </p:cNvPicPr>
          <p:nvPr>
            <p:ph sz="half" idx="4294967295"/>
          </p:nvPr>
        </p:nvPicPr>
        <p:blipFill>
          <a:blip r:embed="rId3"/>
          <a:stretch>
            <a:fillRect/>
          </a:stretch>
        </p:blipFill>
        <p:spPr>
          <a:xfrm>
            <a:off x="4207747" y="4168112"/>
            <a:ext cx="3117850" cy="1704975"/>
          </a:xfrm>
        </p:spPr>
      </p:pic>
      <p:pic>
        <p:nvPicPr>
          <p:cNvPr id="7" name="Picture 6" descr="A blue squares with white letters&#10;&#10;Description automatically generated">
            <a:extLst>
              <a:ext uri="{FF2B5EF4-FFF2-40B4-BE49-F238E27FC236}">
                <a16:creationId xmlns:a16="http://schemas.microsoft.com/office/drawing/2014/main" id="{69118543-EB06-BDDF-F8DA-D1F9DD340B4C}"/>
              </a:ext>
            </a:extLst>
          </p:cNvPr>
          <p:cNvPicPr>
            <a:picLocks noChangeAspect="1"/>
          </p:cNvPicPr>
          <p:nvPr/>
        </p:nvPicPr>
        <p:blipFill>
          <a:blip r:embed="rId4"/>
          <a:stretch>
            <a:fillRect/>
          </a:stretch>
        </p:blipFill>
        <p:spPr>
          <a:xfrm>
            <a:off x="5766398" y="1717336"/>
            <a:ext cx="2485195" cy="2255855"/>
          </a:xfrm>
          <a:prstGeom prst="rect">
            <a:avLst/>
          </a:prstGeom>
        </p:spPr>
      </p:pic>
      <p:pic>
        <p:nvPicPr>
          <p:cNvPr id="9" name="Picture 8" descr="A blue square with white text&#10;&#10;Description automatically generated">
            <a:extLst>
              <a:ext uri="{FF2B5EF4-FFF2-40B4-BE49-F238E27FC236}">
                <a16:creationId xmlns:a16="http://schemas.microsoft.com/office/drawing/2014/main" id="{3620E690-7BA4-CA9C-3757-136290C85BE5}"/>
              </a:ext>
            </a:extLst>
          </p:cNvPr>
          <p:cNvPicPr>
            <a:picLocks noChangeAspect="1"/>
          </p:cNvPicPr>
          <p:nvPr/>
        </p:nvPicPr>
        <p:blipFill>
          <a:blip r:embed="rId5"/>
          <a:stretch>
            <a:fillRect/>
          </a:stretch>
        </p:blipFill>
        <p:spPr>
          <a:xfrm>
            <a:off x="1747057" y="4154062"/>
            <a:ext cx="1681650" cy="1715757"/>
          </a:xfrm>
          <a:prstGeom prst="rect">
            <a:avLst/>
          </a:prstGeom>
        </p:spPr>
      </p:pic>
      <p:pic>
        <p:nvPicPr>
          <p:cNvPr id="10" name="Picture 9" descr="A blue button with a white letter&#10;&#10;Description automatically generated">
            <a:extLst>
              <a:ext uri="{FF2B5EF4-FFF2-40B4-BE49-F238E27FC236}">
                <a16:creationId xmlns:a16="http://schemas.microsoft.com/office/drawing/2014/main" id="{86078155-AA35-3739-E129-DD8566CE4FE8}"/>
              </a:ext>
            </a:extLst>
          </p:cNvPr>
          <p:cNvPicPr>
            <a:picLocks noChangeAspect="1"/>
          </p:cNvPicPr>
          <p:nvPr/>
        </p:nvPicPr>
        <p:blipFill>
          <a:blip r:embed="rId6"/>
          <a:stretch>
            <a:fillRect/>
          </a:stretch>
        </p:blipFill>
        <p:spPr>
          <a:xfrm>
            <a:off x="7788909" y="3975798"/>
            <a:ext cx="1969116" cy="1971153"/>
          </a:xfrm>
          <a:prstGeom prst="rect">
            <a:avLst/>
          </a:prstGeom>
        </p:spPr>
      </p:pic>
      <p:pic>
        <p:nvPicPr>
          <p:cNvPr id="11" name="Picture 10" descr="A logo of a folder with a pie chart and a letter p&#10;&#10;Description automatically generated">
            <a:extLst>
              <a:ext uri="{FF2B5EF4-FFF2-40B4-BE49-F238E27FC236}">
                <a16:creationId xmlns:a16="http://schemas.microsoft.com/office/drawing/2014/main" id="{EA04378B-047A-D3BB-69B6-9BBA0F86CD10}"/>
              </a:ext>
            </a:extLst>
          </p:cNvPr>
          <p:cNvPicPr>
            <a:picLocks noChangeAspect="1"/>
          </p:cNvPicPr>
          <p:nvPr/>
        </p:nvPicPr>
        <p:blipFill>
          <a:blip r:embed="rId7"/>
          <a:stretch>
            <a:fillRect/>
          </a:stretch>
        </p:blipFill>
        <p:spPr>
          <a:xfrm>
            <a:off x="8289234" y="1917980"/>
            <a:ext cx="2309397" cy="1858109"/>
          </a:xfrm>
          <a:prstGeom prst="rect">
            <a:avLst/>
          </a:prstGeom>
        </p:spPr>
      </p:pic>
    </p:spTree>
    <p:extLst>
      <p:ext uri="{BB962C8B-B14F-4D97-AF65-F5344CB8AC3E}">
        <p14:creationId xmlns:p14="http://schemas.microsoft.com/office/powerpoint/2010/main" val="401499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FB66-A0DA-0AB4-D182-9426330BC8ED}"/>
              </a:ext>
            </a:extLst>
          </p:cNvPr>
          <p:cNvSpPr>
            <a:spLocks noGrp="1"/>
          </p:cNvSpPr>
          <p:nvPr>
            <p:ph type="title"/>
          </p:nvPr>
        </p:nvSpPr>
        <p:spPr/>
        <p:txBody>
          <a:bodyPr/>
          <a:lstStyle/>
          <a:p>
            <a:r>
              <a:rPr lang="en-US">
                <a:ea typeface="+mj-lt"/>
                <a:cs typeface="+mj-lt"/>
              </a:rPr>
              <a:t>Overview of Our Dataset</a:t>
            </a:r>
            <a:endParaRPr lang="en-US"/>
          </a:p>
        </p:txBody>
      </p:sp>
      <p:sp>
        <p:nvSpPr>
          <p:cNvPr id="3" name="Content Placeholder 2">
            <a:extLst>
              <a:ext uri="{FF2B5EF4-FFF2-40B4-BE49-F238E27FC236}">
                <a16:creationId xmlns:a16="http://schemas.microsoft.com/office/drawing/2014/main" id="{6F40B05F-46F2-2999-5316-2B33733FC023}"/>
              </a:ext>
            </a:extLst>
          </p:cNvPr>
          <p:cNvSpPr>
            <a:spLocks noGrp="1"/>
          </p:cNvSpPr>
          <p:nvPr>
            <p:ph sz="half" idx="1"/>
          </p:nvPr>
        </p:nvSpPr>
        <p:spPr/>
        <p:txBody>
          <a:bodyPr vert="horz" lIns="91440" tIns="45720" rIns="91440" bIns="45720" rtlCol="0" anchor="t">
            <a:normAutofit/>
          </a:bodyPr>
          <a:lstStyle/>
          <a:p>
            <a:r>
              <a:rPr lang="en-US">
                <a:ea typeface="+mn-lt"/>
                <a:cs typeface="+mn-lt"/>
              </a:rPr>
              <a:t>This dataset presents an extensive compilation of job postings related to data science sourced from LinkedIn.</a:t>
            </a:r>
          </a:p>
          <a:p>
            <a:r>
              <a:rPr lang="en-US">
                <a:ea typeface="+mn-lt"/>
                <a:cs typeface="+mn-lt"/>
              </a:rPr>
              <a:t> It encompasses information on job titles, companies, locations, search criteria, and additional relevant details.</a:t>
            </a:r>
          </a:p>
          <a:p>
            <a:r>
              <a:rPr lang="en-US">
                <a:hlinkClick r:id="rId2"/>
              </a:rPr>
              <a:t>Data Link </a:t>
            </a:r>
            <a:endParaRPr lang="en-US"/>
          </a:p>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C793592C-449C-AC0F-0655-26C29AF8D17B}"/>
              </a:ext>
            </a:extLst>
          </p:cNvPr>
          <p:cNvPicPr>
            <a:picLocks noGrp="1" noChangeAspect="1"/>
          </p:cNvPicPr>
          <p:nvPr>
            <p:ph sz="half" idx="2"/>
          </p:nvPr>
        </p:nvPicPr>
        <p:blipFill>
          <a:blip r:embed="rId3"/>
          <a:stretch>
            <a:fillRect/>
          </a:stretch>
        </p:blipFill>
        <p:spPr>
          <a:xfrm>
            <a:off x="5671232" y="2369803"/>
            <a:ext cx="4999056" cy="2637752"/>
          </a:xfrm>
        </p:spPr>
      </p:pic>
    </p:spTree>
    <p:extLst>
      <p:ext uri="{BB962C8B-B14F-4D97-AF65-F5344CB8AC3E}">
        <p14:creationId xmlns:p14="http://schemas.microsoft.com/office/powerpoint/2010/main" val="219194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Main Frame">
            <a:extLst>
              <a:ext uri="{FF2B5EF4-FFF2-40B4-BE49-F238E27FC236}">
                <a16:creationId xmlns:a16="http://schemas.microsoft.com/office/drawing/2014/main" id="{F82D9B81-57D7-4F0C-AB92-6E390E4E1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07863-D7F5-159B-1C0D-853E40E8114D}"/>
              </a:ext>
            </a:extLst>
          </p:cNvPr>
          <p:cNvSpPr>
            <a:spLocks noGrp="1"/>
          </p:cNvSpPr>
          <p:nvPr>
            <p:ph type="ctrTitle"/>
          </p:nvPr>
        </p:nvSpPr>
        <p:spPr>
          <a:xfrm>
            <a:off x="841248" y="663960"/>
            <a:ext cx="9456049" cy="4424429"/>
          </a:xfrm>
        </p:spPr>
        <p:txBody>
          <a:bodyPr>
            <a:normAutofit/>
          </a:bodyPr>
          <a:lstStyle/>
          <a:p>
            <a:r>
              <a:rPr lang="en-US"/>
              <a:t>Research Question: </a:t>
            </a:r>
            <a:br>
              <a:rPr lang="en-US">
                <a:ea typeface="+mj-lt"/>
                <a:cs typeface="+mj-lt"/>
              </a:rPr>
            </a:br>
            <a:br>
              <a:rPr lang="en-US">
                <a:ea typeface="+mj-lt"/>
                <a:cs typeface="+mj-lt"/>
              </a:rPr>
            </a:br>
            <a:r>
              <a:rPr lang="en-US">
                <a:ea typeface="+mj-lt"/>
                <a:cs typeface="+mj-lt"/>
              </a:rPr>
              <a:t>Which are the most valued data science skills? </a:t>
            </a:r>
            <a:endParaRPr lang="en-US"/>
          </a:p>
        </p:txBody>
      </p:sp>
      <p:cxnSp>
        <p:nvCxnSpPr>
          <p:cNvPr id="44" name="Main Horizontal Connector">
            <a:extLst>
              <a:ext uri="{FF2B5EF4-FFF2-40B4-BE49-F238E27FC236}">
                <a16:creationId xmlns:a16="http://schemas.microsoft.com/office/drawing/2014/main" id="{AE3D1161-F2DF-43A9-8376-3DB1403155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Main Vertical Connector">
            <a:extLst>
              <a:ext uri="{FF2B5EF4-FFF2-40B4-BE49-F238E27FC236}">
                <a16:creationId xmlns:a16="http://schemas.microsoft.com/office/drawing/2014/main" id="{FF393DD8-555D-4D86-9600-299145E03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986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B3E3F1-7FC4-7E34-4CC3-BC8106115127}"/>
              </a:ext>
            </a:extLst>
          </p:cNvPr>
          <p:cNvPicPr>
            <a:picLocks noGrp="1" noChangeAspect="1"/>
          </p:cNvPicPr>
          <p:nvPr>
            <p:ph idx="1"/>
          </p:nvPr>
        </p:nvPicPr>
        <p:blipFill>
          <a:blip r:embed="rId2"/>
          <a:stretch>
            <a:fillRect/>
          </a:stretch>
        </p:blipFill>
        <p:spPr>
          <a:xfrm>
            <a:off x="1083720" y="1244328"/>
            <a:ext cx="8710978" cy="3822455"/>
          </a:xfrm>
        </p:spPr>
      </p:pic>
    </p:spTree>
    <p:extLst>
      <p:ext uri="{BB962C8B-B14F-4D97-AF65-F5344CB8AC3E}">
        <p14:creationId xmlns:p14="http://schemas.microsoft.com/office/powerpoint/2010/main" val="184538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4082-ED1C-FC97-98CC-E98EB83DA13B}"/>
              </a:ext>
            </a:extLst>
          </p:cNvPr>
          <p:cNvSpPr>
            <a:spLocks noGrp="1"/>
          </p:cNvSpPr>
          <p:nvPr>
            <p:ph type="title"/>
          </p:nvPr>
        </p:nvSpPr>
        <p:spPr/>
        <p:txBody>
          <a:bodyPr>
            <a:normAutofit/>
          </a:bodyPr>
          <a:lstStyle/>
          <a:p>
            <a:r>
              <a:rPr lang="en-US" sz="3600">
                <a:ea typeface="+mj-lt"/>
                <a:cs typeface="+mj-lt"/>
              </a:rPr>
              <a:t>Step 1: Importing and Merging Datasets in RStudio</a:t>
            </a:r>
            <a:endParaRPr lang="en-US" sz="2800"/>
          </a:p>
        </p:txBody>
      </p:sp>
      <p:sp>
        <p:nvSpPr>
          <p:cNvPr id="3" name="Content Placeholder 2">
            <a:extLst>
              <a:ext uri="{FF2B5EF4-FFF2-40B4-BE49-F238E27FC236}">
                <a16:creationId xmlns:a16="http://schemas.microsoft.com/office/drawing/2014/main" id="{F949B840-6028-CF9D-9F01-A5AE2B54D4EC}"/>
              </a:ext>
            </a:extLst>
          </p:cNvPr>
          <p:cNvSpPr>
            <a:spLocks noGrp="1"/>
          </p:cNvSpPr>
          <p:nvPr>
            <p:ph sz="half" idx="1"/>
          </p:nvPr>
        </p:nvSpPr>
        <p:spPr/>
        <p:txBody>
          <a:bodyPr vert="horz" lIns="91440" tIns="45720" rIns="91440" bIns="45720" rtlCol="0" anchor="t">
            <a:normAutofit fontScale="70000" lnSpcReduction="20000"/>
          </a:bodyPr>
          <a:lstStyle/>
          <a:p>
            <a:r>
              <a:rPr lang="en-US">
                <a:ea typeface="+mn-lt"/>
                <a:cs typeface="+mn-lt"/>
              </a:rPr>
              <a:t>To find the most valued data scientist skills we used a data set  on </a:t>
            </a:r>
            <a:r>
              <a:rPr lang="en-US" err="1">
                <a:ea typeface="+mn-lt"/>
                <a:cs typeface="+mn-lt"/>
              </a:rPr>
              <a:t>linkedin</a:t>
            </a:r>
            <a:r>
              <a:rPr lang="en-US">
                <a:ea typeface="+mn-lt"/>
                <a:cs typeface="+mn-lt"/>
              </a:rPr>
              <a:t> job posting from </a:t>
            </a:r>
            <a:r>
              <a:rPr lang="en-US" err="1">
                <a:ea typeface="+mn-lt"/>
                <a:cs typeface="+mn-lt"/>
              </a:rPr>
              <a:t>kaggle</a:t>
            </a:r>
            <a:r>
              <a:rPr lang="en-US">
                <a:ea typeface="+mn-lt"/>
                <a:cs typeface="+mn-lt"/>
              </a:rPr>
              <a:t>. The data set for job postings and job skills were in separate csv file which needed to be merged for the purpose of our project. To merge the '</a:t>
            </a:r>
            <a:r>
              <a:rPr lang="en-US" err="1">
                <a:ea typeface="+mn-lt"/>
                <a:cs typeface="+mn-lt"/>
              </a:rPr>
              <a:t>readr</a:t>
            </a:r>
            <a:r>
              <a:rPr lang="en-US">
                <a:ea typeface="+mn-lt"/>
                <a:cs typeface="+mn-lt"/>
              </a:rPr>
              <a:t>' library  was  loaded into R to read the two csv file, then assigned them to their own variable. The  'merge' function was used to merge the two variables and then the 'write.csv' function was used to create the single csv from the merged csv files. The CSV file was uploaded to GitHub for further usage.</a:t>
            </a:r>
            <a:endParaRPr lang="en-US"/>
          </a:p>
          <a:p>
            <a:endParaRPr lang="en-US"/>
          </a:p>
          <a:p>
            <a:r>
              <a:rPr lang="en-US">
                <a:ea typeface="+mn-lt"/>
                <a:cs typeface="+mn-lt"/>
              </a:rPr>
              <a:t>Data source downloaded from: </a:t>
            </a:r>
            <a:r>
              <a:rPr lang="en-US">
                <a:ea typeface="+mn-lt"/>
                <a:cs typeface="+mn-lt"/>
                <a:hlinkClick r:id="rId2"/>
              </a:rPr>
              <a:t>Data Link </a:t>
            </a:r>
            <a:r>
              <a:rPr lang="en-US" sz="1600">
                <a:ea typeface="+mn-lt"/>
                <a:cs typeface="+mn-lt"/>
              </a:rPr>
              <a:t> </a:t>
            </a:r>
            <a:endParaRPr lang="en-US" sz="1600"/>
          </a:p>
        </p:txBody>
      </p:sp>
      <p:pic>
        <p:nvPicPr>
          <p:cNvPr id="16" name="Content Placeholder 15" descr="A screenshot of a computer&#10;&#10;Description automatically generated">
            <a:extLst>
              <a:ext uri="{FF2B5EF4-FFF2-40B4-BE49-F238E27FC236}">
                <a16:creationId xmlns:a16="http://schemas.microsoft.com/office/drawing/2014/main" id="{9CBA583A-999F-FE7F-3BA0-3467FDA9D4CF}"/>
              </a:ext>
            </a:extLst>
          </p:cNvPr>
          <p:cNvPicPr>
            <a:picLocks noGrp="1" noChangeAspect="1"/>
          </p:cNvPicPr>
          <p:nvPr>
            <p:ph sz="half" idx="2"/>
          </p:nvPr>
        </p:nvPicPr>
        <p:blipFill>
          <a:blip r:embed="rId3"/>
          <a:stretch>
            <a:fillRect/>
          </a:stretch>
        </p:blipFill>
        <p:spPr>
          <a:xfrm>
            <a:off x="5660505" y="2106804"/>
            <a:ext cx="4953042" cy="2268277"/>
          </a:xfrm>
        </p:spPr>
      </p:pic>
    </p:spTree>
    <p:extLst>
      <p:ext uri="{BB962C8B-B14F-4D97-AF65-F5344CB8AC3E}">
        <p14:creationId xmlns:p14="http://schemas.microsoft.com/office/powerpoint/2010/main" val="81252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EC66-302B-18E7-2297-EABB21E5B890}"/>
              </a:ext>
            </a:extLst>
          </p:cNvPr>
          <p:cNvSpPr>
            <a:spLocks noGrp="1"/>
          </p:cNvSpPr>
          <p:nvPr>
            <p:ph type="title"/>
          </p:nvPr>
        </p:nvSpPr>
        <p:spPr/>
        <p:txBody>
          <a:bodyPr>
            <a:normAutofit/>
          </a:bodyPr>
          <a:lstStyle/>
          <a:p>
            <a:r>
              <a:rPr lang="en-US" sz="3600">
                <a:ea typeface="+mj-lt"/>
                <a:cs typeface="+mj-lt"/>
              </a:rPr>
              <a:t>Step 2: Data Preparation and Cleaning</a:t>
            </a:r>
            <a:endParaRPr lang="en-US" sz="3600"/>
          </a:p>
        </p:txBody>
      </p:sp>
      <p:sp>
        <p:nvSpPr>
          <p:cNvPr id="3" name="Content Placeholder 2">
            <a:extLst>
              <a:ext uri="{FF2B5EF4-FFF2-40B4-BE49-F238E27FC236}">
                <a16:creationId xmlns:a16="http://schemas.microsoft.com/office/drawing/2014/main" id="{4FA0030F-9470-7146-47F8-B1B58B8CAF22}"/>
              </a:ext>
            </a:extLst>
          </p:cNvPr>
          <p:cNvSpPr>
            <a:spLocks noGrp="1"/>
          </p:cNvSpPr>
          <p:nvPr>
            <p:ph sz="half" idx="1"/>
          </p:nvPr>
        </p:nvSpPr>
        <p:spPr>
          <a:xfrm>
            <a:off x="388362" y="2108362"/>
            <a:ext cx="5162095" cy="3721666"/>
          </a:xfrm>
        </p:spPr>
        <p:txBody>
          <a:bodyPr vert="horz" lIns="91440" tIns="45720" rIns="91440" bIns="45720" rtlCol="0" anchor="t">
            <a:noAutofit/>
          </a:bodyPr>
          <a:lstStyle/>
          <a:p>
            <a:r>
              <a:rPr lang="en-US" sz="1400"/>
              <a:t>Libraries '</a:t>
            </a:r>
            <a:r>
              <a:rPr lang="en-US" sz="1400" err="1"/>
              <a:t>tidyverse</a:t>
            </a:r>
            <a:r>
              <a:rPr lang="en-US" sz="1400"/>
              <a:t>' and '</a:t>
            </a:r>
            <a:r>
              <a:rPr lang="en-US" sz="1400" err="1"/>
              <a:t>stringr</a:t>
            </a:r>
            <a:r>
              <a:rPr lang="en-US" sz="1400"/>
              <a:t>' were loaded for analyzing and tidying the data.</a:t>
            </a:r>
          </a:p>
          <a:p>
            <a:r>
              <a:rPr lang="en-US" sz="1400"/>
              <a:t>The data set was loaded from "</a:t>
            </a:r>
            <a:r>
              <a:rPr lang="en-US" sz="1400">
                <a:ea typeface="+mn-lt"/>
                <a:cs typeface="+mn-lt"/>
              </a:rPr>
              <a:t>raw.githubusercontent.com/Andreina-A/Project-3/refs/heads/main/Data_merged.csv" using 'read.csv' function. </a:t>
            </a:r>
          </a:p>
          <a:p>
            <a:r>
              <a:rPr lang="en-US" sz="1400"/>
              <a:t>The skill in the dataset were separated by commas to create a data frame the skills the </a:t>
            </a:r>
            <a:r>
              <a:rPr lang="en-US" sz="1400" err="1"/>
              <a:t>str_split_fixed</a:t>
            </a:r>
            <a:r>
              <a:rPr lang="en-US" sz="1400"/>
              <a:t>() function was used. The </a:t>
            </a:r>
            <a:r>
              <a:rPr lang="en-US" sz="1400" err="1"/>
              <a:t>cbind</a:t>
            </a:r>
            <a:r>
              <a:rPr lang="en-US" sz="1400"/>
              <a:t> function was used to extract the job links and job titles from the original data frame into the created data frame.</a:t>
            </a:r>
          </a:p>
          <a:p>
            <a:r>
              <a:rPr lang="en-US" sz="1400"/>
              <a:t>To have a data frame with the skills we created a final data frame by gather all the skills into one column using </a:t>
            </a:r>
            <a:r>
              <a:rPr lang="en-US" sz="1400" err="1"/>
              <a:t>pivot_longer</a:t>
            </a:r>
            <a:r>
              <a:rPr lang="en-US" sz="1400"/>
              <a:t>, removed NA data along the way and made all skills into lowercase.</a:t>
            </a:r>
          </a:p>
        </p:txBody>
      </p:sp>
      <p:pic>
        <p:nvPicPr>
          <p:cNvPr id="6" name="內容版面配置區 5">
            <a:extLst>
              <a:ext uri="{FF2B5EF4-FFF2-40B4-BE49-F238E27FC236}">
                <a16:creationId xmlns:a16="http://schemas.microsoft.com/office/drawing/2014/main" id="{2E2304F5-E359-F246-8054-C2D81B16697F}"/>
              </a:ext>
            </a:extLst>
          </p:cNvPr>
          <p:cNvPicPr>
            <a:picLocks noGrp="1" noChangeAspect="1"/>
          </p:cNvPicPr>
          <p:nvPr>
            <p:ph sz="half" idx="2"/>
          </p:nvPr>
        </p:nvPicPr>
        <p:blipFill>
          <a:blip r:embed="rId2"/>
          <a:stretch>
            <a:fillRect/>
          </a:stretch>
        </p:blipFill>
        <p:spPr>
          <a:xfrm>
            <a:off x="5686212" y="2108362"/>
            <a:ext cx="4830299" cy="3872628"/>
          </a:xfrm>
        </p:spPr>
      </p:pic>
    </p:spTree>
    <p:extLst>
      <p:ext uri="{BB962C8B-B14F-4D97-AF65-F5344CB8AC3E}">
        <p14:creationId xmlns:p14="http://schemas.microsoft.com/office/powerpoint/2010/main" val="250944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AEDE-F25F-43E6-A2C4-7FFF41074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C793C08-EF4C-422B-A728-6C717C47DF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E825BC6-56A8-46DE-8037-A9A577624B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C8880-B33D-E5E9-1A4A-D6B091471585}"/>
              </a:ext>
            </a:extLst>
          </p:cNvPr>
          <p:cNvSpPr>
            <a:spLocks noGrp="1"/>
          </p:cNvSpPr>
          <p:nvPr>
            <p:ph type="title"/>
          </p:nvPr>
        </p:nvSpPr>
        <p:spPr>
          <a:xfrm>
            <a:off x="783739" y="581537"/>
            <a:ext cx="9555339" cy="1240975"/>
          </a:xfrm>
        </p:spPr>
        <p:txBody>
          <a:bodyPr vert="horz" lIns="91440" tIns="45720" rIns="91440" bIns="45720" rtlCol="0" anchor="ctr">
            <a:normAutofit/>
          </a:bodyPr>
          <a:lstStyle/>
          <a:p>
            <a:r>
              <a:rPr lang="en-US" sz="3700"/>
              <a:t>Step 3A: Tidying Our Data for Analysis</a:t>
            </a:r>
          </a:p>
        </p:txBody>
      </p:sp>
      <p:sp>
        <p:nvSpPr>
          <p:cNvPr id="3" name="Content Placeholder 2">
            <a:extLst>
              <a:ext uri="{FF2B5EF4-FFF2-40B4-BE49-F238E27FC236}">
                <a16:creationId xmlns:a16="http://schemas.microsoft.com/office/drawing/2014/main" id="{6C784FAC-61D3-318B-A1DA-FA24BCE6B629}"/>
              </a:ext>
            </a:extLst>
          </p:cNvPr>
          <p:cNvSpPr>
            <a:spLocks noGrp="1"/>
          </p:cNvSpPr>
          <p:nvPr>
            <p:ph sz="half" idx="1"/>
          </p:nvPr>
        </p:nvSpPr>
        <p:spPr>
          <a:xfrm>
            <a:off x="381173" y="1917543"/>
            <a:ext cx="4314240" cy="4138069"/>
          </a:xfrm>
        </p:spPr>
        <p:txBody>
          <a:bodyPr vert="horz" lIns="91440" tIns="45720" rIns="91440" bIns="45720" rtlCol="0" anchor="t">
            <a:normAutofit/>
          </a:bodyPr>
          <a:lstStyle/>
          <a:p>
            <a:r>
              <a:rPr lang="en-US">
                <a:solidFill>
                  <a:srgbClr val="000000"/>
                </a:solidFill>
                <a:ea typeface="+mn-lt"/>
                <a:cs typeface="+mn-lt"/>
              </a:rPr>
              <a:t>A group was assigned to each skill, making them easier to subset in the next part. </a:t>
            </a:r>
            <a:r>
              <a:rPr lang="en-US">
                <a:ea typeface="+mn-lt"/>
                <a:cs typeface="+mn-lt"/>
              </a:rPr>
              <a:t>The five groups designated are as follows: </a:t>
            </a:r>
            <a:endParaRPr lang="zh-TW" altLang="en-US">
              <a:ea typeface="+mn-lt"/>
              <a:cs typeface="+mn-lt"/>
            </a:endParaRPr>
          </a:p>
          <a:p>
            <a:pPr lvl="1">
              <a:buFont typeface="Courier New,monospace" panose="020B0604020202020204" pitchFamily="34" charset="0"/>
              <a:buChar char="o"/>
            </a:pPr>
            <a:r>
              <a:rPr lang="en-US">
                <a:ea typeface="+mn-lt"/>
                <a:cs typeface="+mn-lt"/>
              </a:rPr>
              <a:t>Programming Languages</a:t>
            </a:r>
            <a:endParaRPr lang="en-US" altLang="zh-TW">
              <a:ea typeface="+mn-lt"/>
              <a:cs typeface="+mn-lt"/>
            </a:endParaRPr>
          </a:p>
          <a:p>
            <a:pPr lvl="1">
              <a:buFont typeface="Courier New,monospace" panose="020B0604020202020204" pitchFamily="34" charset="0"/>
              <a:buChar char="o"/>
            </a:pPr>
            <a:r>
              <a:rPr lang="en-US">
                <a:ea typeface="+mn-lt"/>
                <a:cs typeface="+mn-lt"/>
              </a:rPr>
              <a:t>Data Tools</a:t>
            </a:r>
          </a:p>
          <a:p>
            <a:pPr lvl="1">
              <a:buFont typeface="Courier New,monospace" panose="020B0604020202020204" pitchFamily="34" charset="0"/>
              <a:buChar char="o"/>
            </a:pPr>
            <a:r>
              <a:rPr lang="en-US">
                <a:ea typeface="+mn-lt"/>
                <a:cs typeface="+mn-lt"/>
              </a:rPr>
              <a:t>Data Visualization Tools</a:t>
            </a:r>
            <a:endParaRPr lang="en-US" altLang="zh-TW">
              <a:ea typeface="+mn-lt"/>
              <a:cs typeface="+mn-lt"/>
            </a:endParaRPr>
          </a:p>
          <a:p>
            <a:pPr lvl="1">
              <a:buFont typeface="Courier New,monospace" panose="020B0604020202020204" pitchFamily="34" charset="0"/>
              <a:buChar char="o"/>
            </a:pPr>
            <a:r>
              <a:rPr lang="en-US">
                <a:ea typeface="+mn-lt"/>
                <a:cs typeface="+mn-lt"/>
              </a:rPr>
              <a:t>Job Skills</a:t>
            </a:r>
          </a:p>
          <a:p>
            <a:pPr lvl="1">
              <a:buFont typeface="Courier New,monospace" panose="020B0604020202020204" pitchFamily="34" charset="0"/>
              <a:buChar char="o"/>
            </a:pPr>
            <a:r>
              <a:rPr lang="en-US">
                <a:ea typeface="+mn-lt"/>
                <a:cs typeface="+mn-lt"/>
              </a:rPr>
              <a:t>Data Skills</a:t>
            </a:r>
            <a:endParaRPr lang="zh-TW"/>
          </a:p>
          <a:p>
            <a:endParaRPr lang="en-US"/>
          </a:p>
          <a:p>
            <a:pPr marL="0"/>
            <a:endParaRPr lang="en-US"/>
          </a:p>
          <a:p>
            <a:endParaRPr lang="en-US"/>
          </a:p>
          <a:p>
            <a:endParaRPr lang="en-US"/>
          </a:p>
        </p:txBody>
      </p:sp>
      <p:pic>
        <p:nvPicPr>
          <p:cNvPr id="5" name="內容版面配置區 4" descr="一張含有 文字, 螢幕擷取畫面, 字型, 數字 的圖片&#10;&#10;自動產生的描述">
            <a:extLst>
              <a:ext uri="{FF2B5EF4-FFF2-40B4-BE49-F238E27FC236}">
                <a16:creationId xmlns:a16="http://schemas.microsoft.com/office/drawing/2014/main" id="{A1475E38-4BC4-AF2D-20D7-CF8CBEF1275A}"/>
              </a:ext>
            </a:extLst>
          </p:cNvPr>
          <p:cNvPicPr>
            <a:picLocks noGrp="1" noChangeAspect="1"/>
          </p:cNvPicPr>
          <p:nvPr>
            <p:ph sz="half" idx="2"/>
          </p:nvPr>
        </p:nvPicPr>
        <p:blipFill>
          <a:blip r:embed="rId2"/>
          <a:stretch>
            <a:fillRect/>
          </a:stretch>
        </p:blipFill>
        <p:spPr>
          <a:xfrm>
            <a:off x="4689296" y="2178781"/>
            <a:ext cx="6055152" cy="3615600"/>
          </a:xfrm>
          <a:prstGeom prst="rect">
            <a:avLst/>
          </a:prstGeom>
        </p:spPr>
      </p:pic>
      <p:sp>
        <p:nvSpPr>
          <p:cNvPr id="18"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A245249-2F4C-4F85-AB62-095DBE5249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1911349"/>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2D08E46-4633-48DB-9AC2-D98F115E43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1905000"/>
            <a:ext cx="0" cy="41424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1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1CA78-0178-1D30-63EE-5C55670DF0A6}"/>
              </a:ext>
            </a:extLst>
          </p:cNvPr>
          <p:cNvSpPr>
            <a:spLocks noGrp="1"/>
          </p:cNvSpPr>
          <p:nvPr>
            <p:ph type="title"/>
          </p:nvPr>
        </p:nvSpPr>
        <p:spPr/>
        <p:txBody>
          <a:bodyPr/>
          <a:lstStyle/>
          <a:p>
            <a:r>
              <a:rPr lang="en-US" dirty="0"/>
              <a:t>Step 4a: Data Visualization</a:t>
            </a:r>
          </a:p>
        </p:txBody>
      </p:sp>
      <p:sp>
        <p:nvSpPr>
          <p:cNvPr id="3" name="Content Placeholder 2">
            <a:extLst>
              <a:ext uri="{FF2B5EF4-FFF2-40B4-BE49-F238E27FC236}">
                <a16:creationId xmlns:a16="http://schemas.microsoft.com/office/drawing/2014/main" id="{B42B2FF2-1CD8-D7D0-4341-350112A6F3A1}"/>
              </a:ext>
            </a:extLst>
          </p:cNvPr>
          <p:cNvSpPr>
            <a:spLocks noGrp="1"/>
          </p:cNvSpPr>
          <p:nvPr>
            <p:ph sz="half" idx="1"/>
          </p:nvPr>
        </p:nvSpPr>
        <p:spPr/>
        <p:txBody>
          <a:bodyPr vert="horz" lIns="91440" tIns="45720" rIns="91440" bIns="45720" rtlCol="0" anchor="t">
            <a:normAutofit/>
          </a:bodyPr>
          <a:lstStyle/>
          <a:p>
            <a:r>
              <a:rPr lang="en-US" dirty="0"/>
              <a:t>Using the </a:t>
            </a:r>
            <a:r>
              <a:rPr lang="en-US" dirty="0" err="1"/>
              <a:t>ggplot</a:t>
            </a:r>
            <a:r>
              <a:rPr lang="en-US" dirty="0"/>
              <a:t> function along with the </a:t>
            </a:r>
            <a:r>
              <a:rPr lang="en-US" dirty="0" err="1"/>
              <a:t>facet_wrap</a:t>
            </a:r>
            <a:r>
              <a:rPr lang="en-US" dirty="0"/>
              <a:t> function bar plots were made from the data.</a:t>
            </a:r>
          </a:p>
          <a:p>
            <a:r>
              <a:rPr lang="en-US" dirty="0"/>
              <a:t>The different skill groups were plotted into separate bar plots. The groups were data skills, data tools, data visual, job skill, and programming language.</a:t>
            </a:r>
          </a:p>
        </p:txBody>
      </p:sp>
      <p:pic>
        <p:nvPicPr>
          <p:cNvPr id="5" name="Content Placeholder 4">
            <a:extLst>
              <a:ext uri="{FF2B5EF4-FFF2-40B4-BE49-F238E27FC236}">
                <a16:creationId xmlns:a16="http://schemas.microsoft.com/office/drawing/2014/main" id="{6B9BEEE2-5FBD-9B62-50B9-510C255079D4}"/>
              </a:ext>
            </a:extLst>
          </p:cNvPr>
          <p:cNvPicPr>
            <a:picLocks noGrp="1" noChangeAspect="1"/>
          </p:cNvPicPr>
          <p:nvPr>
            <p:ph sz="half" idx="2"/>
          </p:nvPr>
        </p:nvPicPr>
        <p:blipFill>
          <a:blip r:embed="rId2"/>
          <a:stretch>
            <a:fillRect/>
          </a:stretch>
        </p:blipFill>
        <p:spPr>
          <a:xfrm>
            <a:off x="5685803" y="2591732"/>
            <a:ext cx="4879421" cy="1678767"/>
          </a:xfrm>
        </p:spPr>
      </p:pic>
    </p:spTree>
    <p:extLst>
      <p:ext uri="{BB962C8B-B14F-4D97-AF65-F5344CB8AC3E}">
        <p14:creationId xmlns:p14="http://schemas.microsoft.com/office/powerpoint/2010/main" val="968388222"/>
      </p:ext>
    </p:extLst>
  </p:cSld>
  <p:clrMapOvr>
    <a:masterClrMapping/>
  </p:clrMapOvr>
</p:sld>
</file>

<file path=ppt/theme/theme1.xml><?xml version="1.0" encoding="utf-8"?>
<a:theme xmlns:a="http://schemas.openxmlformats.org/drawingml/2006/main" name="MimeoVTI">
  <a:themeElements>
    <a:clrScheme name="Mimeo">
      <a:dk1>
        <a:sysClr val="windowText" lastClr="000000"/>
      </a:dk1>
      <a:lt1>
        <a:sysClr val="window" lastClr="FFFFFF"/>
      </a:lt1>
      <a:dk2>
        <a:srgbClr val="011E31"/>
      </a:dk2>
      <a:lt2>
        <a:srgbClr val="FDF3E6"/>
      </a:lt2>
      <a:accent1>
        <a:srgbClr val="005E9E"/>
      </a:accent1>
      <a:accent2>
        <a:srgbClr val="38998D"/>
      </a:accent2>
      <a:accent3>
        <a:srgbClr val="EF8683"/>
      </a:accent3>
      <a:accent4>
        <a:srgbClr val="F04E28"/>
      </a:accent4>
      <a:accent5>
        <a:srgbClr val="DD992C"/>
      </a:accent5>
      <a:accent6>
        <a:srgbClr val="136E65"/>
      </a:accent6>
      <a:hlink>
        <a:srgbClr val="38998D"/>
      </a:hlink>
      <a:folHlink>
        <a:srgbClr val="F04E28"/>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MimeoVTI</vt:lpstr>
      <vt:lpstr>Most Valued Data Science Skills </vt:lpstr>
      <vt:lpstr>Our Team's Toolkit for Success</vt:lpstr>
      <vt:lpstr>Overview of Our Dataset</vt:lpstr>
      <vt:lpstr>Research Question:   Which are the most valued data science skills? </vt:lpstr>
      <vt:lpstr>PowerPoint Presentation</vt:lpstr>
      <vt:lpstr>Step 1: Importing and Merging Datasets in RStudio</vt:lpstr>
      <vt:lpstr>Step 2: Data Preparation and Cleaning</vt:lpstr>
      <vt:lpstr>Step 3A: Tidying Our Data for Analysis</vt:lpstr>
      <vt:lpstr>Step 4a: Data Visualization</vt:lpstr>
      <vt:lpstr>Conclusion: Plotting the results</vt:lpstr>
      <vt:lpstr>Step 3B: Tidying Our Data for Analysis</vt:lpstr>
      <vt:lpstr>Step 4b: Exploring Data Through Visualization</vt:lpstr>
      <vt:lpstr>Conclusion: Programming Languages</vt:lpstr>
      <vt:lpstr>Conclusion: Data Tools</vt:lpstr>
      <vt:lpstr>Conclusion: Data Visualization</vt:lpstr>
      <vt:lpstr>Conclusion: Job Skills</vt:lpstr>
      <vt:lpstr>Conclusion: Data Skill</vt:lpstr>
      <vt:lpstr>Future Research Directions: What We Can Explore Next </vt:lpstr>
      <vt:lpstr>Thank you for listening!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84</cp:revision>
  <dcterms:created xsi:type="dcterms:W3CDTF">2024-10-29T01:03:16Z</dcterms:created>
  <dcterms:modified xsi:type="dcterms:W3CDTF">2024-11-03T13:42:39Z</dcterms:modified>
</cp:coreProperties>
</file>