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1"/>
  </p:notesMasterIdLst>
  <p:sldIdLst>
    <p:sldId id="256" r:id="rId2"/>
    <p:sldId id="260" r:id="rId3"/>
    <p:sldId id="263" r:id="rId4"/>
    <p:sldId id="264" r:id="rId5"/>
    <p:sldId id="308" r:id="rId6"/>
    <p:sldId id="270" r:id="rId7"/>
    <p:sldId id="271" r:id="rId8"/>
    <p:sldId id="272" r:id="rId9"/>
    <p:sldId id="309" r:id="rId10"/>
  </p:sldIdLst>
  <p:sldSz cx="9144000" cy="5143500" type="screen16x9"/>
  <p:notesSz cx="6858000" cy="9144000"/>
  <p:embeddedFontLst>
    <p:embeddedFont>
      <p:font typeface="Roboto" panose="02000000000000000000" pitchFamily="2" charset="0"/>
      <p:regular r:id="rId12"/>
      <p:bold r:id="rId13"/>
      <p:italic r:id="rId14"/>
      <p:boldItalic r:id="rId15"/>
    </p:embeddedFont>
    <p:embeddedFont>
      <p:font typeface="Roboto Condensed"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C06328-37EE-4B32-923C-C266A45B828F}">
  <a:tblStyle styleId="{21C06328-37EE-4B32-923C-C266A45B82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p:scale>
          <a:sx n="125" d="100"/>
          <a:sy n="125" d="100"/>
        </p:scale>
        <p:origin x="144" y="7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03eef302b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03eef302b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03eef302b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03eef302b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07225aad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07225aad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07225aad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07225aad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488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057dcc8c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057dcc8c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0676002b6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10676002b6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03eef302b4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03eef302b4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331300"/>
            <a:ext cx="9144000" cy="4480900"/>
            <a:chOff x="0" y="331300"/>
            <a:chExt cx="9144000" cy="4480900"/>
          </a:xfrm>
        </p:grpSpPr>
        <p:cxnSp>
          <p:nvCxnSpPr>
            <p:cNvPr id="10" name="Google Shape;10;p2"/>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11" name="Google Shape;11;p2"/>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grpSp>
      <p:sp>
        <p:nvSpPr>
          <p:cNvPr id="12" name="Google Shape;12;p2"/>
          <p:cNvSpPr txBox="1">
            <a:spLocks noGrp="1"/>
          </p:cNvSpPr>
          <p:nvPr>
            <p:ph type="ctrTitle"/>
          </p:nvPr>
        </p:nvSpPr>
        <p:spPr>
          <a:xfrm>
            <a:off x="714375" y="1193224"/>
            <a:ext cx="4775700" cy="2105400"/>
          </a:xfrm>
          <a:prstGeom prst="rect">
            <a:avLst/>
          </a:prstGeom>
        </p:spPr>
        <p:txBody>
          <a:bodyPr spcFirstLastPara="1" wrap="square" lIns="91425" tIns="91425" rIns="91425" bIns="91425" anchor="b" anchorCtr="0">
            <a:noAutofit/>
          </a:bodyPr>
          <a:lstStyle>
            <a:lvl1pPr lvl="0">
              <a:spcBef>
                <a:spcPts val="0"/>
              </a:spcBef>
              <a:spcAft>
                <a:spcPts val="0"/>
              </a:spcAft>
              <a:buSzPts val="5200"/>
              <a:buFont typeface="Roboto Condensed"/>
              <a:buNone/>
              <a:defRPr sz="6300" b="1">
                <a:latin typeface="Roboto Condensed"/>
                <a:ea typeface="Roboto Condensed"/>
                <a:cs typeface="Roboto Condensed"/>
                <a:sym typeface="Roboto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714375" y="3540487"/>
            <a:ext cx="4775700" cy="409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Roboto"/>
              <a:buNone/>
              <a:defRPr sz="1600">
                <a:latin typeface="Roboto"/>
                <a:ea typeface="Roboto"/>
                <a:cs typeface="Roboto"/>
                <a:sym typeface="Roboto"/>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93"/>
        <p:cNvGrpSpPr/>
        <p:nvPr/>
      </p:nvGrpSpPr>
      <p:grpSpPr>
        <a:xfrm>
          <a:off x="0" y="0"/>
          <a:ext cx="0" cy="0"/>
          <a:chOff x="0" y="0"/>
          <a:chExt cx="0" cy="0"/>
        </a:xfrm>
      </p:grpSpPr>
      <p:cxnSp>
        <p:nvCxnSpPr>
          <p:cNvPr id="194" name="Google Shape;194;p26"/>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195" name="Google Shape;195;p26"/>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518100" y="1558758"/>
            <a:ext cx="8107800" cy="3112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solidFill>
                  <a:srgbClr val="434343"/>
                </a:solidFill>
              </a:defRPr>
            </a:lvl1pPr>
            <a:lvl2pPr marL="914400" lvl="1" indent="-304800" rtl="0">
              <a:lnSpc>
                <a:spcPct val="115000"/>
              </a:lnSpc>
              <a:spcBef>
                <a:spcPts val="0"/>
              </a:spcBef>
              <a:spcAft>
                <a:spcPts val="0"/>
              </a:spcAft>
              <a:buSzPts val="1200"/>
              <a:buAutoNum type="alphaLcPeriod"/>
              <a:defRPr sz="1200">
                <a:solidFill>
                  <a:srgbClr val="434343"/>
                </a:solidFill>
              </a:defRPr>
            </a:lvl2pPr>
            <a:lvl3pPr marL="1371600" lvl="2" indent="-304800" rtl="0">
              <a:lnSpc>
                <a:spcPct val="115000"/>
              </a:lnSpc>
              <a:spcBef>
                <a:spcPts val="0"/>
              </a:spcBef>
              <a:spcAft>
                <a:spcPts val="0"/>
              </a:spcAft>
              <a:buSzPts val="1200"/>
              <a:buAutoNum type="romanLcPeriod"/>
              <a:defRPr sz="1200">
                <a:solidFill>
                  <a:srgbClr val="434343"/>
                </a:solidFill>
              </a:defRPr>
            </a:lvl3pPr>
            <a:lvl4pPr marL="1828800" lvl="3" indent="-304800" rtl="0">
              <a:lnSpc>
                <a:spcPct val="115000"/>
              </a:lnSpc>
              <a:spcBef>
                <a:spcPts val="0"/>
              </a:spcBef>
              <a:spcAft>
                <a:spcPts val="0"/>
              </a:spcAft>
              <a:buSzPts val="1200"/>
              <a:buAutoNum type="arabicPeriod"/>
              <a:defRPr sz="1200">
                <a:solidFill>
                  <a:srgbClr val="434343"/>
                </a:solidFill>
              </a:defRPr>
            </a:lvl4pPr>
            <a:lvl5pPr marL="2286000" lvl="4" indent="-304800" rtl="0">
              <a:lnSpc>
                <a:spcPct val="115000"/>
              </a:lnSpc>
              <a:spcBef>
                <a:spcPts val="0"/>
              </a:spcBef>
              <a:spcAft>
                <a:spcPts val="0"/>
              </a:spcAft>
              <a:buSzPts val="1200"/>
              <a:buAutoNum type="alphaLcPeriod"/>
              <a:defRPr sz="1200">
                <a:solidFill>
                  <a:srgbClr val="434343"/>
                </a:solidFill>
              </a:defRPr>
            </a:lvl5pPr>
            <a:lvl6pPr marL="2743200" lvl="5" indent="-304800" rtl="0">
              <a:lnSpc>
                <a:spcPct val="115000"/>
              </a:lnSpc>
              <a:spcBef>
                <a:spcPts val="0"/>
              </a:spcBef>
              <a:spcAft>
                <a:spcPts val="0"/>
              </a:spcAft>
              <a:buSzPts val="1200"/>
              <a:buAutoNum type="romanLcPeriod"/>
              <a:defRPr sz="1200">
                <a:solidFill>
                  <a:srgbClr val="434343"/>
                </a:solidFill>
              </a:defRPr>
            </a:lvl6pPr>
            <a:lvl7pPr marL="3200400" lvl="6" indent="-304800" rtl="0">
              <a:lnSpc>
                <a:spcPct val="115000"/>
              </a:lnSpc>
              <a:spcBef>
                <a:spcPts val="0"/>
              </a:spcBef>
              <a:spcAft>
                <a:spcPts val="0"/>
              </a:spcAft>
              <a:buSzPts val="1200"/>
              <a:buAutoNum type="arabicPeriod"/>
              <a:defRPr sz="1200">
                <a:solidFill>
                  <a:srgbClr val="434343"/>
                </a:solidFill>
              </a:defRPr>
            </a:lvl7pPr>
            <a:lvl8pPr marL="3657600" lvl="7" indent="-304800" rtl="0">
              <a:lnSpc>
                <a:spcPct val="115000"/>
              </a:lnSpc>
              <a:spcBef>
                <a:spcPts val="0"/>
              </a:spcBef>
              <a:spcAft>
                <a:spcPts val="0"/>
              </a:spcAft>
              <a:buSzPts val="1200"/>
              <a:buAutoNum type="alphaLcPeriod"/>
              <a:defRPr sz="1200">
                <a:solidFill>
                  <a:srgbClr val="434343"/>
                </a:solidFill>
              </a:defRPr>
            </a:lvl8pPr>
            <a:lvl9pPr marL="4114800" lvl="8" indent="-304800" rtl="0">
              <a:lnSpc>
                <a:spcPct val="115000"/>
              </a:lnSpc>
              <a:spcBef>
                <a:spcPts val="0"/>
              </a:spcBef>
              <a:spcAft>
                <a:spcPts val="0"/>
              </a:spcAft>
              <a:buSzPts val="1200"/>
              <a:buAutoNum type="romanLcPeriod"/>
              <a:defRPr sz="1200">
                <a:solidFill>
                  <a:srgbClr val="434343"/>
                </a:solidFill>
              </a:defRPr>
            </a:lvl9pPr>
          </a:lstStyle>
          <a:p>
            <a:endParaRPr/>
          </a:p>
        </p:txBody>
      </p:sp>
      <p:sp>
        <p:nvSpPr>
          <p:cNvPr id="23" name="Google Shape;23;p4"/>
          <p:cNvSpPr txBox="1">
            <a:spLocks noGrp="1"/>
          </p:cNvSpPr>
          <p:nvPr>
            <p:ph type="title"/>
          </p:nvPr>
        </p:nvSpPr>
        <p:spPr>
          <a:xfrm>
            <a:off x="714375" y="514350"/>
            <a:ext cx="7715100" cy="5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4" name="Google Shape;24;p4"/>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25" name="Google Shape;25;p4"/>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cxnSp>
        <p:nvCxnSpPr>
          <p:cNvPr id="52" name="Google Shape;52;p9"/>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53" name="Google Shape;53;p9"/>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
        <p:nvSpPr>
          <p:cNvPr id="54" name="Google Shape;54;p9"/>
          <p:cNvSpPr txBox="1">
            <a:spLocks noGrp="1"/>
          </p:cNvSpPr>
          <p:nvPr>
            <p:ph type="title"/>
          </p:nvPr>
        </p:nvSpPr>
        <p:spPr>
          <a:xfrm>
            <a:off x="4791525" y="2395903"/>
            <a:ext cx="3638100" cy="761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5" name="Google Shape;55;p9"/>
          <p:cNvSpPr txBox="1">
            <a:spLocks noGrp="1"/>
          </p:cNvSpPr>
          <p:nvPr>
            <p:ph type="subTitle" idx="1"/>
          </p:nvPr>
        </p:nvSpPr>
        <p:spPr>
          <a:xfrm>
            <a:off x="4791525" y="3140449"/>
            <a:ext cx="2779500" cy="6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56" name="Google Shape;56;p9"/>
          <p:cNvSpPr txBox="1">
            <a:spLocks noGrp="1"/>
          </p:cNvSpPr>
          <p:nvPr>
            <p:ph type="title" idx="2" hasCustomPrompt="1"/>
          </p:nvPr>
        </p:nvSpPr>
        <p:spPr>
          <a:xfrm>
            <a:off x="4791525" y="1346651"/>
            <a:ext cx="1936800" cy="9525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57" name="Google Shape;57;p9"/>
          <p:cNvSpPr>
            <a:spLocks noGrp="1"/>
          </p:cNvSpPr>
          <p:nvPr>
            <p:ph type="pic" idx="3"/>
          </p:nvPr>
        </p:nvSpPr>
        <p:spPr>
          <a:xfrm>
            <a:off x="714375" y="938701"/>
            <a:ext cx="3336300" cy="3269700"/>
          </a:xfrm>
          <a:prstGeom prst="roundRect">
            <a:avLst>
              <a:gd name="adj" fmla="val 16667"/>
            </a:avLst>
          </a:prstGeom>
          <a:noFill/>
          <a:ln>
            <a:noFill/>
          </a:ln>
        </p:spPr>
      </p:sp>
      <p:grpSp>
        <p:nvGrpSpPr>
          <p:cNvPr id="58" name="Google Shape;58;p9"/>
          <p:cNvGrpSpPr/>
          <p:nvPr/>
        </p:nvGrpSpPr>
        <p:grpSpPr>
          <a:xfrm>
            <a:off x="221888" y="4208389"/>
            <a:ext cx="187418" cy="428446"/>
            <a:chOff x="5500550" y="2643732"/>
            <a:chExt cx="236400" cy="540421"/>
          </a:xfrm>
        </p:grpSpPr>
        <p:sp>
          <p:nvSpPr>
            <p:cNvPr id="59" name="Google Shape;59;p9"/>
            <p:cNvSpPr/>
            <p:nvPr/>
          </p:nvSpPr>
          <p:spPr>
            <a:xfrm>
              <a:off x="5500550" y="2643732"/>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a:off x="5500550" y="2947754"/>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
  <p:cSld name="CUSTOM_2">
    <p:spTree>
      <p:nvGrpSpPr>
        <p:cNvPr id="1" name="Shape 99"/>
        <p:cNvGrpSpPr/>
        <p:nvPr/>
      </p:nvGrpSpPr>
      <p:grpSpPr>
        <a:xfrm>
          <a:off x="0" y="0"/>
          <a:ext cx="0" cy="0"/>
          <a:chOff x="0" y="0"/>
          <a:chExt cx="0" cy="0"/>
        </a:xfrm>
      </p:grpSpPr>
      <p:sp>
        <p:nvSpPr>
          <p:cNvPr id="100" name="Google Shape;100;p16"/>
          <p:cNvSpPr txBox="1">
            <a:spLocks noGrp="1"/>
          </p:cNvSpPr>
          <p:nvPr>
            <p:ph type="subTitle" idx="1"/>
          </p:nvPr>
        </p:nvSpPr>
        <p:spPr>
          <a:xfrm>
            <a:off x="4596860" y="1883603"/>
            <a:ext cx="3832800" cy="203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01" name="Google Shape;101;p16"/>
          <p:cNvSpPr txBox="1">
            <a:spLocks noGrp="1"/>
          </p:cNvSpPr>
          <p:nvPr>
            <p:ph type="title"/>
          </p:nvPr>
        </p:nvSpPr>
        <p:spPr>
          <a:xfrm>
            <a:off x="4596850" y="1225300"/>
            <a:ext cx="3832800" cy="6411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02" name="Google Shape;102;p16"/>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103" name="Google Shape;103;p16"/>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
        <p:nvSpPr>
          <p:cNvPr id="104" name="Google Shape;104;p16"/>
          <p:cNvSpPr>
            <a:spLocks noGrp="1"/>
          </p:cNvSpPr>
          <p:nvPr>
            <p:ph type="pic" idx="2"/>
          </p:nvPr>
        </p:nvSpPr>
        <p:spPr>
          <a:xfrm>
            <a:off x="1019175" y="1210894"/>
            <a:ext cx="2777100" cy="2721600"/>
          </a:xfrm>
          <a:prstGeom prst="roundRect">
            <a:avLst>
              <a:gd name="adj" fmla="val 16667"/>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5386275" y="1719903"/>
            <a:ext cx="2622300" cy="6249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7" name="Google Shape;107;p17"/>
          <p:cNvSpPr txBox="1">
            <a:spLocks noGrp="1"/>
          </p:cNvSpPr>
          <p:nvPr>
            <p:ph type="body" idx="1"/>
          </p:nvPr>
        </p:nvSpPr>
        <p:spPr>
          <a:xfrm>
            <a:off x="5386300" y="2344797"/>
            <a:ext cx="2622300" cy="1078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cxnSp>
        <p:nvCxnSpPr>
          <p:cNvPr id="108" name="Google Shape;108;p17"/>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109" name="Google Shape;109;p17"/>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CUSTOM_11_1_1">
    <p:spTree>
      <p:nvGrpSpPr>
        <p:cNvPr id="1" name="Shape 115"/>
        <p:cNvGrpSpPr/>
        <p:nvPr/>
      </p:nvGrpSpPr>
      <p:grpSpPr>
        <a:xfrm>
          <a:off x="0" y="0"/>
          <a:ext cx="0" cy="0"/>
          <a:chOff x="0" y="0"/>
          <a:chExt cx="0" cy="0"/>
        </a:xfrm>
      </p:grpSpPr>
      <p:cxnSp>
        <p:nvCxnSpPr>
          <p:cNvPr id="116" name="Google Shape;116;p19"/>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117" name="Google Shape;117;p19"/>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
        <p:nvSpPr>
          <p:cNvPr id="118" name="Google Shape;118;p19"/>
          <p:cNvSpPr>
            <a:spLocks noGrp="1"/>
          </p:cNvSpPr>
          <p:nvPr>
            <p:ph type="pic" idx="2"/>
          </p:nvPr>
        </p:nvSpPr>
        <p:spPr>
          <a:xfrm>
            <a:off x="5298525" y="1210894"/>
            <a:ext cx="2777100" cy="2721600"/>
          </a:xfrm>
          <a:prstGeom prst="roundRect">
            <a:avLst>
              <a:gd name="adj" fmla="val 16667"/>
            </a:avLst>
          </a:prstGeom>
          <a:noFill/>
          <a:ln>
            <a:noFill/>
          </a:ln>
        </p:spPr>
      </p:sp>
      <p:sp>
        <p:nvSpPr>
          <p:cNvPr id="119" name="Google Shape;119;p19"/>
          <p:cNvSpPr txBox="1">
            <a:spLocks noGrp="1"/>
          </p:cNvSpPr>
          <p:nvPr>
            <p:ph type="title"/>
          </p:nvPr>
        </p:nvSpPr>
        <p:spPr>
          <a:xfrm>
            <a:off x="714375" y="2065175"/>
            <a:ext cx="2968500" cy="617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0" name="Google Shape;120;p19"/>
          <p:cNvSpPr txBox="1">
            <a:spLocks noGrp="1"/>
          </p:cNvSpPr>
          <p:nvPr>
            <p:ph type="body" idx="1"/>
          </p:nvPr>
        </p:nvSpPr>
        <p:spPr>
          <a:xfrm>
            <a:off x="714375" y="2742750"/>
            <a:ext cx="2968500" cy="189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120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720000" y="2815021"/>
            <a:ext cx="2336400" cy="39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3" name="Google Shape;123;p20"/>
          <p:cNvSpPr txBox="1">
            <a:spLocks noGrp="1"/>
          </p:cNvSpPr>
          <p:nvPr>
            <p:ph type="subTitle" idx="1"/>
          </p:nvPr>
        </p:nvSpPr>
        <p:spPr>
          <a:xfrm>
            <a:off x="720000" y="3102524"/>
            <a:ext cx="2336400" cy="75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20"/>
          <p:cNvSpPr txBox="1">
            <a:spLocks noGrp="1"/>
          </p:cNvSpPr>
          <p:nvPr>
            <p:ph type="title" idx="2"/>
          </p:nvPr>
        </p:nvSpPr>
        <p:spPr>
          <a:xfrm>
            <a:off x="3403800" y="2815021"/>
            <a:ext cx="2336400" cy="39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5" name="Google Shape;125;p20"/>
          <p:cNvSpPr txBox="1">
            <a:spLocks noGrp="1"/>
          </p:cNvSpPr>
          <p:nvPr>
            <p:ph type="subTitle" idx="3"/>
          </p:nvPr>
        </p:nvSpPr>
        <p:spPr>
          <a:xfrm>
            <a:off x="3403800" y="3102524"/>
            <a:ext cx="2336400" cy="75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20"/>
          <p:cNvSpPr txBox="1">
            <a:spLocks noGrp="1"/>
          </p:cNvSpPr>
          <p:nvPr>
            <p:ph type="title" idx="4"/>
          </p:nvPr>
        </p:nvSpPr>
        <p:spPr>
          <a:xfrm>
            <a:off x="6087600" y="2815021"/>
            <a:ext cx="2336400" cy="39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7" name="Google Shape;127;p20"/>
          <p:cNvSpPr txBox="1">
            <a:spLocks noGrp="1"/>
          </p:cNvSpPr>
          <p:nvPr>
            <p:ph type="subTitle" idx="5"/>
          </p:nvPr>
        </p:nvSpPr>
        <p:spPr>
          <a:xfrm>
            <a:off x="6087600" y="3102524"/>
            <a:ext cx="2336400" cy="75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20"/>
          <p:cNvSpPr txBox="1">
            <a:spLocks noGrp="1"/>
          </p:cNvSpPr>
          <p:nvPr>
            <p:ph type="title" idx="6"/>
          </p:nvPr>
        </p:nvSpPr>
        <p:spPr>
          <a:xfrm>
            <a:off x="897000" y="514348"/>
            <a:ext cx="7350000" cy="53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29" name="Google Shape;129;p20"/>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130" name="Google Shape;130;p20"/>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2098568" y="1886700"/>
            <a:ext cx="22860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6" name="Google Shape;146;p22"/>
          <p:cNvSpPr txBox="1">
            <a:spLocks noGrp="1"/>
          </p:cNvSpPr>
          <p:nvPr>
            <p:ph type="subTitle" idx="1"/>
          </p:nvPr>
        </p:nvSpPr>
        <p:spPr>
          <a:xfrm>
            <a:off x="2098569" y="2188895"/>
            <a:ext cx="2286000" cy="52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22"/>
          <p:cNvSpPr txBox="1">
            <a:spLocks noGrp="1"/>
          </p:cNvSpPr>
          <p:nvPr>
            <p:ph type="title" idx="2"/>
          </p:nvPr>
        </p:nvSpPr>
        <p:spPr>
          <a:xfrm>
            <a:off x="5658218" y="1886700"/>
            <a:ext cx="22860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8" name="Google Shape;148;p22"/>
          <p:cNvSpPr txBox="1">
            <a:spLocks noGrp="1"/>
          </p:cNvSpPr>
          <p:nvPr>
            <p:ph type="subTitle" idx="3"/>
          </p:nvPr>
        </p:nvSpPr>
        <p:spPr>
          <a:xfrm>
            <a:off x="5658219" y="2188895"/>
            <a:ext cx="2286000" cy="52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2"/>
          <p:cNvSpPr txBox="1">
            <a:spLocks noGrp="1"/>
          </p:cNvSpPr>
          <p:nvPr>
            <p:ph type="title" idx="4"/>
          </p:nvPr>
        </p:nvSpPr>
        <p:spPr>
          <a:xfrm>
            <a:off x="2098568" y="3176802"/>
            <a:ext cx="22860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0" name="Google Shape;150;p22"/>
          <p:cNvSpPr txBox="1">
            <a:spLocks noGrp="1"/>
          </p:cNvSpPr>
          <p:nvPr>
            <p:ph type="subTitle" idx="5"/>
          </p:nvPr>
        </p:nvSpPr>
        <p:spPr>
          <a:xfrm>
            <a:off x="2098569" y="3509172"/>
            <a:ext cx="2286000" cy="52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2"/>
          <p:cNvSpPr txBox="1">
            <a:spLocks noGrp="1"/>
          </p:cNvSpPr>
          <p:nvPr>
            <p:ph type="title" idx="6"/>
          </p:nvPr>
        </p:nvSpPr>
        <p:spPr>
          <a:xfrm>
            <a:off x="5658218" y="3176802"/>
            <a:ext cx="2286000" cy="395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2" name="Google Shape;152;p22"/>
          <p:cNvSpPr txBox="1">
            <a:spLocks noGrp="1"/>
          </p:cNvSpPr>
          <p:nvPr>
            <p:ph type="subTitle" idx="7"/>
          </p:nvPr>
        </p:nvSpPr>
        <p:spPr>
          <a:xfrm>
            <a:off x="5658219" y="3509172"/>
            <a:ext cx="2286000" cy="52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2"/>
          <p:cNvSpPr txBox="1">
            <a:spLocks noGrp="1"/>
          </p:cNvSpPr>
          <p:nvPr>
            <p:ph type="title" idx="8"/>
          </p:nvPr>
        </p:nvSpPr>
        <p:spPr>
          <a:xfrm>
            <a:off x="897000" y="514349"/>
            <a:ext cx="7350000" cy="52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54" name="Google Shape;154;p22"/>
          <p:cNvCxnSpPr/>
          <p:nvPr/>
        </p:nvCxnSpPr>
        <p:spPr>
          <a:xfrm>
            <a:off x="0" y="331300"/>
            <a:ext cx="9144000" cy="0"/>
          </a:xfrm>
          <a:prstGeom prst="straightConnector1">
            <a:avLst/>
          </a:prstGeom>
          <a:noFill/>
          <a:ln w="9525" cap="flat" cmpd="sng">
            <a:solidFill>
              <a:schemeClr val="accent1"/>
            </a:solidFill>
            <a:prstDash val="solid"/>
            <a:round/>
            <a:headEnd type="none" w="med" len="med"/>
            <a:tailEnd type="none" w="med" len="med"/>
          </a:ln>
        </p:spPr>
      </p:cxnSp>
      <p:cxnSp>
        <p:nvCxnSpPr>
          <p:cNvPr id="155" name="Google Shape;155;p22"/>
          <p:cNvCxnSpPr/>
          <p:nvPr/>
        </p:nvCxnSpPr>
        <p:spPr>
          <a:xfrm>
            <a:off x="0" y="4812200"/>
            <a:ext cx="91440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accent5"/>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8050" y="514344"/>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oboto Condensed"/>
              <a:buNone/>
              <a:defRPr sz="3500" b="1">
                <a:solidFill>
                  <a:schemeClr val="dk1"/>
                </a:solidFill>
                <a:latin typeface="Roboto Condensed"/>
                <a:ea typeface="Roboto Condensed"/>
                <a:cs typeface="Roboto Condensed"/>
                <a:sym typeface="Roboto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1805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2" r:id="rId5"/>
    <p:sldLayoutId id="2147483663" r:id="rId6"/>
    <p:sldLayoutId id="2147483665" r:id="rId7"/>
    <p:sldLayoutId id="2147483666" r:id="rId8"/>
    <p:sldLayoutId id="2147483668"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206"/>
        <p:cNvGrpSpPr/>
        <p:nvPr/>
      </p:nvGrpSpPr>
      <p:grpSpPr>
        <a:xfrm>
          <a:off x="0" y="0"/>
          <a:ext cx="0" cy="0"/>
          <a:chOff x="0" y="0"/>
          <a:chExt cx="0" cy="0"/>
        </a:xfrm>
      </p:grpSpPr>
      <p:sp>
        <p:nvSpPr>
          <p:cNvPr id="207" name="Google Shape;207;p31"/>
          <p:cNvSpPr txBox="1">
            <a:spLocks noGrp="1"/>
          </p:cNvSpPr>
          <p:nvPr>
            <p:ph type="ctrTitle"/>
          </p:nvPr>
        </p:nvSpPr>
        <p:spPr>
          <a:xfrm>
            <a:off x="751525" y="1169439"/>
            <a:ext cx="3775931" cy="83634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800" dirty="0" err="1"/>
              <a:t>MailHarvest</a:t>
            </a:r>
            <a:r>
              <a:rPr lang="en-US" sz="3800" dirty="0"/>
              <a:t> </a:t>
            </a:r>
            <a:endParaRPr sz="3800" dirty="0"/>
          </a:p>
        </p:txBody>
      </p:sp>
      <p:sp>
        <p:nvSpPr>
          <p:cNvPr id="208" name="Google Shape;208;p31"/>
          <p:cNvSpPr txBox="1">
            <a:spLocks noGrp="1"/>
          </p:cNvSpPr>
          <p:nvPr>
            <p:ph type="subTitle" idx="1"/>
          </p:nvPr>
        </p:nvSpPr>
        <p:spPr>
          <a:xfrm>
            <a:off x="723013" y="2800383"/>
            <a:ext cx="4767061" cy="1149903"/>
          </a:xfrm>
          <a:prstGeom prst="rect">
            <a:avLst/>
          </a:prstGeom>
        </p:spPr>
        <p:txBody>
          <a:bodyPr spcFirstLastPara="1" wrap="square" lIns="91425" tIns="91425" rIns="91425" bIns="91425" anchor="t" anchorCtr="0">
            <a:noAutofit/>
          </a:bodyPr>
          <a:lstStyle/>
          <a:p>
            <a:pPr marL="0" indent="0"/>
            <a:r>
              <a:rPr lang="ro-RO" dirty="0" err="1"/>
              <a:t>Schiopu</a:t>
            </a:r>
            <a:r>
              <a:rPr lang="ro-RO" dirty="0"/>
              <a:t> Raul Andrei – Liderul Echipei </a:t>
            </a:r>
          </a:p>
          <a:p>
            <a:pPr marL="0" indent="0"/>
            <a:r>
              <a:rPr lang="ro-RO" dirty="0"/>
              <a:t>Sviridov Andrei </a:t>
            </a:r>
            <a:br>
              <a:rPr lang="ro-RO" dirty="0"/>
            </a:br>
            <a:r>
              <a:rPr lang="ro-RO" dirty="0" err="1"/>
              <a:t>Scofert</a:t>
            </a:r>
            <a:r>
              <a:rPr lang="ro-RO" dirty="0"/>
              <a:t> Andrei</a:t>
            </a:r>
          </a:p>
          <a:p>
            <a:pPr marL="0" indent="0"/>
            <a:endParaRPr lang="ro-RO" dirty="0"/>
          </a:p>
          <a:p>
            <a:pPr marL="0" lvl="0" indent="0" algn="l" rtl="0">
              <a:spcBef>
                <a:spcPts val="0"/>
              </a:spcBef>
              <a:spcAft>
                <a:spcPts val="0"/>
              </a:spcAft>
              <a:buNone/>
            </a:pPr>
            <a:r>
              <a:rPr lang="ro-RO" dirty="0"/>
              <a:t>Proiect propus de Nokia :Email </a:t>
            </a:r>
            <a:r>
              <a:rPr lang="ro-RO" dirty="0" err="1"/>
              <a:t>Scraper</a:t>
            </a:r>
            <a:endParaRPr lang="ro-RO" dirty="0"/>
          </a:p>
        </p:txBody>
      </p:sp>
      <p:grpSp>
        <p:nvGrpSpPr>
          <p:cNvPr id="236" name="Google Shape;236;p31"/>
          <p:cNvGrpSpPr/>
          <p:nvPr/>
        </p:nvGrpSpPr>
        <p:grpSpPr>
          <a:xfrm>
            <a:off x="8270254" y="4063429"/>
            <a:ext cx="159381" cy="569323"/>
            <a:chOff x="8435600" y="4843207"/>
            <a:chExt cx="236400" cy="844443"/>
          </a:xfrm>
        </p:grpSpPr>
        <p:sp>
          <p:nvSpPr>
            <p:cNvPr id="237" name="Google Shape;237;p31"/>
            <p:cNvSpPr/>
            <p:nvPr/>
          </p:nvSpPr>
          <p:spPr>
            <a:xfrm>
              <a:off x="8435600" y="4843207"/>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a:off x="8435600" y="5147229"/>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p:nvPr/>
          </p:nvSpPr>
          <p:spPr>
            <a:xfrm>
              <a:off x="8435600" y="5451250"/>
              <a:ext cx="236400" cy="236400"/>
            </a:xfrm>
            <a:prstGeom prst="roundRect">
              <a:avLst>
                <a:gd name="adj" fmla="val 16667"/>
              </a:avLst>
            </a:pr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31"/>
          <p:cNvGrpSpPr/>
          <p:nvPr/>
        </p:nvGrpSpPr>
        <p:grpSpPr>
          <a:xfrm>
            <a:off x="2542839" y="514340"/>
            <a:ext cx="290993" cy="393273"/>
            <a:chOff x="4881525" y="1458397"/>
            <a:chExt cx="431613" cy="583318"/>
          </a:xfrm>
        </p:grpSpPr>
        <p:sp>
          <p:nvSpPr>
            <p:cNvPr id="241" name="Google Shape;241;p31"/>
            <p:cNvSpPr/>
            <p:nvPr/>
          </p:nvSpPr>
          <p:spPr>
            <a:xfrm>
              <a:off x="5050337" y="1778915"/>
              <a:ext cx="262800" cy="2628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1"/>
            <p:cNvSpPr/>
            <p:nvPr/>
          </p:nvSpPr>
          <p:spPr>
            <a:xfrm>
              <a:off x="4881525" y="1458397"/>
              <a:ext cx="262800" cy="2628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3059;p79">
            <a:extLst>
              <a:ext uri="{FF2B5EF4-FFF2-40B4-BE49-F238E27FC236}">
                <a16:creationId xmlns:a16="http://schemas.microsoft.com/office/drawing/2014/main" id="{C22443F0-2C7C-0641-17B9-ECB8DA56DC5C}"/>
              </a:ext>
            </a:extLst>
          </p:cNvPr>
          <p:cNvGrpSpPr/>
          <p:nvPr/>
        </p:nvGrpSpPr>
        <p:grpSpPr>
          <a:xfrm>
            <a:off x="6151658" y="730433"/>
            <a:ext cx="2198286" cy="1892247"/>
            <a:chOff x="6971275" y="3088625"/>
            <a:chExt cx="349000" cy="297025"/>
          </a:xfrm>
        </p:grpSpPr>
        <p:sp>
          <p:nvSpPr>
            <p:cNvPr id="6" name="Google Shape;13060;p79">
              <a:extLst>
                <a:ext uri="{FF2B5EF4-FFF2-40B4-BE49-F238E27FC236}">
                  <a16:creationId xmlns:a16="http://schemas.microsoft.com/office/drawing/2014/main" id="{4ADAA4B2-DEE3-BAB2-33BF-4FFD9230375B}"/>
                </a:ext>
              </a:extLst>
            </p:cNvPr>
            <p:cNvSpPr/>
            <p:nvPr/>
          </p:nvSpPr>
          <p:spPr>
            <a:xfrm>
              <a:off x="7055025" y="3176525"/>
              <a:ext cx="199325" cy="185100"/>
            </a:xfrm>
            <a:custGeom>
              <a:avLst/>
              <a:gdLst/>
              <a:ahLst/>
              <a:cxnLst/>
              <a:rect l="l" t="t" r="r" b="b"/>
              <a:pathLst>
                <a:path w="7973" h="7404" extrusionOk="0">
                  <a:moveTo>
                    <a:pt x="6825" y="393"/>
                  </a:moveTo>
                  <a:cubicBezTo>
                    <a:pt x="7290" y="393"/>
                    <a:pt x="7538" y="982"/>
                    <a:pt x="7197" y="1324"/>
                  </a:cubicBezTo>
                  <a:cubicBezTo>
                    <a:pt x="7087" y="1434"/>
                    <a:pt x="6955" y="1482"/>
                    <a:pt x="6825" y="1482"/>
                  </a:cubicBezTo>
                  <a:cubicBezTo>
                    <a:pt x="6554" y="1482"/>
                    <a:pt x="6298" y="1267"/>
                    <a:pt x="6298" y="951"/>
                  </a:cubicBezTo>
                  <a:cubicBezTo>
                    <a:pt x="6298" y="641"/>
                    <a:pt x="6515" y="393"/>
                    <a:pt x="6825" y="393"/>
                  </a:cubicBezTo>
                  <a:close/>
                  <a:moveTo>
                    <a:pt x="5894" y="1075"/>
                  </a:moveTo>
                  <a:cubicBezTo>
                    <a:pt x="5925" y="1510"/>
                    <a:pt x="6266" y="1820"/>
                    <a:pt x="6701" y="1882"/>
                  </a:cubicBezTo>
                  <a:lnTo>
                    <a:pt x="6701" y="5666"/>
                  </a:lnTo>
                  <a:cubicBezTo>
                    <a:pt x="6701" y="5666"/>
                    <a:pt x="6670" y="5697"/>
                    <a:pt x="6639" y="5697"/>
                  </a:cubicBezTo>
                  <a:lnTo>
                    <a:pt x="4716" y="5697"/>
                  </a:lnTo>
                  <a:cubicBezTo>
                    <a:pt x="4591" y="5697"/>
                    <a:pt x="4467" y="5759"/>
                    <a:pt x="4374" y="5852"/>
                  </a:cubicBezTo>
                  <a:lnTo>
                    <a:pt x="3444" y="7000"/>
                  </a:lnTo>
                  <a:lnTo>
                    <a:pt x="3413" y="7000"/>
                  </a:lnTo>
                  <a:lnTo>
                    <a:pt x="2451" y="5852"/>
                  </a:lnTo>
                  <a:cubicBezTo>
                    <a:pt x="2358" y="5759"/>
                    <a:pt x="2234" y="5697"/>
                    <a:pt x="2110" y="5697"/>
                  </a:cubicBezTo>
                  <a:lnTo>
                    <a:pt x="466" y="5697"/>
                  </a:lnTo>
                  <a:cubicBezTo>
                    <a:pt x="435" y="5697"/>
                    <a:pt x="404" y="5666"/>
                    <a:pt x="404" y="5666"/>
                  </a:cubicBezTo>
                  <a:lnTo>
                    <a:pt x="404" y="1138"/>
                  </a:lnTo>
                  <a:cubicBezTo>
                    <a:pt x="404" y="1107"/>
                    <a:pt x="435" y="1075"/>
                    <a:pt x="466" y="1075"/>
                  </a:cubicBezTo>
                  <a:close/>
                  <a:moveTo>
                    <a:pt x="6813" y="0"/>
                  </a:moveTo>
                  <a:cubicBezTo>
                    <a:pt x="6416" y="0"/>
                    <a:pt x="6031" y="253"/>
                    <a:pt x="5894" y="703"/>
                  </a:cubicBezTo>
                  <a:lnTo>
                    <a:pt x="435" y="703"/>
                  </a:lnTo>
                  <a:cubicBezTo>
                    <a:pt x="187" y="703"/>
                    <a:pt x="1" y="889"/>
                    <a:pt x="1" y="1138"/>
                  </a:cubicBezTo>
                  <a:lnTo>
                    <a:pt x="1" y="5666"/>
                  </a:lnTo>
                  <a:cubicBezTo>
                    <a:pt x="1" y="5914"/>
                    <a:pt x="187" y="6101"/>
                    <a:pt x="435" y="6101"/>
                  </a:cubicBezTo>
                  <a:lnTo>
                    <a:pt x="2141" y="6101"/>
                  </a:lnTo>
                  <a:lnTo>
                    <a:pt x="3071" y="7248"/>
                  </a:lnTo>
                  <a:cubicBezTo>
                    <a:pt x="3134" y="7341"/>
                    <a:pt x="3289" y="7403"/>
                    <a:pt x="3413" y="7403"/>
                  </a:cubicBezTo>
                  <a:cubicBezTo>
                    <a:pt x="3537" y="7403"/>
                    <a:pt x="3661" y="7341"/>
                    <a:pt x="3754" y="7248"/>
                  </a:cubicBezTo>
                  <a:lnTo>
                    <a:pt x="4684" y="6101"/>
                  </a:lnTo>
                  <a:lnTo>
                    <a:pt x="6639" y="6101"/>
                  </a:lnTo>
                  <a:cubicBezTo>
                    <a:pt x="6887" y="6101"/>
                    <a:pt x="7104" y="5914"/>
                    <a:pt x="7104" y="5666"/>
                  </a:cubicBezTo>
                  <a:lnTo>
                    <a:pt x="7104" y="1851"/>
                  </a:lnTo>
                  <a:cubicBezTo>
                    <a:pt x="7786" y="1634"/>
                    <a:pt x="7973" y="765"/>
                    <a:pt x="7476" y="269"/>
                  </a:cubicBezTo>
                  <a:cubicBezTo>
                    <a:pt x="7282" y="86"/>
                    <a:pt x="7045" y="0"/>
                    <a:pt x="68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61;p79">
              <a:extLst>
                <a:ext uri="{FF2B5EF4-FFF2-40B4-BE49-F238E27FC236}">
                  <a16:creationId xmlns:a16="http://schemas.microsoft.com/office/drawing/2014/main" id="{472BA6FB-B27F-A86F-5601-268862D8E76F}"/>
                </a:ext>
              </a:extLst>
            </p:cNvPr>
            <p:cNvSpPr/>
            <p:nvPr/>
          </p:nvSpPr>
          <p:spPr>
            <a:xfrm>
              <a:off x="7081400" y="3218900"/>
              <a:ext cx="45000" cy="10125"/>
            </a:xfrm>
            <a:custGeom>
              <a:avLst/>
              <a:gdLst/>
              <a:ahLst/>
              <a:cxnLst/>
              <a:rect l="l" t="t" r="r" b="b"/>
              <a:pathLst>
                <a:path w="1800" h="405" extrusionOk="0">
                  <a:moveTo>
                    <a:pt x="279" y="1"/>
                  </a:moveTo>
                  <a:cubicBezTo>
                    <a:pt x="0" y="1"/>
                    <a:pt x="0" y="404"/>
                    <a:pt x="279" y="404"/>
                  </a:cubicBezTo>
                  <a:lnTo>
                    <a:pt x="1520" y="404"/>
                  </a:lnTo>
                  <a:cubicBezTo>
                    <a:pt x="1799" y="404"/>
                    <a:pt x="1799" y="1"/>
                    <a:pt x="152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062;p79">
              <a:extLst>
                <a:ext uri="{FF2B5EF4-FFF2-40B4-BE49-F238E27FC236}">
                  <a16:creationId xmlns:a16="http://schemas.microsoft.com/office/drawing/2014/main" id="{1B5178D3-2A36-01F1-E7F0-38B7458DE2E2}"/>
                </a:ext>
              </a:extLst>
            </p:cNvPr>
            <p:cNvSpPr/>
            <p:nvPr/>
          </p:nvSpPr>
          <p:spPr>
            <a:xfrm>
              <a:off x="7082950" y="3242950"/>
              <a:ext cx="118675" cy="10875"/>
            </a:xfrm>
            <a:custGeom>
              <a:avLst/>
              <a:gdLst/>
              <a:ahLst/>
              <a:cxnLst/>
              <a:rect l="l" t="t" r="r" b="b"/>
              <a:pathLst>
                <a:path w="4747" h="435" extrusionOk="0">
                  <a:moveTo>
                    <a:pt x="217" y="0"/>
                  </a:moveTo>
                  <a:cubicBezTo>
                    <a:pt x="93" y="0"/>
                    <a:pt x="0" y="94"/>
                    <a:pt x="0" y="218"/>
                  </a:cubicBezTo>
                  <a:cubicBezTo>
                    <a:pt x="0" y="342"/>
                    <a:pt x="93" y="435"/>
                    <a:pt x="217" y="435"/>
                  </a:cubicBezTo>
                  <a:lnTo>
                    <a:pt x="4529" y="435"/>
                  </a:lnTo>
                  <a:cubicBezTo>
                    <a:pt x="4653" y="435"/>
                    <a:pt x="4746" y="342"/>
                    <a:pt x="4746" y="218"/>
                  </a:cubicBezTo>
                  <a:cubicBezTo>
                    <a:pt x="4746" y="94"/>
                    <a:pt x="4653" y="0"/>
                    <a:pt x="452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063;p79">
              <a:extLst>
                <a:ext uri="{FF2B5EF4-FFF2-40B4-BE49-F238E27FC236}">
                  <a16:creationId xmlns:a16="http://schemas.microsoft.com/office/drawing/2014/main" id="{8C364D9A-2E01-3287-49EA-91356CEE72A4}"/>
                </a:ext>
              </a:extLst>
            </p:cNvPr>
            <p:cNvSpPr/>
            <p:nvPr/>
          </p:nvSpPr>
          <p:spPr>
            <a:xfrm>
              <a:off x="7081400" y="3267775"/>
              <a:ext cx="121775" cy="10100"/>
            </a:xfrm>
            <a:custGeom>
              <a:avLst/>
              <a:gdLst/>
              <a:ahLst/>
              <a:cxnLst/>
              <a:rect l="l" t="t" r="r" b="b"/>
              <a:pathLst>
                <a:path w="4871" h="404" extrusionOk="0">
                  <a:moveTo>
                    <a:pt x="279" y="0"/>
                  </a:moveTo>
                  <a:cubicBezTo>
                    <a:pt x="0" y="0"/>
                    <a:pt x="0" y="403"/>
                    <a:pt x="279" y="403"/>
                  </a:cubicBezTo>
                  <a:lnTo>
                    <a:pt x="4591" y="403"/>
                  </a:lnTo>
                  <a:cubicBezTo>
                    <a:pt x="4870" y="403"/>
                    <a:pt x="4870" y="0"/>
                    <a:pt x="459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064;p79">
              <a:extLst>
                <a:ext uri="{FF2B5EF4-FFF2-40B4-BE49-F238E27FC236}">
                  <a16:creationId xmlns:a16="http://schemas.microsoft.com/office/drawing/2014/main" id="{F159B59D-28FC-0B45-B68B-34A6A1103967}"/>
                </a:ext>
              </a:extLst>
            </p:cNvPr>
            <p:cNvSpPr/>
            <p:nvPr/>
          </p:nvSpPr>
          <p:spPr>
            <a:xfrm>
              <a:off x="7082475" y="3291550"/>
              <a:ext cx="119600" cy="10475"/>
            </a:xfrm>
            <a:custGeom>
              <a:avLst/>
              <a:gdLst/>
              <a:ahLst/>
              <a:cxnLst/>
              <a:rect l="l" t="t" r="r" b="b"/>
              <a:pathLst>
                <a:path w="4784" h="419" extrusionOk="0">
                  <a:moveTo>
                    <a:pt x="183" y="0"/>
                  </a:moveTo>
                  <a:cubicBezTo>
                    <a:pt x="1" y="0"/>
                    <a:pt x="6" y="419"/>
                    <a:pt x="199" y="419"/>
                  </a:cubicBezTo>
                  <a:cubicBezTo>
                    <a:pt x="211" y="419"/>
                    <a:pt x="223" y="417"/>
                    <a:pt x="236" y="414"/>
                  </a:cubicBezTo>
                  <a:lnTo>
                    <a:pt x="4548" y="414"/>
                  </a:lnTo>
                  <a:cubicBezTo>
                    <a:pt x="4561" y="417"/>
                    <a:pt x="4574" y="419"/>
                    <a:pt x="4585" y="419"/>
                  </a:cubicBezTo>
                  <a:cubicBezTo>
                    <a:pt x="4778" y="419"/>
                    <a:pt x="4784" y="0"/>
                    <a:pt x="4601" y="0"/>
                  </a:cubicBezTo>
                  <a:cubicBezTo>
                    <a:pt x="4585" y="0"/>
                    <a:pt x="4567" y="3"/>
                    <a:pt x="4548" y="11"/>
                  </a:cubicBezTo>
                  <a:lnTo>
                    <a:pt x="236" y="11"/>
                  </a:lnTo>
                  <a:cubicBezTo>
                    <a:pt x="217" y="3"/>
                    <a:pt x="200" y="0"/>
                    <a:pt x="18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065;p79">
              <a:extLst>
                <a:ext uri="{FF2B5EF4-FFF2-40B4-BE49-F238E27FC236}">
                  <a16:creationId xmlns:a16="http://schemas.microsoft.com/office/drawing/2014/main" id="{EFFBD5D2-55C3-2379-7D20-D6D314C14370}"/>
                </a:ext>
              </a:extLst>
            </p:cNvPr>
            <p:cNvSpPr/>
            <p:nvPr/>
          </p:nvSpPr>
          <p:spPr>
            <a:xfrm>
              <a:off x="6971275" y="3088625"/>
              <a:ext cx="349000" cy="297025"/>
            </a:xfrm>
            <a:custGeom>
              <a:avLst/>
              <a:gdLst/>
              <a:ahLst/>
              <a:cxnLst/>
              <a:rect l="l" t="t" r="r" b="b"/>
              <a:pathLst>
                <a:path w="13960" h="11881" extrusionOk="0">
                  <a:moveTo>
                    <a:pt x="4560" y="404"/>
                  </a:moveTo>
                  <a:cubicBezTo>
                    <a:pt x="4715" y="404"/>
                    <a:pt x="4840" y="497"/>
                    <a:pt x="4840" y="652"/>
                  </a:cubicBezTo>
                  <a:lnTo>
                    <a:pt x="4840" y="1179"/>
                  </a:lnTo>
                  <a:lnTo>
                    <a:pt x="404" y="1179"/>
                  </a:lnTo>
                  <a:lnTo>
                    <a:pt x="404" y="652"/>
                  </a:lnTo>
                  <a:cubicBezTo>
                    <a:pt x="404" y="497"/>
                    <a:pt x="497" y="404"/>
                    <a:pt x="652" y="404"/>
                  </a:cubicBezTo>
                  <a:close/>
                  <a:moveTo>
                    <a:pt x="652" y="1"/>
                  </a:moveTo>
                  <a:cubicBezTo>
                    <a:pt x="280" y="1"/>
                    <a:pt x="0" y="280"/>
                    <a:pt x="0" y="652"/>
                  </a:cubicBezTo>
                  <a:lnTo>
                    <a:pt x="0" y="11478"/>
                  </a:lnTo>
                  <a:cubicBezTo>
                    <a:pt x="0" y="11695"/>
                    <a:pt x="156" y="11881"/>
                    <a:pt x="404" y="11881"/>
                  </a:cubicBezTo>
                  <a:lnTo>
                    <a:pt x="9337" y="11881"/>
                  </a:lnTo>
                  <a:cubicBezTo>
                    <a:pt x="9461" y="11881"/>
                    <a:pt x="9554" y="11788"/>
                    <a:pt x="9554" y="11695"/>
                  </a:cubicBezTo>
                  <a:cubicBezTo>
                    <a:pt x="9554" y="11571"/>
                    <a:pt x="9461" y="11478"/>
                    <a:pt x="9337" y="11478"/>
                  </a:cubicBezTo>
                  <a:lnTo>
                    <a:pt x="404" y="11478"/>
                  </a:lnTo>
                  <a:lnTo>
                    <a:pt x="404" y="3258"/>
                  </a:lnTo>
                  <a:lnTo>
                    <a:pt x="3754" y="3258"/>
                  </a:lnTo>
                  <a:cubicBezTo>
                    <a:pt x="4033" y="3258"/>
                    <a:pt x="4033" y="2854"/>
                    <a:pt x="3754" y="2854"/>
                  </a:cubicBezTo>
                  <a:lnTo>
                    <a:pt x="404" y="2854"/>
                  </a:lnTo>
                  <a:lnTo>
                    <a:pt x="404" y="1583"/>
                  </a:lnTo>
                  <a:lnTo>
                    <a:pt x="13556" y="1583"/>
                  </a:lnTo>
                  <a:lnTo>
                    <a:pt x="13556" y="2854"/>
                  </a:lnTo>
                  <a:lnTo>
                    <a:pt x="4560" y="2854"/>
                  </a:lnTo>
                  <a:cubicBezTo>
                    <a:pt x="4281" y="2854"/>
                    <a:pt x="4281" y="3258"/>
                    <a:pt x="4560" y="3258"/>
                  </a:cubicBezTo>
                  <a:lnTo>
                    <a:pt x="13525" y="3258"/>
                  </a:lnTo>
                  <a:lnTo>
                    <a:pt x="13525" y="11478"/>
                  </a:lnTo>
                  <a:lnTo>
                    <a:pt x="10175" y="11478"/>
                  </a:lnTo>
                  <a:cubicBezTo>
                    <a:pt x="10051" y="11478"/>
                    <a:pt x="9958" y="11571"/>
                    <a:pt x="9958" y="11695"/>
                  </a:cubicBezTo>
                  <a:cubicBezTo>
                    <a:pt x="9958" y="11788"/>
                    <a:pt x="10051" y="11881"/>
                    <a:pt x="10175" y="11881"/>
                  </a:cubicBezTo>
                  <a:lnTo>
                    <a:pt x="13525" y="11881"/>
                  </a:lnTo>
                  <a:cubicBezTo>
                    <a:pt x="13773" y="11881"/>
                    <a:pt x="13959" y="11695"/>
                    <a:pt x="13959" y="11478"/>
                  </a:cubicBezTo>
                  <a:lnTo>
                    <a:pt x="13959" y="1583"/>
                  </a:lnTo>
                  <a:cubicBezTo>
                    <a:pt x="13959" y="1366"/>
                    <a:pt x="13773" y="1179"/>
                    <a:pt x="13525" y="1179"/>
                  </a:cubicBezTo>
                  <a:lnTo>
                    <a:pt x="5243" y="1179"/>
                  </a:lnTo>
                  <a:lnTo>
                    <a:pt x="5243" y="652"/>
                  </a:lnTo>
                  <a:cubicBezTo>
                    <a:pt x="5243" y="280"/>
                    <a:pt x="4933" y="1"/>
                    <a:pt x="456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066;p79">
              <a:extLst>
                <a:ext uri="{FF2B5EF4-FFF2-40B4-BE49-F238E27FC236}">
                  <a16:creationId xmlns:a16="http://schemas.microsoft.com/office/drawing/2014/main" id="{8ADDFF2F-314C-2DA8-3577-820C9467AB63}"/>
                </a:ext>
              </a:extLst>
            </p:cNvPr>
            <p:cNvSpPr/>
            <p:nvPr/>
          </p:nvSpPr>
          <p:spPr>
            <a:xfrm>
              <a:off x="7236425" y="3139000"/>
              <a:ext cx="10950" cy="7475"/>
            </a:xfrm>
            <a:custGeom>
              <a:avLst/>
              <a:gdLst/>
              <a:ahLst/>
              <a:cxnLst/>
              <a:rect l="l" t="t" r="r" b="b"/>
              <a:pathLst>
                <a:path w="438" h="299" extrusionOk="0">
                  <a:moveTo>
                    <a:pt x="197" y="1"/>
                  </a:moveTo>
                  <a:cubicBezTo>
                    <a:pt x="1" y="1"/>
                    <a:pt x="240" y="299"/>
                    <a:pt x="367" y="299"/>
                  </a:cubicBezTo>
                  <a:cubicBezTo>
                    <a:pt x="408" y="299"/>
                    <a:pt x="437" y="268"/>
                    <a:pt x="437" y="188"/>
                  </a:cubicBezTo>
                  <a:cubicBezTo>
                    <a:pt x="437" y="95"/>
                    <a:pt x="344" y="2"/>
                    <a:pt x="220" y="2"/>
                  </a:cubicBezTo>
                  <a:cubicBezTo>
                    <a:pt x="212" y="1"/>
                    <a:pt x="204" y="1"/>
                    <a:pt x="19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067;p79">
              <a:extLst>
                <a:ext uri="{FF2B5EF4-FFF2-40B4-BE49-F238E27FC236}">
                  <a16:creationId xmlns:a16="http://schemas.microsoft.com/office/drawing/2014/main" id="{A43E9D46-97A2-24CA-4678-EB95E0A88E08}"/>
                </a:ext>
              </a:extLst>
            </p:cNvPr>
            <p:cNvSpPr/>
            <p:nvPr/>
          </p:nvSpPr>
          <p:spPr>
            <a:xfrm>
              <a:off x="7257550" y="3139000"/>
              <a:ext cx="10750" cy="7475"/>
            </a:xfrm>
            <a:custGeom>
              <a:avLst/>
              <a:gdLst/>
              <a:ahLst/>
              <a:cxnLst/>
              <a:rect l="l" t="t" r="r" b="b"/>
              <a:pathLst>
                <a:path w="430" h="299" extrusionOk="0">
                  <a:moveTo>
                    <a:pt x="218" y="1"/>
                  </a:moveTo>
                  <a:cubicBezTo>
                    <a:pt x="0" y="1"/>
                    <a:pt x="234" y="299"/>
                    <a:pt x="360" y="299"/>
                  </a:cubicBezTo>
                  <a:cubicBezTo>
                    <a:pt x="401" y="299"/>
                    <a:pt x="430" y="268"/>
                    <a:pt x="430" y="188"/>
                  </a:cubicBezTo>
                  <a:cubicBezTo>
                    <a:pt x="430" y="95"/>
                    <a:pt x="337" y="2"/>
                    <a:pt x="244" y="2"/>
                  </a:cubicBezTo>
                  <a:cubicBezTo>
                    <a:pt x="234" y="1"/>
                    <a:pt x="226" y="1"/>
                    <a:pt x="2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068;p79">
              <a:extLst>
                <a:ext uri="{FF2B5EF4-FFF2-40B4-BE49-F238E27FC236}">
                  <a16:creationId xmlns:a16="http://schemas.microsoft.com/office/drawing/2014/main" id="{BC89B965-A196-2BD5-55F9-3370B5917FCA}"/>
                </a:ext>
              </a:extLst>
            </p:cNvPr>
            <p:cNvSpPr/>
            <p:nvPr/>
          </p:nvSpPr>
          <p:spPr>
            <a:xfrm>
              <a:off x="7278125" y="3139025"/>
              <a:ext cx="11900" cy="7550"/>
            </a:xfrm>
            <a:custGeom>
              <a:avLst/>
              <a:gdLst/>
              <a:ahLst/>
              <a:cxnLst/>
              <a:rect l="l" t="t" r="r" b="b"/>
              <a:pathLst>
                <a:path w="476" h="302" extrusionOk="0">
                  <a:moveTo>
                    <a:pt x="258" y="1"/>
                  </a:moveTo>
                  <a:cubicBezTo>
                    <a:pt x="1" y="1"/>
                    <a:pt x="256" y="302"/>
                    <a:pt x="397" y="302"/>
                  </a:cubicBezTo>
                  <a:cubicBezTo>
                    <a:pt x="442" y="302"/>
                    <a:pt x="475" y="270"/>
                    <a:pt x="475" y="187"/>
                  </a:cubicBezTo>
                  <a:cubicBezTo>
                    <a:pt x="475" y="63"/>
                    <a:pt x="382" y="1"/>
                    <a:pt x="25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5"/>
          <p:cNvSpPr txBox="1">
            <a:spLocks noGrp="1"/>
          </p:cNvSpPr>
          <p:nvPr>
            <p:ph type="title"/>
          </p:nvPr>
        </p:nvSpPr>
        <p:spPr>
          <a:xfrm>
            <a:off x="4596850" y="1225300"/>
            <a:ext cx="3832800" cy="64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err="1"/>
              <a:t>Ideea</a:t>
            </a:r>
            <a:r>
              <a:rPr lang="en" dirty="0"/>
              <a:t> </a:t>
            </a:r>
            <a:r>
              <a:rPr lang="en" dirty="0" err="1"/>
              <a:t>Principala</a:t>
            </a:r>
            <a:endParaRPr dirty="0"/>
          </a:p>
        </p:txBody>
      </p:sp>
      <p:sp>
        <p:nvSpPr>
          <p:cNvPr id="296" name="Google Shape;296;p35"/>
          <p:cNvSpPr txBox="1">
            <a:spLocks noGrp="1"/>
          </p:cNvSpPr>
          <p:nvPr>
            <p:ph type="subTitle" idx="1"/>
          </p:nvPr>
        </p:nvSpPr>
        <p:spPr>
          <a:xfrm>
            <a:off x="4430805" y="2037439"/>
            <a:ext cx="3832800" cy="2034600"/>
          </a:xfrm>
          <a:prstGeom prst="rect">
            <a:avLst/>
          </a:prstGeom>
        </p:spPr>
        <p:txBody>
          <a:bodyPr spcFirstLastPara="1" wrap="square" lIns="91425" tIns="91425" rIns="91425" bIns="91425" anchor="t" anchorCtr="0">
            <a:noAutofit/>
          </a:bodyPr>
          <a:lstStyle/>
          <a:p>
            <a:pPr marL="0" indent="0">
              <a:buNone/>
            </a:pPr>
            <a:r>
              <a:rPr lang="ro-RO" dirty="0" err="1"/>
              <a:t>MailHarvest</a:t>
            </a:r>
            <a:r>
              <a:rPr lang="ro-RO" dirty="0"/>
              <a:t> este o aplicație web destinată persoanelor care au un volum mare de emailuri și doresc să le organizeze, să le filtreze și să le salveze pentru un management mai comod al poștei electronice.</a:t>
            </a:r>
          </a:p>
        </p:txBody>
      </p:sp>
      <p:pic>
        <p:nvPicPr>
          <p:cNvPr id="297" name="Google Shape;297;p35"/>
          <p:cNvPicPr preferRelativeResize="0">
            <a:picLocks noGrp="1"/>
          </p:cNvPicPr>
          <p:nvPr>
            <p:ph type="pic" idx="2"/>
          </p:nvPr>
        </p:nvPicPr>
        <p:blipFill rotWithShape="1">
          <a:blip r:embed="rId3">
            <a:alphaModFix/>
          </a:blip>
          <a:srcRect l="15995" r="15995"/>
          <a:stretch/>
        </p:blipFill>
        <p:spPr>
          <a:xfrm>
            <a:off x="1019175" y="1210894"/>
            <a:ext cx="2777100" cy="2721600"/>
          </a:xfrm>
          <a:prstGeom prst="roundRect">
            <a:avLst>
              <a:gd name="adj" fmla="val 16667"/>
            </a:avLst>
          </a:prstGeom>
        </p:spPr>
      </p:pic>
      <p:sp>
        <p:nvSpPr>
          <p:cNvPr id="298" name="Google Shape;298;p35"/>
          <p:cNvSpPr/>
          <p:nvPr/>
        </p:nvSpPr>
        <p:spPr>
          <a:xfrm>
            <a:off x="3542176" y="512551"/>
            <a:ext cx="558900" cy="558900"/>
          </a:xfrm>
          <a:prstGeom prst="roundRect">
            <a:avLst>
              <a:gd name="adj" fmla="val 16667"/>
            </a:avLst>
          </a:prstGeom>
          <a:gradFill>
            <a:gsLst>
              <a:gs pos="0">
                <a:srgbClr val="B24EBE"/>
              </a:gs>
              <a:gs pos="89000">
                <a:srgbClr val="01539D"/>
              </a:gs>
              <a:gs pos="100000">
                <a:srgbClr val="5C3DA4"/>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5"/>
          <p:cNvSpPr/>
          <p:nvPr/>
        </p:nvSpPr>
        <p:spPr>
          <a:xfrm>
            <a:off x="714375" y="4072039"/>
            <a:ext cx="558900" cy="558900"/>
          </a:xfrm>
          <a:prstGeom prst="roundRect">
            <a:avLst>
              <a:gd name="adj" fmla="val 16667"/>
            </a:avLst>
          </a:prstGeom>
          <a:gradFill>
            <a:gsLst>
              <a:gs pos="0">
                <a:srgbClr val="B24EBE"/>
              </a:gs>
              <a:gs pos="89000">
                <a:srgbClr val="01539D"/>
              </a:gs>
              <a:gs pos="100000">
                <a:srgbClr val="5C3DA4"/>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0" name="Google Shape;300;p35"/>
          <p:cNvCxnSpPr>
            <a:stCxn id="298" idx="1"/>
            <a:endCxn id="297" idx="0"/>
          </p:cNvCxnSpPr>
          <p:nvPr/>
        </p:nvCxnSpPr>
        <p:spPr>
          <a:xfrm flipH="1">
            <a:off x="2407576" y="792001"/>
            <a:ext cx="1134600" cy="418800"/>
          </a:xfrm>
          <a:prstGeom prst="bentConnector2">
            <a:avLst/>
          </a:prstGeom>
          <a:noFill/>
          <a:ln w="9525" cap="flat" cmpd="sng">
            <a:solidFill>
              <a:srgbClr val="5C3DA4"/>
            </a:solidFill>
            <a:prstDash val="dash"/>
            <a:round/>
            <a:headEnd type="diamond" w="med" len="med"/>
            <a:tailEnd type="diamond" w="med" len="med"/>
          </a:ln>
        </p:spPr>
      </p:cxnSp>
      <p:cxnSp>
        <p:nvCxnSpPr>
          <p:cNvPr id="301" name="Google Shape;301;p35"/>
          <p:cNvCxnSpPr>
            <a:stCxn id="299" idx="3"/>
            <a:endCxn id="297" idx="2"/>
          </p:cNvCxnSpPr>
          <p:nvPr/>
        </p:nvCxnSpPr>
        <p:spPr>
          <a:xfrm rot="10800000" flipH="1">
            <a:off x="1273275" y="3932389"/>
            <a:ext cx="1134600" cy="419100"/>
          </a:xfrm>
          <a:prstGeom prst="bentConnector2">
            <a:avLst/>
          </a:prstGeom>
          <a:noFill/>
          <a:ln w="9525" cap="flat" cmpd="sng">
            <a:solidFill>
              <a:srgbClr val="5C3DA4"/>
            </a:solidFill>
            <a:prstDash val="dash"/>
            <a:round/>
            <a:headEnd type="diamond" w="med" len="med"/>
            <a:tailEnd type="diamond" w="med" len="med"/>
          </a:ln>
        </p:spPr>
      </p:cxnSp>
      <p:grpSp>
        <p:nvGrpSpPr>
          <p:cNvPr id="302" name="Google Shape;302;p35"/>
          <p:cNvGrpSpPr/>
          <p:nvPr/>
        </p:nvGrpSpPr>
        <p:grpSpPr>
          <a:xfrm>
            <a:off x="3680504" y="603920"/>
            <a:ext cx="282243" cy="376163"/>
            <a:chOff x="5194002" y="1511297"/>
            <a:chExt cx="259605" cy="346024"/>
          </a:xfrm>
        </p:grpSpPr>
        <p:sp>
          <p:nvSpPr>
            <p:cNvPr id="303" name="Google Shape;303;p35"/>
            <p:cNvSpPr/>
            <p:nvPr/>
          </p:nvSpPr>
          <p:spPr>
            <a:xfrm>
              <a:off x="5216729" y="1543636"/>
              <a:ext cx="169431" cy="159436"/>
            </a:xfrm>
            <a:custGeom>
              <a:avLst/>
              <a:gdLst/>
              <a:ahLst/>
              <a:cxnLst/>
              <a:rect l="l" t="t" r="r" b="b"/>
              <a:pathLst>
                <a:path w="5323" h="5009" extrusionOk="0">
                  <a:moveTo>
                    <a:pt x="3353" y="0"/>
                  </a:moveTo>
                  <a:cubicBezTo>
                    <a:pt x="2568" y="0"/>
                    <a:pt x="1788" y="303"/>
                    <a:pt x="1203" y="901"/>
                  </a:cubicBezTo>
                  <a:cubicBezTo>
                    <a:pt x="96" y="1997"/>
                    <a:pt x="0" y="3747"/>
                    <a:pt x="965" y="4949"/>
                  </a:cubicBezTo>
                  <a:cubicBezTo>
                    <a:pt x="1001" y="4997"/>
                    <a:pt x="1036" y="5009"/>
                    <a:pt x="1084" y="5009"/>
                  </a:cubicBezTo>
                  <a:cubicBezTo>
                    <a:pt x="1120" y="5009"/>
                    <a:pt x="1155" y="4985"/>
                    <a:pt x="1191" y="4973"/>
                  </a:cubicBezTo>
                  <a:cubicBezTo>
                    <a:pt x="1262" y="4914"/>
                    <a:pt x="1262" y="4830"/>
                    <a:pt x="1215" y="4759"/>
                  </a:cubicBezTo>
                  <a:cubicBezTo>
                    <a:pt x="358" y="3664"/>
                    <a:pt x="441" y="2104"/>
                    <a:pt x="1429" y="1127"/>
                  </a:cubicBezTo>
                  <a:cubicBezTo>
                    <a:pt x="1957" y="594"/>
                    <a:pt x="2658" y="324"/>
                    <a:pt x="3362" y="324"/>
                  </a:cubicBezTo>
                  <a:cubicBezTo>
                    <a:pt x="3961" y="324"/>
                    <a:pt x="4562" y="519"/>
                    <a:pt x="5061" y="913"/>
                  </a:cubicBezTo>
                  <a:cubicBezTo>
                    <a:pt x="5091" y="939"/>
                    <a:pt x="5127" y="951"/>
                    <a:pt x="5162" y="951"/>
                  </a:cubicBezTo>
                  <a:cubicBezTo>
                    <a:pt x="5208" y="951"/>
                    <a:pt x="5253" y="930"/>
                    <a:pt x="5287" y="889"/>
                  </a:cubicBezTo>
                  <a:cubicBezTo>
                    <a:pt x="5323" y="806"/>
                    <a:pt x="5311" y="711"/>
                    <a:pt x="5251" y="663"/>
                  </a:cubicBezTo>
                  <a:cubicBezTo>
                    <a:pt x="4693" y="220"/>
                    <a:pt x="4021" y="0"/>
                    <a:pt x="3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5"/>
            <p:cNvSpPr/>
            <p:nvPr/>
          </p:nvSpPr>
          <p:spPr>
            <a:xfrm>
              <a:off x="5194002" y="1511297"/>
              <a:ext cx="259605" cy="346024"/>
            </a:xfrm>
            <a:custGeom>
              <a:avLst/>
              <a:gdLst/>
              <a:ahLst/>
              <a:cxnLst/>
              <a:rect l="l" t="t" r="r" b="b"/>
              <a:pathLst>
                <a:path w="8156" h="10871" extrusionOk="0">
                  <a:moveTo>
                    <a:pt x="4060" y="322"/>
                  </a:moveTo>
                  <a:cubicBezTo>
                    <a:pt x="6132" y="322"/>
                    <a:pt x="7822" y="2001"/>
                    <a:pt x="7822" y="4084"/>
                  </a:cubicBezTo>
                  <a:cubicBezTo>
                    <a:pt x="7822" y="4977"/>
                    <a:pt x="7632" y="5894"/>
                    <a:pt x="7227" y="6763"/>
                  </a:cubicBezTo>
                  <a:cubicBezTo>
                    <a:pt x="6918" y="7466"/>
                    <a:pt x="6477" y="8168"/>
                    <a:pt x="5906" y="8823"/>
                  </a:cubicBezTo>
                  <a:cubicBezTo>
                    <a:pt x="5120" y="9740"/>
                    <a:pt x="4310" y="10335"/>
                    <a:pt x="4060" y="10537"/>
                  </a:cubicBezTo>
                  <a:cubicBezTo>
                    <a:pt x="3810" y="10359"/>
                    <a:pt x="3000" y="9763"/>
                    <a:pt x="2215" y="8835"/>
                  </a:cubicBezTo>
                  <a:cubicBezTo>
                    <a:pt x="1643" y="8180"/>
                    <a:pt x="1203" y="7477"/>
                    <a:pt x="893" y="6787"/>
                  </a:cubicBezTo>
                  <a:cubicBezTo>
                    <a:pt x="488" y="5906"/>
                    <a:pt x="298" y="5001"/>
                    <a:pt x="298" y="4084"/>
                  </a:cubicBezTo>
                  <a:cubicBezTo>
                    <a:pt x="298" y="2024"/>
                    <a:pt x="1976" y="322"/>
                    <a:pt x="4060" y="322"/>
                  </a:cubicBezTo>
                  <a:close/>
                  <a:moveTo>
                    <a:pt x="4072" y="0"/>
                  </a:moveTo>
                  <a:cubicBezTo>
                    <a:pt x="1834" y="0"/>
                    <a:pt x="0" y="1822"/>
                    <a:pt x="0" y="4072"/>
                  </a:cubicBezTo>
                  <a:cubicBezTo>
                    <a:pt x="0" y="5025"/>
                    <a:pt x="202" y="5977"/>
                    <a:pt x="619" y="6894"/>
                  </a:cubicBezTo>
                  <a:cubicBezTo>
                    <a:pt x="953" y="7632"/>
                    <a:pt x="1405" y="8359"/>
                    <a:pt x="1988" y="9025"/>
                  </a:cubicBezTo>
                  <a:cubicBezTo>
                    <a:pt x="2977" y="10192"/>
                    <a:pt x="3941" y="10835"/>
                    <a:pt x="3989" y="10847"/>
                  </a:cubicBezTo>
                  <a:cubicBezTo>
                    <a:pt x="4012" y="10859"/>
                    <a:pt x="4048" y="10871"/>
                    <a:pt x="4072" y="10871"/>
                  </a:cubicBezTo>
                  <a:cubicBezTo>
                    <a:pt x="4108" y="10871"/>
                    <a:pt x="4132" y="10859"/>
                    <a:pt x="4167" y="10847"/>
                  </a:cubicBezTo>
                  <a:cubicBezTo>
                    <a:pt x="4203" y="10811"/>
                    <a:pt x="5179" y="10168"/>
                    <a:pt x="6156" y="9025"/>
                  </a:cubicBezTo>
                  <a:cubicBezTo>
                    <a:pt x="6739" y="8347"/>
                    <a:pt x="7203" y="7632"/>
                    <a:pt x="7525" y="6894"/>
                  </a:cubicBezTo>
                  <a:cubicBezTo>
                    <a:pt x="7942" y="5977"/>
                    <a:pt x="8156" y="5025"/>
                    <a:pt x="8156" y="4072"/>
                  </a:cubicBezTo>
                  <a:cubicBezTo>
                    <a:pt x="8156" y="1822"/>
                    <a:pt x="6322" y="0"/>
                    <a:pt x="4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5"/>
            <p:cNvSpPr/>
            <p:nvPr/>
          </p:nvSpPr>
          <p:spPr>
            <a:xfrm>
              <a:off x="5296304" y="1607105"/>
              <a:ext cx="55002" cy="17156"/>
            </a:xfrm>
            <a:custGeom>
              <a:avLst/>
              <a:gdLst/>
              <a:ahLst/>
              <a:cxnLst/>
              <a:rect l="l" t="t" r="r" b="b"/>
              <a:pathLst>
                <a:path w="1728" h="539" extrusionOk="0">
                  <a:moveTo>
                    <a:pt x="629" y="0"/>
                  </a:moveTo>
                  <a:cubicBezTo>
                    <a:pt x="478" y="0"/>
                    <a:pt x="312" y="15"/>
                    <a:pt x="132" y="50"/>
                  </a:cubicBezTo>
                  <a:cubicBezTo>
                    <a:pt x="60" y="62"/>
                    <a:pt x="1" y="122"/>
                    <a:pt x="1" y="217"/>
                  </a:cubicBezTo>
                  <a:lnTo>
                    <a:pt x="1" y="384"/>
                  </a:lnTo>
                  <a:cubicBezTo>
                    <a:pt x="1" y="467"/>
                    <a:pt x="72" y="538"/>
                    <a:pt x="156" y="538"/>
                  </a:cubicBezTo>
                  <a:cubicBezTo>
                    <a:pt x="251" y="538"/>
                    <a:pt x="322" y="467"/>
                    <a:pt x="322" y="384"/>
                  </a:cubicBezTo>
                  <a:lnTo>
                    <a:pt x="322" y="348"/>
                  </a:lnTo>
                  <a:cubicBezTo>
                    <a:pt x="437" y="332"/>
                    <a:pt x="543" y="325"/>
                    <a:pt x="640" y="325"/>
                  </a:cubicBezTo>
                  <a:cubicBezTo>
                    <a:pt x="833" y="325"/>
                    <a:pt x="989" y="352"/>
                    <a:pt x="1108" y="384"/>
                  </a:cubicBezTo>
                  <a:cubicBezTo>
                    <a:pt x="1322" y="443"/>
                    <a:pt x="1441" y="515"/>
                    <a:pt x="1441" y="515"/>
                  </a:cubicBezTo>
                  <a:cubicBezTo>
                    <a:pt x="1465" y="527"/>
                    <a:pt x="1501" y="538"/>
                    <a:pt x="1525" y="538"/>
                  </a:cubicBezTo>
                  <a:cubicBezTo>
                    <a:pt x="1572" y="538"/>
                    <a:pt x="1632" y="515"/>
                    <a:pt x="1668" y="467"/>
                  </a:cubicBezTo>
                  <a:cubicBezTo>
                    <a:pt x="1727" y="396"/>
                    <a:pt x="1691" y="300"/>
                    <a:pt x="1620" y="241"/>
                  </a:cubicBezTo>
                  <a:cubicBezTo>
                    <a:pt x="1591" y="231"/>
                    <a:pt x="1235" y="0"/>
                    <a:pt x="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p:nvPr/>
          </p:nvSpPr>
          <p:spPr>
            <a:xfrm>
              <a:off x="5260686" y="1576103"/>
              <a:ext cx="169813" cy="162970"/>
            </a:xfrm>
            <a:custGeom>
              <a:avLst/>
              <a:gdLst/>
              <a:ahLst/>
              <a:cxnLst/>
              <a:rect l="l" t="t" r="r" b="b"/>
              <a:pathLst>
                <a:path w="5335" h="5120" extrusionOk="0">
                  <a:moveTo>
                    <a:pt x="3191" y="322"/>
                  </a:moveTo>
                  <a:lnTo>
                    <a:pt x="3191" y="1108"/>
                  </a:lnTo>
                  <a:cubicBezTo>
                    <a:pt x="3191" y="1250"/>
                    <a:pt x="3156" y="1381"/>
                    <a:pt x="3096" y="1501"/>
                  </a:cubicBezTo>
                  <a:lnTo>
                    <a:pt x="3037" y="1620"/>
                  </a:lnTo>
                  <a:cubicBezTo>
                    <a:pt x="3025" y="1631"/>
                    <a:pt x="3025" y="1667"/>
                    <a:pt x="3025" y="1691"/>
                  </a:cubicBezTo>
                  <a:lnTo>
                    <a:pt x="3025" y="2036"/>
                  </a:lnTo>
                  <a:cubicBezTo>
                    <a:pt x="3025" y="2322"/>
                    <a:pt x="2918" y="2584"/>
                    <a:pt x="2715" y="2786"/>
                  </a:cubicBezTo>
                  <a:cubicBezTo>
                    <a:pt x="2501" y="2977"/>
                    <a:pt x="2239" y="3084"/>
                    <a:pt x="1953" y="3084"/>
                  </a:cubicBezTo>
                  <a:cubicBezTo>
                    <a:pt x="1382" y="3048"/>
                    <a:pt x="941" y="2572"/>
                    <a:pt x="941" y="1989"/>
                  </a:cubicBezTo>
                  <a:lnTo>
                    <a:pt x="941" y="1691"/>
                  </a:lnTo>
                  <a:cubicBezTo>
                    <a:pt x="941" y="1667"/>
                    <a:pt x="941" y="1655"/>
                    <a:pt x="929" y="1620"/>
                  </a:cubicBezTo>
                  <a:lnTo>
                    <a:pt x="870" y="1501"/>
                  </a:lnTo>
                  <a:cubicBezTo>
                    <a:pt x="798" y="1381"/>
                    <a:pt x="774" y="1250"/>
                    <a:pt x="774" y="1108"/>
                  </a:cubicBezTo>
                  <a:cubicBezTo>
                    <a:pt x="774" y="679"/>
                    <a:pt x="1132" y="322"/>
                    <a:pt x="1560" y="322"/>
                  </a:cubicBezTo>
                  <a:close/>
                  <a:moveTo>
                    <a:pt x="2489" y="3286"/>
                  </a:moveTo>
                  <a:lnTo>
                    <a:pt x="2489" y="3513"/>
                  </a:lnTo>
                  <a:cubicBezTo>
                    <a:pt x="2489" y="3560"/>
                    <a:pt x="2489" y="3596"/>
                    <a:pt x="2501" y="3644"/>
                  </a:cubicBezTo>
                  <a:lnTo>
                    <a:pt x="1965" y="4048"/>
                  </a:lnTo>
                  <a:lnTo>
                    <a:pt x="1429" y="3644"/>
                  </a:lnTo>
                  <a:cubicBezTo>
                    <a:pt x="1441" y="3596"/>
                    <a:pt x="1441" y="3548"/>
                    <a:pt x="1441" y="3513"/>
                  </a:cubicBezTo>
                  <a:lnTo>
                    <a:pt x="1441" y="3286"/>
                  </a:lnTo>
                  <a:cubicBezTo>
                    <a:pt x="1596" y="3346"/>
                    <a:pt x="1751" y="3394"/>
                    <a:pt x="1917" y="3394"/>
                  </a:cubicBezTo>
                  <a:lnTo>
                    <a:pt x="1965" y="3394"/>
                  </a:lnTo>
                  <a:cubicBezTo>
                    <a:pt x="2144" y="3394"/>
                    <a:pt x="2322" y="3358"/>
                    <a:pt x="2489" y="3286"/>
                  </a:cubicBezTo>
                  <a:close/>
                  <a:moveTo>
                    <a:pt x="1251" y="3917"/>
                  </a:moveTo>
                  <a:lnTo>
                    <a:pt x="1822" y="4346"/>
                  </a:lnTo>
                  <a:lnTo>
                    <a:pt x="1822" y="4775"/>
                  </a:lnTo>
                  <a:cubicBezTo>
                    <a:pt x="1322" y="4751"/>
                    <a:pt x="834" y="4584"/>
                    <a:pt x="405" y="4287"/>
                  </a:cubicBezTo>
                  <a:cubicBezTo>
                    <a:pt x="429" y="4251"/>
                    <a:pt x="477" y="4227"/>
                    <a:pt x="513" y="4215"/>
                  </a:cubicBezTo>
                  <a:lnTo>
                    <a:pt x="1132" y="3965"/>
                  </a:lnTo>
                  <a:cubicBezTo>
                    <a:pt x="1179" y="3953"/>
                    <a:pt x="1227" y="3929"/>
                    <a:pt x="1251" y="3917"/>
                  </a:cubicBezTo>
                  <a:close/>
                  <a:moveTo>
                    <a:pt x="2691" y="3894"/>
                  </a:moveTo>
                  <a:cubicBezTo>
                    <a:pt x="2727" y="3929"/>
                    <a:pt x="2775" y="3941"/>
                    <a:pt x="2810" y="3953"/>
                  </a:cubicBezTo>
                  <a:lnTo>
                    <a:pt x="3572" y="4239"/>
                  </a:lnTo>
                  <a:cubicBezTo>
                    <a:pt x="3144" y="4572"/>
                    <a:pt x="2656" y="4751"/>
                    <a:pt x="2132" y="4775"/>
                  </a:cubicBezTo>
                  <a:lnTo>
                    <a:pt x="2132" y="4334"/>
                  </a:lnTo>
                  <a:lnTo>
                    <a:pt x="2691" y="3894"/>
                  </a:lnTo>
                  <a:close/>
                  <a:moveTo>
                    <a:pt x="1572" y="0"/>
                  </a:moveTo>
                  <a:cubicBezTo>
                    <a:pt x="965" y="0"/>
                    <a:pt x="465" y="488"/>
                    <a:pt x="465" y="1108"/>
                  </a:cubicBezTo>
                  <a:cubicBezTo>
                    <a:pt x="465" y="1286"/>
                    <a:pt x="501" y="1489"/>
                    <a:pt x="584" y="1655"/>
                  </a:cubicBezTo>
                  <a:lnTo>
                    <a:pt x="620" y="1739"/>
                  </a:lnTo>
                  <a:lnTo>
                    <a:pt x="620" y="1989"/>
                  </a:lnTo>
                  <a:cubicBezTo>
                    <a:pt x="620" y="2429"/>
                    <a:pt x="822" y="2822"/>
                    <a:pt x="1132" y="3096"/>
                  </a:cubicBezTo>
                  <a:lnTo>
                    <a:pt x="1132" y="3525"/>
                  </a:lnTo>
                  <a:cubicBezTo>
                    <a:pt x="1132" y="3596"/>
                    <a:pt x="1084" y="3667"/>
                    <a:pt x="1013" y="3691"/>
                  </a:cubicBezTo>
                  <a:lnTo>
                    <a:pt x="382" y="3929"/>
                  </a:lnTo>
                  <a:cubicBezTo>
                    <a:pt x="227" y="3989"/>
                    <a:pt x="84" y="4108"/>
                    <a:pt x="24" y="4275"/>
                  </a:cubicBezTo>
                  <a:cubicBezTo>
                    <a:pt x="1" y="4334"/>
                    <a:pt x="12" y="4418"/>
                    <a:pt x="72" y="4465"/>
                  </a:cubicBezTo>
                  <a:cubicBezTo>
                    <a:pt x="620" y="4906"/>
                    <a:pt x="1298" y="5120"/>
                    <a:pt x="1965" y="5120"/>
                  </a:cubicBezTo>
                  <a:cubicBezTo>
                    <a:pt x="2751" y="5120"/>
                    <a:pt x="3525" y="4822"/>
                    <a:pt x="4120" y="4227"/>
                  </a:cubicBezTo>
                  <a:cubicBezTo>
                    <a:pt x="5227" y="3108"/>
                    <a:pt x="5335" y="1370"/>
                    <a:pt x="4370" y="143"/>
                  </a:cubicBezTo>
                  <a:cubicBezTo>
                    <a:pt x="4337" y="104"/>
                    <a:pt x="4297" y="86"/>
                    <a:pt x="4256" y="86"/>
                  </a:cubicBezTo>
                  <a:cubicBezTo>
                    <a:pt x="4222" y="86"/>
                    <a:pt x="4188" y="98"/>
                    <a:pt x="4156" y="119"/>
                  </a:cubicBezTo>
                  <a:cubicBezTo>
                    <a:pt x="4072" y="179"/>
                    <a:pt x="4072" y="262"/>
                    <a:pt x="4120" y="346"/>
                  </a:cubicBezTo>
                  <a:cubicBezTo>
                    <a:pt x="4989" y="1429"/>
                    <a:pt x="4894" y="2989"/>
                    <a:pt x="3918" y="3965"/>
                  </a:cubicBezTo>
                  <a:lnTo>
                    <a:pt x="3858" y="4025"/>
                  </a:lnTo>
                  <a:cubicBezTo>
                    <a:pt x="3822" y="4013"/>
                    <a:pt x="3775" y="3989"/>
                    <a:pt x="3751" y="3989"/>
                  </a:cubicBezTo>
                  <a:lnTo>
                    <a:pt x="2941" y="3691"/>
                  </a:lnTo>
                  <a:cubicBezTo>
                    <a:pt x="2870" y="3656"/>
                    <a:pt x="2822" y="3596"/>
                    <a:pt x="2822" y="3525"/>
                  </a:cubicBezTo>
                  <a:lnTo>
                    <a:pt x="2822" y="3120"/>
                  </a:lnTo>
                  <a:cubicBezTo>
                    <a:pt x="2858" y="3096"/>
                    <a:pt x="2906" y="3060"/>
                    <a:pt x="2929" y="3036"/>
                  </a:cubicBezTo>
                  <a:cubicBezTo>
                    <a:pt x="3203" y="2774"/>
                    <a:pt x="3346" y="2441"/>
                    <a:pt x="3346" y="2060"/>
                  </a:cubicBezTo>
                  <a:lnTo>
                    <a:pt x="3346" y="1762"/>
                  </a:lnTo>
                  <a:lnTo>
                    <a:pt x="3394" y="1679"/>
                  </a:lnTo>
                  <a:cubicBezTo>
                    <a:pt x="3465" y="1512"/>
                    <a:pt x="3513" y="1334"/>
                    <a:pt x="3513" y="1143"/>
                  </a:cubicBezTo>
                  <a:lnTo>
                    <a:pt x="3513" y="167"/>
                  </a:lnTo>
                  <a:cubicBezTo>
                    <a:pt x="3513" y="72"/>
                    <a:pt x="3441" y="0"/>
                    <a:pt x="33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35"/>
          <p:cNvSpPr/>
          <p:nvPr/>
        </p:nvSpPr>
        <p:spPr>
          <a:xfrm>
            <a:off x="819803" y="4178025"/>
            <a:ext cx="348043" cy="346928"/>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35"/>
          <p:cNvGrpSpPr/>
          <p:nvPr/>
        </p:nvGrpSpPr>
        <p:grpSpPr>
          <a:xfrm>
            <a:off x="8263605" y="512563"/>
            <a:ext cx="166034" cy="376156"/>
            <a:chOff x="690709" y="1212543"/>
            <a:chExt cx="222000" cy="502950"/>
          </a:xfrm>
        </p:grpSpPr>
        <p:sp>
          <p:nvSpPr>
            <p:cNvPr id="309" name="Google Shape;309;p35"/>
            <p:cNvSpPr/>
            <p:nvPr/>
          </p:nvSpPr>
          <p:spPr>
            <a:xfrm>
              <a:off x="690709" y="1493493"/>
              <a:ext cx="222000" cy="2220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5"/>
            <p:cNvSpPr/>
            <p:nvPr/>
          </p:nvSpPr>
          <p:spPr>
            <a:xfrm>
              <a:off x="690709" y="1212543"/>
              <a:ext cx="222000" cy="2220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grpSp>
        <p:nvGrpSpPr>
          <p:cNvPr id="341" name="Google Shape;341;p38"/>
          <p:cNvGrpSpPr/>
          <p:nvPr/>
        </p:nvGrpSpPr>
        <p:grpSpPr>
          <a:xfrm>
            <a:off x="4612714" y="3175932"/>
            <a:ext cx="1443809" cy="1442362"/>
            <a:chOff x="2497275" y="2744159"/>
            <a:chExt cx="370930" cy="370549"/>
          </a:xfrm>
        </p:grpSpPr>
        <p:sp>
          <p:nvSpPr>
            <p:cNvPr id="342" name="Google Shape;342;p38"/>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38"/>
          <p:cNvSpPr/>
          <p:nvPr/>
        </p:nvSpPr>
        <p:spPr>
          <a:xfrm>
            <a:off x="5423925" y="1134700"/>
            <a:ext cx="2777100" cy="2721600"/>
          </a:xfrm>
          <a:prstGeom prst="roundRect">
            <a:avLst>
              <a:gd name="adj" fmla="val 16667"/>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9" name="Google Shape;349;p38"/>
          <p:cNvPicPr preferRelativeResize="0">
            <a:picLocks noGrp="1"/>
          </p:cNvPicPr>
          <p:nvPr>
            <p:ph type="pic" idx="2"/>
          </p:nvPr>
        </p:nvPicPr>
        <p:blipFill rotWithShape="1">
          <a:blip r:embed="rId3">
            <a:alphaModFix/>
          </a:blip>
          <a:srcRect l="15995" r="15995"/>
          <a:stretch/>
        </p:blipFill>
        <p:spPr>
          <a:xfrm>
            <a:off x="5298525" y="1210894"/>
            <a:ext cx="2777100" cy="2721600"/>
          </a:xfrm>
          <a:prstGeom prst="roundRect">
            <a:avLst>
              <a:gd name="adj" fmla="val 16667"/>
            </a:avLst>
          </a:prstGeom>
        </p:spPr>
      </p:pic>
      <p:sp>
        <p:nvSpPr>
          <p:cNvPr id="350" name="Google Shape;350;p38"/>
          <p:cNvSpPr txBox="1">
            <a:spLocks noGrp="1"/>
          </p:cNvSpPr>
          <p:nvPr>
            <p:ph type="title"/>
          </p:nvPr>
        </p:nvSpPr>
        <p:spPr>
          <a:xfrm>
            <a:off x="695059" y="701048"/>
            <a:ext cx="2968500" cy="61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err="1"/>
              <a:t>Functionalitati</a:t>
            </a:r>
            <a:r>
              <a:rPr lang="en-US" dirty="0"/>
              <a:t> </a:t>
            </a:r>
            <a:endParaRPr dirty="0"/>
          </a:p>
        </p:txBody>
      </p:sp>
      <p:sp>
        <p:nvSpPr>
          <p:cNvPr id="351" name="Google Shape;351;p38"/>
          <p:cNvSpPr txBox="1">
            <a:spLocks noGrp="1"/>
          </p:cNvSpPr>
          <p:nvPr>
            <p:ph type="body" idx="1"/>
          </p:nvPr>
        </p:nvSpPr>
        <p:spPr>
          <a:xfrm>
            <a:off x="711882" y="1242602"/>
            <a:ext cx="3637488" cy="239252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a:t>
            </a:r>
            <a:r>
              <a:rPr lang="ro-RO" dirty="0"/>
              <a:t>Preluarea, filtrarea și salvarea mesajelor în format CSV</a:t>
            </a:r>
          </a:p>
          <a:p>
            <a:pPr marL="0" lvl="0" indent="0" algn="l" rtl="0">
              <a:spcBef>
                <a:spcPts val="0"/>
              </a:spcBef>
              <a:spcAft>
                <a:spcPts val="0"/>
              </a:spcAft>
              <a:buNone/>
            </a:pPr>
            <a:endParaRPr lang="ro-RO" dirty="0"/>
          </a:p>
          <a:p>
            <a:pPr marL="0" lvl="0" indent="0" algn="l" rtl="0">
              <a:spcBef>
                <a:spcPts val="0"/>
              </a:spcBef>
              <a:spcAft>
                <a:spcPts val="0"/>
              </a:spcAft>
              <a:buNone/>
            </a:pPr>
            <a:r>
              <a:rPr lang="ro-RO" dirty="0"/>
              <a:t>2.Analiza mesajelor preluate</a:t>
            </a:r>
          </a:p>
          <a:p>
            <a:pPr marL="0" lvl="0" indent="0" algn="l" rtl="0">
              <a:spcBef>
                <a:spcPts val="0"/>
              </a:spcBef>
              <a:spcAft>
                <a:spcPts val="0"/>
              </a:spcAft>
              <a:buNone/>
            </a:pPr>
            <a:endParaRPr lang="ro-RO" dirty="0"/>
          </a:p>
          <a:p>
            <a:pPr marL="0" lvl="0" indent="0" algn="l" rtl="0">
              <a:spcBef>
                <a:spcPts val="0"/>
              </a:spcBef>
              <a:spcAft>
                <a:spcPts val="0"/>
              </a:spcAft>
              <a:buNone/>
            </a:pPr>
            <a:r>
              <a:rPr lang="ro-RO" dirty="0"/>
              <a:t>3.Trimiterea statisticilor direct pe email</a:t>
            </a:r>
          </a:p>
          <a:p>
            <a:pPr marL="0" lvl="0" indent="0" algn="l" rtl="0">
              <a:spcBef>
                <a:spcPts val="0"/>
              </a:spcBef>
              <a:spcAft>
                <a:spcPts val="0"/>
              </a:spcAft>
              <a:buNone/>
            </a:pPr>
            <a:endParaRPr lang="ro-RO" dirty="0"/>
          </a:p>
          <a:p>
            <a:pPr marL="0" lvl="0" indent="0" algn="l" rtl="0">
              <a:spcBef>
                <a:spcPts val="0"/>
              </a:spcBef>
              <a:spcAft>
                <a:spcPts val="0"/>
              </a:spcAft>
              <a:buNone/>
            </a:pPr>
            <a:r>
              <a:rPr lang="ro-RO" dirty="0"/>
              <a:t>4.Salvarea și reutilizarea filtrelor pentru extragerea mesajelor (</a:t>
            </a:r>
            <a:r>
              <a:rPr lang="ro-RO" dirty="0" err="1"/>
              <a:t>scrape</a:t>
            </a:r>
            <a:r>
              <a:rPr lang="ro-RO" dirty="0"/>
              <a:t>)</a:t>
            </a:r>
          </a:p>
        </p:txBody>
      </p:sp>
      <p:grpSp>
        <p:nvGrpSpPr>
          <p:cNvPr id="352" name="Google Shape;352;p38"/>
          <p:cNvGrpSpPr/>
          <p:nvPr/>
        </p:nvGrpSpPr>
        <p:grpSpPr>
          <a:xfrm flipH="1">
            <a:off x="3342424" y="890330"/>
            <a:ext cx="397281" cy="428418"/>
            <a:chOff x="1271525" y="4920325"/>
            <a:chExt cx="655039" cy="706378"/>
          </a:xfrm>
        </p:grpSpPr>
        <p:sp>
          <p:nvSpPr>
            <p:cNvPr id="353" name="Google Shape;353;p38"/>
            <p:cNvSpPr/>
            <p:nvPr/>
          </p:nvSpPr>
          <p:spPr>
            <a:xfrm>
              <a:off x="1513164" y="4920325"/>
              <a:ext cx="413400" cy="4134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1271525" y="5375603"/>
              <a:ext cx="251100" cy="251100"/>
            </a:xfrm>
            <a:prstGeom prst="roundRect">
              <a:avLst>
                <a:gd name="adj" fmla="val 16667"/>
              </a:avLst>
            </a:pr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62" name="Google Shape;362;p39"/>
          <p:cNvPicPr preferRelativeResize="0">
            <a:picLocks noGrp="1"/>
          </p:cNvPicPr>
          <p:nvPr>
            <p:ph type="pic" idx="3"/>
          </p:nvPr>
        </p:nvPicPr>
        <p:blipFill>
          <a:blip r:embed="rId3"/>
          <a:stretch/>
        </p:blipFill>
        <p:spPr>
          <a:xfrm>
            <a:off x="809351" y="542452"/>
            <a:ext cx="7620279" cy="4344004"/>
          </a:xfrm>
          <a:prstGeom prst="roundRect">
            <a:avLst>
              <a:gd name="adj" fmla="val 16667"/>
            </a:avLst>
          </a:prstGeom>
        </p:spPr>
      </p:pic>
      <p:grpSp>
        <p:nvGrpSpPr>
          <p:cNvPr id="363" name="Google Shape;363;p39"/>
          <p:cNvGrpSpPr/>
          <p:nvPr/>
        </p:nvGrpSpPr>
        <p:grpSpPr>
          <a:xfrm>
            <a:off x="8032349" y="514355"/>
            <a:ext cx="397281" cy="428418"/>
            <a:chOff x="1271525" y="4920325"/>
            <a:chExt cx="655039" cy="706378"/>
          </a:xfrm>
        </p:grpSpPr>
        <p:sp>
          <p:nvSpPr>
            <p:cNvPr id="364" name="Google Shape;364;p39"/>
            <p:cNvSpPr/>
            <p:nvPr/>
          </p:nvSpPr>
          <p:spPr>
            <a:xfrm>
              <a:off x="1513164" y="4920325"/>
              <a:ext cx="413400" cy="413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1271525" y="5375603"/>
              <a:ext cx="251100" cy="2511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4713B442-9B7A-359E-A619-FD2E220B30A0}"/>
              </a:ext>
            </a:extLst>
          </p:cNvPr>
          <p:cNvSpPr txBox="1"/>
          <p:nvPr/>
        </p:nvSpPr>
        <p:spPr>
          <a:xfrm>
            <a:off x="3745027" y="280842"/>
            <a:ext cx="1648208" cy="523220"/>
          </a:xfrm>
          <a:prstGeom prst="rect">
            <a:avLst/>
          </a:prstGeom>
          <a:noFill/>
        </p:spPr>
        <p:txBody>
          <a:bodyPr wrap="none" rtlCol="0">
            <a:spAutoFit/>
          </a:bodyPr>
          <a:lstStyle/>
          <a:p>
            <a:r>
              <a:rPr lang="en-RO" dirty="0"/>
              <a:t>Arhitectura Simpla</a:t>
            </a:r>
          </a:p>
          <a:p>
            <a:endParaRPr lang="en-RO"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62" name="Google Shape;362;p39"/>
          <p:cNvPicPr preferRelativeResize="0">
            <a:picLocks noGrp="1"/>
          </p:cNvPicPr>
          <p:nvPr>
            <p:ph type="pic" idx="3"/>
          </p:nvPr>
        </p:nvPicPr>
        <p:blipFill>
          <a:blip r:embed="rId3"/>
          <a:srcRect l="526" r="526"/>
          <a:stretch/>
        </p:blipFill>
        <p:spPr>
          <a:xfrm>
            <a:off x="885497" y="564821"/>
            <a:ext cx="7222998" cy="4321635"/>
          </a:xfrm>
          <a:prstGeom prst="roundRect">
            <a:avLst>
              <a:gd name="adj" fmla="val 16667"/>
            </a:avLst>
          </a:prstGeom>
        </p:spPr>
      </p:pic>
      <p:grpSp>
        <p:nvGrpSpPr>
          <p:cNvPr id="363" name="Google Shape;363;p39"/>
          <p:cNvGrpSpPr/>
          <p:nvPr/>
        </p:nvGrpSpPr>
        <p:grpSpPr>
          <a:xfrm>
            <a:off x="8032349" y="514355"/>
            <a:ext cx="397281" cy="428418"/>
            <a:chOff x="1271525" y="4920325"/>
            <a:chExt cx="655039" cy="706378"/>
          </a:xfrm>
        </p:grpSpPr>
        <p:sp>
          <p:nvSpPr>
            <p:cNvPr id="364" name="Google Shape;364;p39"/>
            <p:cNvSpPr/>
            <p:nvPr/>
          </p:nvSpPr>
          <p:spPr>
            <a:xfrm>
              <a:off x="1513164" y="4920325"/>
              <a:ext cx="413400" cy="413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1271525" y="5375603"/>
              <a:ext cx="251100" cy="2511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4713B442-9B7A-359E-A619-FD2E220B30A0}"/>
              </a:ext>
            </a:extLst>
          </p:cNvPr>
          <p:cNvSpPr txBox="1"/>
          <p:nvPr/>
        </p:nvSpPr>
        <p:spPr>
          <a:xfrm>
            <a:off x="3937050" y="257044"/>
            <a:ext cx="1269899" cy="307777"/>
          </a:xfrm>
          <a:prstGeom prst="rect">
            <a:avLst/>
          </a:prstGeom>
          <a:noFill/>
        </p:spPr>
        <p:txBody>
          <a:bodyPr wrap="none" rtlCol="0">
            <a:spAutoFit/>
          </a:bodyPr>
          <a:lstStyle/>
          <a:p>
            <a:r>
              <a:rPr lang="en-RO" dirty="0"/>
              <a:t>B</a:t>
            </a:r>
            <a:r>
              <a:rPr lang="en-GB" dirty="0" err="1"/>
              <a:t>aza</a:t>
            </a:r>
            <a:r>
              <a:rPr lang="en-GB" dirty="0"/>
              <a:t> de Date</a:t>
            </a:r>
            <a:endParaRPr lang="en-RO" dirty="0"/>
          </a:p>
        </p:txBody>
      </p:sp>
    </p:spTree>
    <p:extLst>
      <p:ext uri="{BB962C8B-B14F-4D97-AF65-F5344CB8AC3E}">
        <p14:creationId xmlns:p14="http://schemas.microsoft.com/office/powerpoint/2010/main" val="1007542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5"/>
          <p:cNvSpPr txBox="1">
            <a:spLocks noGrp="1"/>
          </p:cNvSpPr>
          <p:nvPr>
            <p:ph type="title"/>
          </p:nvPr>
        </p:nvSpPr>
        <p:spPr>
          <a:xfrm>
            <a:off x="2043124" y="1299606"/>
            <a:ext cx="2286000" cy="3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Python, Flask</a:t>
            </a:r>
            <a:endParaRPr dirty="0"/>
          </a:p>
        </p:txBody>
      </p:sp>
      <p:sp>
        <p:nvSpPr>
          <p:cNvPr id="460" name="Google Shape;460;p45"/>
          <p:cNvSpPr txBox="1">
            <a:spLocks noGrp="1"/>
          </p:cNvSpPr>
          <p:nvPr>
            <p:ph type="subTitle" idx="1"/>
          </p:nvPr>
        </p:nvSpPr>
        <p:spPr>
          <a:xfrm>
            <a:off x="2038520" y="1526862"/>
            <a:ext cx="2346048" cy="14585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0" i="0" u="none" strike="noStrike" dirty="0" err="1">
                <a:solidFill>
                  <a:srgbClr val="000000"/>
                </a:solidFill>
                <a:effectLst/>
              </a:rPr>
              <a:t>Acest</a:t>
            </a:r>
            <a:r>
              <a:rPr lang="en-GB" b="0" i="0" u="none" strike="noStrike" dirty="0">
                <a:solidFill>
                  <a:srgbClr val="000000"/>
                </a:solidFill>
                <a:effectLst/>
              </a:rPr>
              <a:t> </a:t>
            </a:r>
            <a:r>
              <a:rPr lang="en-GB" b="0" i="0" u="none" strike="noStrike" dirty="0" err="1">
                <a:solidFill>
                  <a:srgbClr val="000000"/>
                </a:solidFill>
                <a:effectLst/>
              </a:rPr>
              <a:t>limbaj</a:t>
            </a:r>
            <a:r>
              <a:rPr lang="en-GB" b="0" i="0" u="none" strike="noStrike" dirty="0">
                <a:solidFill>
                  <a:srgbClr val="000000"/>
                </a:solidFill>
                <a:effectLst/>
              </a:rPr>
              <a:t>, </a:t>
            </a:r>
            <a:r>
              <a:rPr lang="en-GB" b="0" i="0" u="none" strike="noStrike" dirty="0" err="1">
                <a:solidFill>
                  <a:srgbClr val="000000"/>
                </a:solidFill>
                <a:effectLst/>
              </a:rPr>
              <a:t>împreună</a:t>
            </a:r>
            <a:r>
              <a:rPr lang="en-GB" b="0" i="0" u="none" strike="noStrike" dirty="0">
                <a:solidFill>
                  <a:srgbClr val="000000"/>
                </a:solidFill>
                <a:effectLst/>
              </a:rPr>
              <a:t> cu framework-</a:t>
            </a:r>
            <a:r>
              <a:rPr lang="en-GB" b="0" i="0" u="none" strike="noStrike" dirty="0" err="1">
                <a:solidFill>
                  <a:srgbClr val="000000"/>
                </a:solidFill>
                <a:effectLst/>
              </a:rPr>
              <a:t>ul</a:t>
            </a:r>
            <a:r>
              <a:rPr lang="en-GB" b="0" i="0" u="none" strike="noStrike" dirty="0">
                <a:solidFill>
                  <a:srgbClr val="000000"/>
                </a:solidFill>
                <a:effectLst/>
              </a:rPr>
              <a:t> Flask, a </a:t>
            </a:r>
            <a:r>
              <a:rPr lang="en-GB" b="0" i="0" u="none" strike="noStrike" dirty="0" err="1">
                <a:solidFill>
                  <a:srgbClr val="000000"/>
                </a:solidFill>
                <a:effectLst/>
              </a:rPr>
              <a:t>fost</a:t>
            </a:r>
            <a:r>
              <a:rPr lang="en-GB" b="0" i="0" u="none" strike="noStrike" dirty="0">
                <a:solidFill>
                  <a:srgbClr val="000000"/>
                </a:solidFill>
                <a:effectLst/>
              </a:rPr>
              <a:t> </a:t>
            </a:r>
            <a:r>
              <a:rPr lang="en-GB" b="0" i="0" u="none" strike="noStrike" dirty="0" err="1">
                <a:solidFill>
                  <a:srgbClr val="000000"/>
                </a:solidFill>
                <a:effectLst/>
              </a:rPr>
              <a:t>folosit</a:t>
            </a:r>
            <a:r>
              <a:rPr lang="en-GB" b="0" i="0" u="none" strike="noStrike" dirty="0">
                <a:solidFill>
                  <a:srgbClr val="000000"/>
                </a:solidFill>
                <a:effectLst/>
              </a:rPr>
              <a:t> </a:t>
            </a:r>
            <a:r>
              <a:rPr lang="en-GB" b="0" i="0" u="none" strike="noStrike" dirty="0" err="1">
                <a:solidFill>
                  <a:srgbClr val="000000"/>
                </a:solidFill>
                <a:effectLst/>
              </a:rPr>
              <a:t>pentru</a:t>
            </a:r>
            <a:r>
              <a:rPr lang="en-GB" b="0" i="0" u="none" strike="noStrike" dirty="0">
                <a:solidFill>
                  <a:srgbClr val="000000"/>
                </a:solidFill>
                <a:effectLst/>
              </a:rPr>
              <a:t> </a:t>
            </a:r>
            <a:r>
              <a:rPr lang="en-GB" b="0" i="0" u="none" strike="noStrike" dirty="0" err="1">
                <a:solidFill>
                  <a:srgbClr val="000000"/>
                </a:solidFill>
                <a:effectLst/>
              </a:rPr>
              <a:t>partea</a:t>
            </a:r>
            <a:r>
              <a:rPr lang="en-GB" b="0" i="0" u="none" strike="noStrike" dirty="0">
                <a:solidFill>
                  <a:srgbClr val="000000"/>
                </a:solidFill>
                <a:effectLst/>
              </a:rPr>
              <a:t> de backend, </a:t>
            </a:r>
            <a:r>
              <a:rPr lang="en-GB" b="0" i="0" u="none" strike="noStrike" dirty="0" err="1">
                <a:solidFill>
                  <a:srgbClr val="000000"/>
                </a:solidFill>
                <a:effectLst/>
              </a:rPr>
              <a:t>adică</a:t>
            </a:r>
            <a:r>
              <a:rPr lang="en-GB" b="0" i="0" u="none" strike="noStrike" dirty="0">
                <a:solidFill>
                  <a:srgbClr val="000000"/>
                </a:solidFill>
                <a:effectLst/>
              </a:rPr>
              <a:t> </a:t>
            </a:r>
            <a:r>
              <a:rPr lang="en-GB" b="0" i="0" u="none" strike="noStrike" dirty="0" err="1">
                <a:solidFill>
                  <a:srgbClr val="000000"/>
                </a:solidFill>
                <a:effectLst/>
              </a:rPr>
              <a:t>serverul</a:t>
            </a:r>
            <a:r>
              <a:rPr lang="en-GB" b="0" i="0" u="none" strike="noStrike" dirty="0">
                <a:solidFill>
                  <a:srgbClr val="000000"/>
                </a:solidFill>
                <a:effectLst/>
              </a:rPr>
              <a:t> </a:t>
            </a:r>
            <a:r>
              <a:rPr lang="en-GB" b="0" i="0" u="none" strike="noStrike" dirty="0" err="1">
                <a:solidFill>
                  <a:srgbClr val="000000"/>
                </a:solidFill>
                <a:effectLst/>
              </a:rPr>
              <a:t>și</a:t>
            </a:r>
            <a:r>
              <a:rPr lang="en-GB" b="0" i="0" u="none" strike="noStrike" dirty="0">
                <a:solidFill>
                  <a:srgbClr val="000000"/>
                </a:solidFill>
                <a:effectLst/>
              </a:rPr>
              <a:t> </a:t>
            </a:r>
            <a:r>
              <a:rPr lang="en-GB" b="0" i="0" u="none" strike="noStrike" dirty="0" err="1">
                <a:solidFill>
                  <a:srgbClr val="000000"/>
                </a:solidFill>
                <a:effectLst/>
              </a:rPr>
              <a:t>comunicarea</a:t>
            </a:r>
            <a:r>
              <a:rPr lang="en-GB" b="0" i="0" u="none" strike="noStrike" dirty="0">
                <a:solidFill>
                  <a:srgbClr val="000000"/>
                </a:solidFill>
                <a:effectLst/>
              </a:rPr>
              <a:t> cu </a:t>
            </a:r>
            <a:r>
              <a:rPr lang="en-GB" b="0" i="0" u="none" strike="noStrike" dirty="0" err="1">
                <a:solidFill>
                  <a:srgbClr val="000000"/>
                </a:solidFill>
                <a:effectLst/>
              </a:rPr>
              <a:t>baza</a:t>
            </a:r>
            <a:r>
              <a:rPr lang="en-GB" b="0" i="0" u="none" strike="noStrike" dirty="0">
                <a:solidFill>
                  <a:srgbClr val="000000"/>
                </a:solidFill>
                <a:effectLst/>
              </a:rPr>
              <a:t> de date."</a:t>
            </a:r>
            <a:endParaRPr lang="en-US" dirty="0"/>
          </a:p>
        </p:txBody>
      </p:sp>
      <p:sp>
        <p:nvSpPr>
          <p:cNvPr id="463" name="Google Shape;463;p45"/>
          <p:cNvSpPr txBox="1">
            <a:spLocks noGrp="1"/>
          </p:cNvSpPr>
          <p:nvPr>
            <p:ph type="title" idx="8"/>
          </p:nvPr>
        </p:nvSpPr>
        <p:spPr>
          <a:xfrm>
            <a:off x="897000" y="514349"/>
            <a:ext cx="7350000" cy="52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Tehnologiile</a:t>
            </a:r>
            <a:r>
              <a:rPr lang="en-US" dirty="0"/>
              <a:t> </a:t>
            </a:r>
            <a:r>
              <a:rPr lang="en-US" dirty="0" err="1"/>
              <a:t>Utilizate</a:t>
            </a:r>
            <a:endParaRPr dirty="0"/>
          </a:p>
        </p:txBody>
      </p:sp>
      <p:sp>
        <p:nvSpPr>
          <p:cNvPr id="465" name="Google Shape;465;p45"/>
          <p:cNvSpPr txBox="1">
            <a:spLocks noGrp="1"/>
          </p:cNvSpPr>
          <p:nvPr>
            <p:ph type="title" idx="4"/>
          </p:nvPr>
        </p:nvSpPr>
        <p:spPr>
          <a:xfrm>
            <a:off x="2129738" y="2992648"/>
            <a:ext cx="2286000" cy="39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React</a:t>
            </a:r>
            <a:endParaRPr dirty="0"/>
          </a:p>
        </p:txBody>
      </p:sp>
      <p:sp>
        <p:nvSpPr>
          <p:cNvPr id="466" name="Google Shape;466;p45"/>
          <p:cNvSpPr txBox="1">
            <a:spLocks noGrp="1"/>
          </p:cNvSpPr>
          <p:nvPr>
            <p:ph type="subTitle" idx="5"/>
          </p:nvPr>
        </p:nvSpPr>
        <p:spPr>
          <a:xfrm>
            <a:off x="2087936" y="3212669"/>
            <a:ext cx="2585768" cy="6331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0" i="0" u="none" strike="noStrike" dirty="0" err="1">
                <a:solidFill>
                  <a:srgbClr val="000000"/>
                </a:solidFill>
                <a:effectLst/>
              </a:rPr>
              <a:t>Componentele</a:t>
            </a:r>
            <a:r>
              <a:rPr lang="en-GB" b="0" i="0" u="none" strike="noStrike" dirty="0">
                <a:solidFill>
                  <a:srgbClr val="000000"/>
                </a:solidFill>
                <a:effectLst/>
              </a:rPr>
              <a:t> React au </a:t>
            </a:r>
            <a:r>
              <a:rPr lang="en-GB" b="0" i="0" u="none" strike="noStrike" dirty="0" err="1">
                <a:solidFill>
                  <a:srgbClr val="000000"/>
                </a:solidFill>
                <a:effectLst/>
              </a:rPr>
              <a:t>fost</a:t>
            </a:r>
            <a:r>
              <a:rPr lang="en-GB" b="0" i="0" u="none" strike="noStrike" dirty="0">
                <a:solidFill>
                  <a:srgbClr val="000000"/>
                </a:solidFill>
                <a:effectLst/>
              </a:rPr>
              <a:t> </a:t>
            </a:r>
            <a:r>
              <a:rPr lang="en-GB" b="0" i="0" u="none" strike="noStrike" dirty="0" err="1">
                <a:solidFill>
                  <a:srgbClr val="000000"/>
                </a:solidFill>
                <a:effectLst/>
              </a:rPr>
              <a:t>folosite</a:t>
            </a:r>
            <a:r>
              <a:rPr lang="en-GB" b="0" i="0" u="none" strike="noStrike" dirty="0">
                <a:solidFill>
                  <a:srgbClr val="000000"/>
                </a:solidFill>
                <a:effectLst/>
              </a:rPr>
              <a:t> </a:t>
            </a:r>
            <a:r>
              <a:rPr lang="en-GB" b="0" i="0" u="none" strike="noStrike" dirty="0" err="1">
                <a:solidFill>
                  <a:srgbClr val="000000"/>
                </a:solidFill>
                <a:effectLst/>
              </a:rPr>
              <a:t>pentru</a:t>
            </a:r>
            <a:r>
              <a:rPr lang="en-GB" b="0" i="0" u="none" strike="noStrike" dirty="0">
                <a:solidFill>
                  <a:srgbClr val="000000"/>
                </a:solidFill>
                <a:effectLst/>
              </a:rPr>
              <a:t> </a:t>
            </a:r>
            <a:r>
              <a:rPr lang="en-GB" b="0" i="0" u="none" strike="noStrike" dirty="0" err="1">
                <a:solidFill>
                  <a:srgbClr val="000000"/>
                </a:solidFill>
                <a:effectLst/>
              </a:rPr>
              <a:t>partea</a:t>
            </a:r>
            <a:r>
              <a:rPr lang="en-GB" b="0" i="0" u="none" strike="noStrike" dirty="0">
                <a:solidFill>
                  <a:srgbClr val="000000"/>
                </a:solidFill>
                <a:effectLst/>
              </a:rPr>
              <a:t> de frontend, </a:t>
            </a:r>
            <a:r>
              <a:rPr lang="en-GB" b="0" i="0" u="none" strike="noStrike" dirty="0" err="1">
                <a:solidFill>
                  <a:srgbClr val="000000"/>
                </a:solidFill>
                <a:effectLst/>
              </a:rPr>
              <a:t>adică</a:t>
            </a:r>
            <a:r>
              <a:rPr lang="en-GB" b="0" i="0" u="none" strike="noStrike" dirty="0">
                <a:solidFill>
                  <a:srgbClr val="000000"/>
                </a:solidFill>
                <a:effectLst/>
              </a:rPr>
              <a:t> </a:t>
            </a:r>
            <a:r>
              <a:rPr lang="en-GB" b="0" i="0" u="none" strike="noStrike" dirty="0" err="1">
                <a:solidFill>
                  <a:srgbClr val="000000"/>
                </a:solidFill>
                <a:effectLst/>
              </a:rPr>
              <a:t>pentru</a:t>
            </a:r>
            <a:r>
              <a:rPr lang="en-GB" b="0" i="0" u="none" strike="noStrike" dirty="0">
                <a:solidFill>
                  <a:srgbClr val="000000"/>
                </a:solidFill>
                <a:effectLst/>
              </a:rPr>
              <a:t> </a:t>
            </a:r>
            <a:r>
              <a:rPr lang="en-GB" b="0" i="0" u="none" strike="noStrike" dirty="0" err="1">
                <a:solidFill>
                  <a:srgbClr val="000000"/>
                </a:solidFill>
                <a:effectLst/>
              </a:rPr>
              <a:t>aspectul</a:t>
            </a:r>
            <a:r>
              <a:rPr lang="en-GB" b="0" i="0" u="none" strike="noStrike" dirty="0">
                <a:solidFill>
                  <a:srgbClr val="000000"/>
                </a:solidFill>
                <a:effectLst/>
              </a:rPr>
              <a:t> </a:t>
            </a:r>
            <a:r>
              <a:rPr lang="en-GB" b="0" i="0" u="none" strike="noStrike" dirty="0" err="1">
                <a:solidFill>
                  <a:srgbClr val="000000"/>
                </a:solidFill>
                <a:effectLst/>
              </a:rPr>
              <a:t>proiectului</a:t>
            </a:r>
            <a:r>
              <a:rPr lang="en-GB" b="0" i="0" u="none" strike="noStrike" dirty="0">
                <a:solidFill>
                  <a:srgbClr val="000000"/>
                </a:solidFill>
                <a:effectLst/>
              </a:rPr>
              <a:t> </a:t>
            </a:r>
            <a:r>
              <a:rPr lang="en-GB" b="0" i="0" u="none" strike="noStrike" dirty="0" err="1">
                <a:solidFill>
                  <a:srgbClr val="000000"/>
                </a:solidFill>
                <a:effectLst/>
              </a:rPr>
              <a:t>și</a:t>
            </a:r>
            <a:r>
              <a:rPr lang="en-GB" b="0" i="0" u="none" strike="noStrike" dirty="0">
                <a:solidFill>
                  <a:srgbClr val="000000"/>
                </a:solidFill>
                <a:effectLst/>
              </a:rPr>
              <a:t> </a:t>
            </a:r>
            <a:r>
              <a:rPr lang="en-GB" b="0" i="0" u="none" strike="noStrike" dirty="0" err="1">
                <a:solidFill>
                  <a:srgbClr val="000000"/>
                </a:solidFill>
                <a:effectLst/>
              </a:rPr>
              <a:t>unele</a:t>
            </a:r>
            <a:r>
              <a:rPr lang="en-GB" b="0" i="0" u="none" strike="noStrike" dirty="0">
                <a:solidFill>
                  <a:srgbClr val="000000"/>
                </a:solidFill>
                <a:effectLst/>
              </a:rPr>
              <a:t> </a:t>
            </a:r>
            <a:r>
              <a:rPr lang="en-GB" b="0" i="0" u="none" strike="noStrike" dirty="0" err="1">
                <a:solidFill>
                  <a:srgbClr val="000000"/>
                </a:solidFill>
                <a:effectLst/>
              </a:rPr>
              <a:t>procese</a:t>
            </a:r>
            <a:r>
              <a:rPr lang="en-GB" b="0" i="0" u="none" strike="noStrike" dirty="0">
                <a:solidFill>
                  <a:srgbClr val="000000"/>
                </a:solidFill>
                <a:effectLst/>
              </a:rPr>
              <a:t> precum </a:t>
            </a:r>
            <a:r>
              <a:rPr lang="en-GB" b="0" i="0" u="none" strike="noStrike" dirty="0" err="1">
                <a:solidFill>
                  <a:srgbClr val="000000"/>
                </a:solidFill>
                <a:effectLst/>
              </a:rPr>
              <a:t>trimiterea</a:t>
            </a:r>
            <a:r>
              <a:rPr lang="en-GB" b="0" i="0" u="none" strike="noStrike" dirty="0">
                <a:solidFill>
                  <a:srgbClr val="000000"/>
                </a:solidFill>
                <a:effectLst/>
              </a:rPr>
              <a:t> pe email."</a:t>
            </a:r>
            <a:endParaRPr lang="en-GB" dirty="0"/>
          </a:p>
        </p:txBody>
      </p:sp>
      <p:grpSp>
        <p:nvGrpSpPr>
          <p:cNvPr id="499" name="Google Shape;499;p45"/>
          <p:cNvGrpSpPr/>
          <p:nvPr/>
        </p:nvGrpSpPr>
        <p:grpSpPr>
          <a:xfrm>
            <a:off x="8032349" y="1296943"/>
            <a:ext cx="397281" cy="428418"/>
            <a:chOff x="1271525" y="4920325"/>
            <a:chExt cx="655039" cy="706378"/>
          </a:xfrm>
        </p:grpSpPr>
        <p:sp>
          <p:nvSpPr>
            <p:cNvPr id="500" name="Google Shape;500;p45"/>
            <p:cNvSpPr/>
            <p:nvPr/>
          </p:nvSpPr>
          <p:spPr>
            <a:xfrm>
              <a:off x="1513164" y="4920325"/>
              <a:ext cx="413400" cy="413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5"/>
            <p:cNvSpPr/>
            <p:nvPr/>
          </p:nvSpPr>
          <p:spPr>
            <a:xfrm>
              <a:off x="1271525" y="5375603"/>
              <a:ext cx="251100" cy="2511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F83FE6DE-4F45-1727-A31A-7231DEAF79FF}"/>
              </a:ext>
            </a:extLst>
          </p:cNvPr>
          <p:cNvSpPr txBox="1"/>
          <p:nvPr/>
        </p:nvSpPr>
        <p:spPr>
          <a:xfrm flipH="1">
            <a:off x="1507232" y="1228579"/>
            <a:ext cx="138437" cy="523220"/>
          </a:xfrm>
          <a:prstGeom prst="rect">
            <a:avLst/>
          </a:prstGeom>
          <a:noFill/>
        </p:spPr>
        <p:txBody>
          <a:bodyPr wrap="square" rtlCol="0">
            <a:spAutoFit/>
          </a:bodyPr>
          <a:lstStyle/>
          <a:p>
            <a:r>
              <a:rPr lang="en-RO" dirty="0"/>
              <a:t>	1</a:t>
            </a:r>
          </a:p>
        </p:txBody>
      </p:sp>
      <p:sp>
        <p:nvSpPr>
          <p:cNvPr id="3" name="Google Shape;469;p45">
            <a:extLst>
              <a:ext uri="{FF2B5EF4-FFF2-40B4-BE49-F238E27FC236}">
                <a16:creationId xmlns:a16="http://schemas.microsoft.com/office/drawing/2014/main" id="{C4985D7C-9227-B6F4-F64D-098733EB7D00}"/>
              </a:ext>
            </a:extLst>
          </p:cNvPr>
          <p:cNvSpPr/>
          <p:nvPr/>
        </p:nvSpPr>
        <p:spPr>
          <a:xfrm>
            <a:off x="1308520" y="1282806"/>
            <a:ext cx="610500" cy="610500"/>
          </a:xfrm>
          <a:prstGeom prst="roundRect">
            <a:avLst>
              <a:gd name="adj" fmla="val 16667"/>
            </a:avLst>
          </a:prstGeom>
          <a:noFill/>
          <a:ln w="9525" cap="flat" cmpd="sng">
            <a:solidFill>
              <a:srgbClr val="B24EB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E3AF536C-1341-CB0E-F004-B3512ECD215B}"/>
              </a:ext>
            </a:extLst>
          </p:cNvPr>
          <p:cNvSpPr txBox="1"/>
          <p:nvPr/>
        </p:nvSpPr>
        <p:spPr>
          <a:xfrm flipH="1">
            <a:off x="1496599" y="3056465"/>
            <a:ext cx="138437" cy="523220"/>
          </a:xfrm>
          <a:prstGeom prst="rect">
            <a:avLst/>
          </a:prstGeom>
          <a:noFill/>
        </p:spPr>
        <p:txBody>
          <a:bodyPr wrap="square" rtlCol="0">
            <a:spAutoFit/>
          </a:bodyPr>
          <a:lstStyle/>
          <a:p>
            <a:r>
              <a:rPr lang="en-RO" dirty="0"/>
              <a:t>	2</a:t>
            </a:r>
          </a:p>
        </p:txBody>
      </p:sp>
      <p:sp>
        <p:nvSpPr>
          <p:cNvPr id="7" name="Google Shape;469;p45">
            <a:extLst>
              <a:ext uri="{FF2B5EF4-FFF2-40B4-BE49-F238E27FC236}">
                <a16:creationId xmlns:a16="http://schemas.microsoft.com/office/drawing/2014/main" id="{BF51221A-608A-6C53-1649-592EB848CAC8}"/>
              </a:ext>
            </a:extLst>
          </p:cNvPr>
          <p:cNvSpPr/>
          <p:nvPr/>
        </p:nvSpPr>
        <p:spPr>
          <a:xfrm>
            <a:off x="1297887" y="3110692"/>
            <a:ext cx="610500" cy="610500"/>
          </a:xfrm>
          <a:prstGeom prst="roundRect">
            <a:avLst>
              <a:gd name="adj" fmla="val 16667"/>
            </a:avLst>
          </a:prstGeom>
          <a:noFill/>
          <a:ln w="9525" cap="flat" cmpd="sng">
            <a:solidFill>
              <a:srgbClr val="B24EB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59;p45">
            <a:extLst>
              <a:ext uri="{FF2B5EF4-FFF2-40B4-BE49-F238E27FC236}">
                <a16:creationId xmlns:a16="http://schemas.microsoft.com/office/drawing/2014/main" id="{653443C6-1204-767E-BF5B-157F1C20811D}"/>
              </a:ext>
            </a:extLst>
          </p:cNvPr>
          <p:cNvSpPr txBox="1">
            <a:spLocks/>
          </p:cNvSpPr>
          <p:nvPr/>
        </p:nvSpPr>
        <p:spPr>
          <a:xfrm>
            <a:off x="5419846" y="1283076"/>
            <a:ext cx="2286000" cy="395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Roboto Condensed"/>
              <a:buNone/>
              <a:defRPr sz="2200" b="1" i="0" u="none" strike="noStrike" cap="none">
                <a:solidFill>
                  <a:schemeClr val="accent1"/>
                </a:solidFill>
                <a:latin typeface="Roboto Condensed"/>
                <a:ea typeface="Roboto Condensed"/>
                <a:cs typeface="Roboto Condensed"/>
                <a:sym typeface="Roboto Condensed"/>
              </a:defRPr>
            </a:lvl1pPr>
            <a:lvl2pPr marR="0" lvl="1"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9pPr>
          </a:lstStyle>
          <a:p>
            <a:r>
              <a:rPr lang="en-US" dirty="0" err="1"/>
              <a:t>MySql,Xampp</a:t>
            </a:r>
            <a:endParaRPr lang="en-US" dirty="0"/>
          </a:p>
        </p:txBody>
      </p:sp>
      <p:sp>
        <p:nvSpPr>
          <p:cNvPr id="23" name="Google Shape;460;p45">
            <a:extLst>
              <a:ext uri="{FF2B5EF4-FFF2-40B4-BE49-F238E27FC236}">
                <a16:creationId xmlns:a16="http://schemas.microsoft.com/office/drawing/2014/main" id="{0A5E665F-D41D-A6EA-7B61-11E9F70A4A2D}"/>
              </a:ext>
            </a:extLst>
          </p:cNvPr>
          <p:cNvSpPr txBox="1">
            <a:spLocks/>
          </p:cNvSpPr>
          <p:nvPr/>
        </p:nvSpPr>
        <p:spPr>
          <a:xfrm>
            <a:off x="5415242" y="1542231"/>
            <a:ext cx="2346048" cy="14585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r>
              <a:rPr lang="ro-RO" b="0" i="0" u="none" strike="noStrike" dirty="0" err="1">
                <a:solidFill>
                  <a:srgbClr val="000000"/>
                </a:solidFill>
                <a:effectLst/>
              </a:rPr>
              <a:t>MySQL</a:t>
            </a:r>
            <a:r>
              <a:rPr lang="ro-RO" b="0" i="0" u="none" strike="noStrike" dirty="0">
                <a:solidFill>
                  <a:srgbClr val="000000"/>
                </a:solidFill>
                <a:effectLst/>
              </a:rPr>
              <a:t> a fost limbajul folosit pentru crearea și gestionarea bazei de date prin intermediul XAMPP.</a:t>
            </a:r>
            <a:endParaRPr lang="ro-RO" dirty="0"/>
          </a:p>
        </p:txBody>
      </p:sp>
      <p:sp>
        <p:nvSpPr>
          <p:cNvPr id="24" name="TextBox 23">
            <a:extLst>
              <a:ext uri="{FF2B5EF4-FFF2-40B4-BE49-F238E27FC236}">
                <a16:creationId xmlns:a16="http://schemas.microsoft.com/office/drawing/2014/main" id="{82D9AB3C-E249-BA3A-EA6C-676036080049}"/>
              </a:ext>
            </a:extLst>
          </p:cNvPr>
          <p:cNvSpPr txBox="1"/>
          <p:nvPr/>
        </p:nvSpPr>
        <p:spPr>
          <a:xfrm flipH="1">
            <a:off x="4883954" y="1275847"/>
            <a:ext cx="138437" cy="523220"/>
          </a:xfrm>
          <a:prstGeom prst="rect">
            <a:avLst/>
          </a:prstGeom>
          <a:noFill/>
        </p:spPr>
        <p:txBody>
          <a:bodyPr wrap="square" rtlCol="0">
            <a:spAutoFit/>
          </a:bodyPr>
          <a:lstStyle/>
          <a:p>
            <a:r>
              <a:rPr lang="en-RO" dirty="0"/>
              <a:t>	3</a:t>
            </a:r>
          </a:p>
        </p:txBody>
      </p:sp>
      <p:sp>
        <p:nvSpPr>
          <p:cNvPr id="25" name="Google Shape;469;p45">
            <a:extLst>
              <a:ext uri="{FF2B5EF4-FFF2-40B4-BE49-F238E27FC236}">
                <a16:creationId xmlns:a16="http://schemas.microsoft.com/office/drawing/2014/main" id="{FD2BEE9D-0422-A479-AD00-CA9FE9C17726}"/>
              </a:ext>
            </a:extLst>
          </p:cNvPr>
          <p:cNvSpPr/>
          <p:nvPr/>
        </p:nvSpPr>
        <p:spPr>
          <a:xfrm>
            <a:off x="4685242" y="1330074"/>
            <a:ext cx="610500" cy="610500"/>
          </a:xfrm>
          <a:prstGeom prst="roundRect">
            <a:avLst>
              <a:gd name="adj" fmla="val 16667"/>
            </a:avLst>
          </a:prstGeom>
          <a:noFill/>
          <a:ln w="9525" cap="flat" cmpd="sng">
            <a:solidFill>
              <a:srgbClr val="B24EB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6"/>
          <p:cNvSpPr txBox="1">
            <a:spLocks noGrp="1"/>
          </p:cNvSpPr>
          <p:nvPr>
            <p:ph type="title" idx="6"/>
          </p:nvPr>
        </p:nvSpPr>
        <p:spPr>
          <a:xfrm>
            <a:off x="897000" y="514348"/>
            <a:ext cx="7350000" cy="53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Alte librarii utilizate </a:t>
            </a:r>
          </a:p>
        </p:txBody>
      </p:sp>
      <p:sp>
        <p:nvSpPr>
          <p:cNvPr id="510" name="Google Shape;510;p46"/>
          <p:cNvSpPr txBox="1">
            <a:spLocks noGrp="1"/>
          </p:cNvSpPr>
          <p:nvPr>
            <p:ph type="subTitle" idx="3"/>
          </p:nvPr>
        </p:nvSpPr>
        <p:spPr>
          <a:xfrm>
            <a:off x="714372" y="1360967"/>
            <a:ext cx="4346726" cy="3083094"/>
          </a:xfrm>
          <a:prstGeom prst="rect">
            <a:avLst/>
          </a:prstGeom>
        </p:spPr>
        <p:txBody>
          <a:bodyPr spcFirstLastPara="1" wrap="square" lIns="91425" tIns="91425" rIns="91425" bIns="91425" anchor="t" anchorCtr="0">
            <a:noAutofit/>
          </a:bodyPr>
          <a:lstStyle/>
          <a:p>
            <a:pPr algn="l" rtl="0"/>
            <a:r>
              <a:rPr lang="en-GB" dirty="0">
                <a:solidFill>
                  <a:srgbClr val="000000"/>
                </a:solidFill>
              </a:rPr>
              <a:t>1.</a:t>
            </a:r>
            <a:r>
              <a:rPr lang="ro-RO" dirty="0" err="1">
                <a:solidFill>
                  <a:srgbClr val="000000"/>
                </a:solidFill>
              </a:rPr>
              <a:t>B</a:t>
            </a:r>
            <a:r>
              <a:rPr lang="ro-RO" b="0" i="0" u="none" strike="noStrike" dirty="0" err="1">
                <a:solidFill>
                  <a:srgbClr val="000000"/>
                </a:solidFill>
                <a:effectLst/>
              </a:rPr>
              <a:t>crypt</a:t>
            </a:r>
            <a:r>
              <a:rPr lang="ro-RO" b="0" i="0" u="none" strike="noStrike" dirty="0">
                <a:solidFill>
                  <a:srgbClr val="000000"/>
                </a:solidFill>
                <a:effectLst/>
              </a:rPr>
              <a:t> pentru criptarea parolei utilizatorului</a:t>
            </a:r>
          </a:p>
          <a:p>
            <a:pPr algn="l" rtl="0"/>
            <a:endParaRPr lang="ro-RO" b="0" i="0" u="none" strike="noStrike" dirty="0">
              <a:solidFill>
                <a:srgbClr val="000000"/>
              </a:solidFill>
              <a:effectLst/>
            </a:endParaRPr>
          </a:p>
          <a:p>
            <a:pPr algn="l" rtl="0"/>
            <a:r>
              <a:rPr lang="ro-RO" b="0" i="0" u="none" strike="noStrike" dirty="0">
                <a:solidFill>
                  <a:srgbClr val="000000"/>
                </a:solidFill>
                <a:effectLst/>
              </a:rPr>
              <a:t>2.Axios pentru comunicarea cu serverul prin </a:t>
            </a:r>
            <a:r>
              <a:rPr lang="ro-RO" b="0" i="0" u="none" strike="noStrike" dirty="0" err="1">
                <a:solidFill>
                  <a:srgbClr val="000000"/>
                </a:solidFill>
                <a:effectLst/>
              </a:rPr>
              <a:t>request</a:t>
            </a:r>
            <a:r>
              <a:rPr lang="ro-RO" b="0" i="0" u="none" strike="noStrike" dirty="0">
                <a:solidFill>
                  <a:srgbClr val="000000"/>
                </a:solidFill>
                <a:effectLst/>
              </a:rPr>
              <a:t>-uri</a:t>
            </a:r>
          </a:p>
          <a:p>
            <a:pPr algn="l" rtl="0"/>
            <a:endParaRPr lang="ro-RO" b="0" i="0" u="none" strike="noStrike" dirty="0">
              <a:solidFill>
                <a:srgbClr val="000000"/>
              </a:solidFill>
              <a:effectLst/>
            </a:endParaRPr>
          </a:p>
          <a:p>
            <a:pPr algn="l" rtl="0"/>
            <a:r>
              <a:rPr lang="ro-RO" b="0" i="0" u="none" strike="noStrike" dirty="0">
                <a:solidFill>
                  <a:srgbClr val="000000"/>
                </a:solidFill>
                <a:effectLst/>
              </a:rPr>
              <a:t>3.Mui pentru componente vizuale</a:t>
            </a:r>
          </a:p>
          <a:p>
            <a:pPr algn="l" rtl="0"/>
            <a:endParaRPr lang="ro-RO" b="0" i="0" u="none" strike="noStrike" dirty="0">
              <a:solidFill>
                <a:srgbClr val="000000"/>
              </a:solidFill>
              <a:effectLst/>
            </a:endParaRPr>
          </a:p>
          <a:p>
            <a:pPr algn="l" rtl="0"/>
            <a:r>
              <a:rPr lang="ro-RO" b="0" i="0" u="none" strike="noStrike" dirty="0">
                <a:solidFill>
                  <a:srgbClr val="000000"/>
                </a:solidFill>
                <a:effectLst/>
              </a:rPr>
              <a:t>4.Nodemailer pentru trimiterea mesajelor pe email</a:t>
            </a:r>
          </a:p>
          <a:p>
            <a:pPr algn="l" rtl="0"/>
            <a:endParaRPr lang="ro-RO" b="0" i="0" u="none" strike="noStrike" dirty="0">
              <a:solidFill>
                <a:srgbClr val="000000"/>
              </a:solidFill>
              <a:effectLst/>
            </a:endParaRPr>
          </a:p>
          <a:p>
            <a:pPr algn="l" rtl="0"/>
            <a:r>
              <a:rPr lang="ro-RO" b="0" i="0" u="none" strike="noStrike" dirty="0">
                <a:solidFill>
                  <a:srgbClr val="000000"/>
                </a:solidFill>
                <a:effectLst/>
              </a:rPr>
              <a:t>5.React-router-dom pentru navigarea între pagini</a:t>
            </a:r>
            <a:r>
              <a:rPr lang="en-GB" b="0" i="0" u="none" strike="noStrike" dirty="0">
                <a:solidFill>
                  <a:srgbClr val="000000"/>
                </a:solidFill>
                <a:effectLst/>
              </a:rPr>
              <a:t>.</a:t>
            </a:r>
          </a:p>
        </p:txBody>
      </p:sp>
      <p:grpSp>
        <p:nvGrpSpPr>
          <p:cNvPr id="537" name="Google Shape;537;p46"/>
          <p:cNvGrpSpPr/>
          <p:nvPr/>
        </p:nvGrpSpPr>
        <p:grpSpPr>
          <a:xfrm rot="-5400000">
            <a:off x="723523" y="4192508"/>
            <a:ext cx="431100" cy="449402"/>
            <a:chOff x="7025787" y="2427970"/>
            <a:chExt cx="493475" cy="514425"/>
          </a:xfrm>
        </p:grpSpPr>
        <p:sp>
          <p:nvSpPr>
            <p:cNvPr id="538" name="Google Shape;538;p46"/>
            <p:cNvSpPr/>
            <p:nvPr/>
          </p:nvSpPr>
          <p:spPr>
            <a:xfrm>
              <a:off x="7025787" y="2726395"/>
              <a:ext cx="216000" cy="216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6"/>
            <p:cNvSpPr/>
            <p:nvPr/>
          </p:nvSpPr>
          <p:spPr>
            <a:xfrm>
              <a:off x="7025787" y="2427970"/>
              <a:ext cx="216000" cy="216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6"/>
            <p:cNvSpPr/>
            <p:nvPr/>
          </p:nvSpPr>
          <p:spPr>
            <a:xfrm>
              <a:off x="7303262" y="2427970"/>
              <a:ext cx="216000" cy="216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547;p47">
            <a:extLst>
              <a:ext uri="{FF2B5EF4-FFF2-40B4-BE49-F238E27FC236}">
                <a16:creationId xmlns:a16="http://schemas.microsoft.com/office/drawing/2014/main" id="{73E7A387-CED0-F926-AD39-8C6A258297B1}"/>
              </a:ext>
            </a:extLst>
          </p:cNvPr>
          <p:cNvGrpSpPr/>
          <p:nvPr/>
        </p:nvGrpSpPr>
        <p:grpSpPr>
          <a:xfrm>
            <a:off x="6048936" y="1403078"/>
            <a:ext cx="2741430" cy="2258735"/>
            <a:chOff x="3056525" y="3054300"/>
            <a:chExt cx="2022300" cy="1666225"/>
          </a:xfrm>
        </p:grpSpPr>
        <p:sp>
          <p:nvSpPr>
            <p:cNvPr id="14" name="Google Shape;548;p47">
              <a:extLst>
                <a:ext uri="{FF2B5EF4-FFF2-40B4-BE49-F238E27FC236}">
                  <a16:creationId xmlns:a16="http://schemas.microsoft.com/office/drawing/2014/main" id="{B1B7B86D-DFE3-FA37-7948-7ADC46FDDCC6}"/>
                </a:ext>
              </a:extLst>
            </p:cNvPr>
            <p:cNvSpPr/>
            <p:nvPr/>
          </p:nvSpPr>
          <p:spPr>
            <a:xfrm>
              <a:off x="3853750" y="4156750"/>
              <a:ext cx="427825" cy="507050"/>
            </a:xfrm>
            <a:custGeom>
              <a:avLst/>
              <a:gdLst/>
              <a:ahLst/>
              <a:cxnLst/>
              <a:rect l="l" t="t" r="r" b="b"/>
              <a:pathLst>
                <a:path w="17113" h="20282" extrusionOk="0">
                  <a:moveTo>
                    <a:pt x="1" y="1"/>
                  </a:moveTo>
                  <a:lnTo>
                    <a:pt x="1" y="20282"/>
                  </a:lnTo>
                  <a:lnTo>
                    <a:pt x="17113" y="20282"/>
                  </a:lnTo>
                  <a:lnTo>
                    <a:pt x="17113" y="1"/>
                  </a:lnTo>
                  <a:close/>
                </a:path>
              </a:pathLst>
            </a:custGeom>
            <a:solidFill>
              <a:srgbClr val="5C3D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9;p47">
              <a:extLst>
                <a:ext uri="{FF2B5EF4-FFF2-40B4-BE49-F238E27FC236}">
                  <a16:creationId xmlns:a16="http://schemas.microsoft.com/office/drawing/2014/main" id="{0F2AC51C-9E78-2A9C-2FA9-1CEFAA00AA37}"/>
                </a:ext>
              </a:extLst>
            </p:cNvPr>
            <p:cNvSpPr/>
            <p:nvPr/>
          </p:nvSpPr>
          <p:spPr>
            <a:xfrm>
              <a:off x="3620250" y="4553700"/>
              <a:ext cx="894825" cy="166825"/>
            </a:xfrm>
            <a:custGeom>
              <a:avLst/>
              <a:gdLst/>
              <a:ahLst/>
              <a:cxnLst/>
              <a:rect l="l" t="t" r="r" b="b"/>
              <a:pathLst>
                <a:path w="35793" h="6673" extrusionOk="0">
                  <a:moveTo>
                    <a:pt x="5305" y="1"/>
                  </a:moveTo>
                  <a:cubicBezTo>
                    <a:pt x="2369" y="1"/>
                    <a:pt x="1" y="2369"/>
                    <a:pt x="1" y="5271"/>
                  </a:cubicBezTo>
                  <a:lnTo>
                    <a:pt x="1" y="6672"/>
                  </a:lnTo>
                  <a:lnTo>
                    <a:pt x="35793" y="6672"/>
                  </a:lnTo>
                  <a:lnTo>
                    <a:pt x="35793" y="5271"/>
                  </a:lnTo>
                  <a:cubicBezTo>
                    <a:pt x="35793" y="2369"/>
                    <a:pt x="33425" y="1"/>
                    <a:pt x="30489" y="1"/>
                  </a:cubicBezTo>
                  <a:close/>
                </a:path>
              </a:pathLst>
            </a:custGeom>
            <a:solidFill>
              <a:srgbClr val="200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50;p47">
              <a:extLst>
                <a:ext uri="{FF2B5EF4-FFF2-40B4-BE49-F238E27FC236}">
                  <a16:creationId xmlns:a16="http://schemas.microsoft.com/office/drawing/2014/main" id="{E17E7744-8D75-0D39-AF29-4F105D4DE7D3}"/>
                </a:ext>
              </a:extLst>
            </p:cNvPr>
            <p:cNvSpPr/>
            <p:nvPr/>
          </p:nvSpPr>
          <p:spPr>
            <a:xfrm>
              <a:off x="3056525" y="3054300"/>
              <a:ext cx="2022300" cy="1332650"/>
            </a:xfrm>
            <a:custGeom>
              <a:avLst/>
              <a:gdLst/>
              <a:ahLst/>
              <a:cxnLst/>
              <a:rect l="l" t="t" r="r" b="b"/>
              <a:pathLst>
                <a:path w="80892" h="53306" extrusionOk="0">
                  <a:moveTo>
                    <a:pt x="2302" y="0"/>
                  </a:moveTo>
                  <a:cubicBezTo>
                    <a:pt x="1034" y="0"/>
                    <a:pt x="0" y="1034"/>
                    <a:pt x="0" y="2269"/>
                  </a:cubicBezTo>
                  <a:lnTo>
                    <a:pt x="0" y="51037"/>
                  </a:lnTo>
                  <a:cubicBezTo>
                    <a:pt x="0" y="52304"/>
                    <a:pt x="1034" y="53305"/>
                    <a:pt x="2302" y="53305"/>
                  </a:cubicBezTo>
                  <a:lnTo>
                    <a:pt x="78590" y="53305"/>
                  </a:lnTo>
                  <a:cubicBezTo>
                    <a:pt x="79857" y="53305"/>
                    <a:pt x="80891" y="52304"/>
                    <a:pt x="80891" y="51037"/>
                  </a:cubicBezTo>
                  <a:lnTo>
                    <a:pt x="80891" y="2269"/>
                  </a:lnTo>
                  <a:cubicBezTo>
                    <a:pt x="80891" y="1034"/>
                    <a:pt x="79857" y="0"/>
                    <a:pt x="78590" y="0"/>
                  </a:cubicBezTo>
                  <a:close/>
                </a:path>
              </a:pathLst>
            </a:custGeom>
            <a:solidFill>
              <a:srgbClr val="200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51;p47">
              <a:extLst>
                <a:ext uri="{FF2B5EF4-FFF2-40B4-BE49-F238E27FC236}">
                  <a16:creationId xmlns:a16="http://schemas.microsoft.com/office/drawing/2014/main" id="{EE35CDB0-5FDD-6888-AEA2-EC3061B47EE6}"/>
                </a:ext>
              </a:extLst>
            </p:cNvPr>
            <p:cNvSpPr/>
            <p:nvPr/>
          </p:nvSpPr>
          <p:spPr>
            <a:xfrm>
              <a:off x="3119075" y="3115175"/>
              <a:ext cx="1897200" cy="1160025"/>
            </a:xfrm>
            <a:custGeom>
              <a:avLst/>
              <a:gdLst/>
              <a:ahLst/>
              <a:cxnLst/>
              <a:rect l="l" t="t" r="r" b="b"/>
              <a:pathLst>
                <a:path w="75888" h="46401" extrusionOk="0">
                  <a:moveTo>
                    <a:pt x="0" y="0"/>
                  </a:moveTo>
                  <a:lnTo>
                    <a:pt x="0" y="46400"/>
                  </a:lnTo>
                  <a:lnTo>
                    <a:pt x="75888" y="46400"/>
                  </a:lnTo>
                  <a:lnTo>
                    <a:pt x="75888" y="0"/>
                  </a:lnTo>
                  <a:close/>
                </a:path>
              </a:pathLst>
            </a:custGeom>
            <a:solidFill>
              <a:srgbClr val="5C5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52;p47">
              <a:extLst>
                <a:ext uri="{FF2B5EF4-FFF2-40B4-BE49-F238E27FC236}">
                  <a16:creationId xmlns:a16="http://schemas.microsoft.com/office/drawing/2014/main" id="{9B29CA32-287F-BA7E-4360-0B39C3123A15}"/>
                </a:ext>
              </a:extLst>
            </p:cNvPr>
            <p:cNvSpPr/>
            <p:nvPr/>
          </p:nvSpPr>
          <p:spPr>
            <a:xfrm>
              <a:off x="4043900" y="4304350"/>
              <a:ext cx="47550" cy="47575"/>
            </a:xfrm>
            <a:custGeom>
              <a:avLst/>
              <a:gdLst/>
              <a:ahLst/>
              <a:cxnLst/>
              <a:rect l="l" t="t" r="r" b="b"/>
              <a:pathLst>
                <a:path w="1902" h="1903" extrusionOk="0">
                  <a:moveTo>
                    <a:pt x="934" y="1"/>
                  </a:moveTo>
                  <a:cubicBezTo>
                    <a:pt x="434" y="1"/>
                    <a:pt x="0" y="434"/>
                    <a:pt x="0" y="935"/>
                  </a:cubicBezTo>
                  <a:cubicBezTo>
                    <a:pt x="0" y="1468"/>
                    <a:pt x="434" y="1902"/>
                    <a:pt x="934" y="1902"/>
                  </a:cubicBezTo>
                  <a:cubicBezTo>
                    <a:pt x="1468" y="1902"/>
                    <a:pt x="1902" y="1468"/>
                    <a:pt x="1902" y="935"/>
                  </a:cubicBezTo>
                  <a:cubicBezTo>
                    <a:pt x="1902" y="434"/>
                    <a:pt x="1468" y="1"/>
                    <a:pt x="934" y="1"/>
                  </a:cubicBez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557;p47">
            <a:extLst>
              <a:ext uri="{FF2B5EF4-FFF2-40B4-BE49-F238E27FC236}">
                <a16:creationId xmlns:a16="http://schemas.microsoft.com/office/drawing/2014/main" id="{00C7DE6A-35D8-1FC6-D195-E0AF13C7833E}"/>
              </a:ext>
            </a:extLst>
          </p:cNvPr>
          <p:cNvGrpSpPr/>
          <p:nvPr/>
        </p:nvGrpSpPr>
        <p:grpSpPr>
          <a:xfrm>
            <a:off x="5405699" y="4015643"/>
            <a:ext cx="397281" cy="428418"/>
            <a:chOff x="1271525" y="4920325"/>
            <a:chExt cx="655039" cy="706378"/>
          </a:xfrm>
        </p:grpSpPr>
        <p:sp>
          <p:nvSpPr>
            <p:cNvPr id="20" name="Google Shape;558;p47">
              <a:extLst>
                <a:ext uri="{FF2B5EF4-FFF2-40B4-BE49-F238E27FC236}">
                  <a16:creationId xmlns:a16="http://schemas.microsoft.com/office/drawing/2014/main" id="{FC84AA93-3FC5-FF83-19DE-BBF30955E573}"/>
                </a:ext>
              </a:extLst>
            </p:cNvPr>
            <p:cNvSpPr/>
            <p:nvPr/>
          </p:nvSpPr>
          <p:spPr>
            <a:xfrm>
              <a:off x="1513164" y="4920325"/>
              <a:ext cx="413400" cy="413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59;p47">
              <a:extLst>
                <a:ext uri="{FF2B5EF4-FFF2-40B4-BE49-F238E27FC236}">
                  <a16:creationId xmlns:a16="http://schemas.microsoft.com/office/drawing/2014/main" id="{2B60F0A9-9395-C2FF-71D7-1E2DA00788B0}"/>
                </a:ext>
              </a:extLst>
            </p:cNvPr>
            <p:cNvSpPr/>
            <p:nvPr/>
          </p:nvSpPr>
          <p:spPr>
            <a:xfrm>
              <a:off x="1271525" y="5375603"/>
              <a:ext cx="251100" cy="2511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 name="Google Shape;818;p62">
            <a:extLst>
              <a:ext uri="{FF2B5EF4-FFF2-40B4-BE49-F238E27FC236}">
                <a16:creationId xmlns:a16="http://schemas.microsoft.com/office/drawing/2014/main" id="{A35B2694-F871-F666-D50A-8312E3B20DB3}"/>
              </a:ext>
            </a:extLst>
          </p:cNvPr>
          <p:cNvPicPr preferRelativeResize="0"/>
          <p:nvPr/>
        </p:nvPicPr>
        <p:blipFill rotWithShape="1">
          <a:blip r:embed="rId3">
            <a:alphaModFix/>
          </a:blip>
          <a:srcRect t="14837" b="14844"/>
          <a:stretch/>
        </p:blipFill>
        <p:spPr>
          <a:xfrm>
            <a:off x="6600448" y="1658838"/>
            <a:ext cx="1702865" cy="11974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7"/>
          <p:cNvSpPr txBox="1">
            <a:spLocks noGrp="1"/>
          </p:cNvSpPr>
          <p:nvPr>
            <p:ph type="title"/>
          </p:nvPr>
        </p:nvSpPr>
        <p:spPr>
          <a:xfrm>
            <a:off x="3740355" y="294664"/>
            <a:ext cx="2622300" cy="62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GANTT</a:t>
            </a:r>
            <a:endParaRPr dirty="0"/>
          </a:p>
        </p:txBody>
      </p:sp>
      <p:sp>
        <p:nvSpPr>
          <p:cNvPr id="556" name="Google Shape;556;p47"/>
          <p:cNvSpPr/>
          <p:nvPr/>
        </p:nvSpPr>
        <p:spPr>
          <a:xfrm>
            <a:off x="4211256" y="864286"/>
            <a:ext cx="248896" cy="431105"/>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47"/>
          <p:cNvGrpSpPr/>
          <p:nvPr/>
        </p:nvGrpSpPr>
        <p:grpSpPr>
          <a:xfrm>
            <a:off x="4460149" y="3795518"/>
            <a:ext cx="397281" cy="428418"/>
            <a:chOff x="1271525" y="4920325"/>
            <a:chExt cx="655039" cy="706378"/>
          </a:xfrm>
        </p:grpSpPr>
        <p:sp>
          <p:nvSpPr>
            <p:cNvPr id="558" name="Google Shape;558;p47"/>
            <p:cNvSpPr/>
            <p:nvPr/>
          </p:nvSpPr>
          <p:spPr>
            <a:xfrm>
              <a:off x="1513164" y="4920325"/>
              <a:ext cx="413400" cy="413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7"/>
            <p:cNvSpPr/>
            <p:nvPr/>
          </p:nvSpPr>
          <p:spPr>
            <a:xfrm>
              <a:off x="1271525" y="5375603"/>
              <a:ext cx="251100" cy="2511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descr="A screenshot of a spreadsheet&#10;&#10;Description automatically generated">
            <a:extLst>
              <a:ext uri="{FF2B5EF4-FFF2-40B4-BE49-F238E27FC236}">
                <a16:creationId xmlns:a16="http://schemas.microsoft.com/office/drawing/2014/main" id="{252E7B77-3959-B2D1-1BC9-C8B34B5DB634}"/>
              </a:ext>
            </a:extLst>
          </p:cNvPr>
          <p:cNvPicPr>
            <a:picLocks noChangeAspect="1"/>
          </p:cNvPicPr>
          <p:nvPr/>
        </p:nvPicPr>
        <p:blipFill>
          <a:blip r:embed="rId3"/>
          <a:stretch>
            <a:fillRect/>
          </a:stretch>
        </p:blipFill>
        <p:spPr>
          <a:xfrm>
            <a:off x="122124" y="1079838"/>
            <a:ext cx="8899751" cy="28012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F80FA4-C741-3541-BB9E-81E90D910C66}"/>
              </a:ext>
            </a:extLst>
          </p:cNvPr>
          <p:cNvSpPr>
            <a:spLocks noGrp="1"/>
          </p:cNvSpPr>
          <p:nvPr>
            <p:ph type="body" idx="1"/>
          </p:nvPr>
        </p:nvSpPr>
        <p:spPr/>
        <p:txBody>
          <a:bodyPr/>
          <a:lstStyle/>
          <a:p>
            <a:pPr marL="152400" indent="0" algn="l" rtl="0">
              <a:buNone/>
            </a:pPr>
            <a:r>
              <a:rPr lang="en-GB" sz="1800" b="0" i="0" u="none" strike="noStrike" dirty="0">
                <a:solidFill>
                  <a:srgbClr val="000000"/>
                </a:solidFill>
                <a:effectLst/>
              </a:rPr>
              <a:t>1. Raul </a:t>
            </a:r>
            <a:r>
              <a:rPr lang="en-GB" sz="1800" b="0" i="0" u="none" strike="noStrike" dirty="0" err="1">
                <a:solidFill>
                  <a:srgbClr val="000000"/>
                </a:solidFill>
                <a:effectLst/>
              </a:rPr>
              <a:t>Schiopu</a:t>
            </a:r>
            <a:r>
              <a:rPr lang="en-GB" sz="1800" b="0" i="0" u="none" strike="noStrike" dirty="0">
                <a:solidFill>
                  <a:srgbClr val="000000"/>
                </a:solidFill>
                <a:effectLst/>
              </a:rPr>
              <a:t> - Backend</a:t>
            </a:r>
          </a:p>
          <a:p>
            <a:pPr marL="152400" indent="0" algn="l" rtl="0">
              <a:buNone/>
            </a:pPr>
            <a:r>
              <a:rPr lang="en-GB" b="0" i="0" u="none" strike="noStrike" dirty="0" err="1">
                <a:solidFill>
                  <a:srgbClr val="000000"/>
                </a:solidFill>
                <a:effectLst/>
              </a:rPr>
              <a:t>Implementarea</a:t>
            </a:r>
            <a:r>
              <a:rPr lang="en-GB" b="0" i="0" u="none" strike="noStrike" dirty="0">
                <a:solidFill>
                  <a:srgbClr val="000000"/>
                </a:solidFill>
                <a:effectLst/>
              </a:rPr>
              <a:t> </a:t>
            </a:r>
            <a:r>
              <a:rPr lang="en-GB" b="0" i="0" u="none" strike="noStrike" dirty="0" err="1">
                <a:solidFill>
                  <a:srgbClr val="000000"/>
                </a:solidFill>
                <a:effectLst/>
              </a:rPr>
              <a:t>serverului</a:t>
            </a:r>
            <a:r>
              <a:rPr lang="en-GB" b="0" i="0" u="none" strike="noStrike" dirty="0">
                <a:solidFill>
                  <a:srgbClr val="000000"/>
                </a:solidFill>
                <a:effectLst/>
              </a:rPr>
              <a:t> </a:t>
            </a:r>
            <a:r>
              <a:rPr lang="en-GB" b="0" i="0" u="none" strike="noStrike" dirty="0" err="1">
                <a:solidFill>
                  <a:srgbClr val="000000"/>
                </a:solidFill>
                <a:effectLst/>
              </a:rPr>
              <a:t>și</a:t>
            </a:r>
            <a:r>
              <a:rPr lang="en-GB" b="0" i="0" u="none" strike="noStrike" dirty="0">
                <a:solidFill>
                  <a:srgbClr val="000000"/>
                </a:solidFill>
                <a:effectLst/>
              </a:rPr>
              <a:t> </a:t>
            </a:r>
            <a:r>
              <a:rPr lang="en-GB" b="0" i="0" u="none" strike="noStrike" dirty="0" err="1">
                <a:solidFill>
                  <a:srgbClr val="000000"/>
                </a:solidFill>
                <a:effectLst/>
              </a:rPr>
              <a:t>integrarea</a:t>
            </a:r>
            <a:r>
              <a:rPr lang="en-GB" b="0" i="0" u="none" strike="noStrike" dirty="0">
                <a:solidFill>
                  <a:srgbClr val="000000"/>
                </a:solidFill>
                <a:effectLst/>
              </a:rPr>
              <a:t> cu </a:t>
            </a:r>
            <a:r>
              <a:rPr lang="en-GB" b="0" i="0" u="none" strike="noStrike" dirty="0" err="1">
                <a:solidFill>
                  <a:srgbClr val="000000"/>
                </a:solidFill>
                <a:effectLst/>
              </a:rPr>
              <a:t>baza</a:t>
            </a:r>
            <a:r>
              <a:rPr lang="en-GB" b="0" i="0" u="none" strike="noStrike" dirty="0">
                <a:solidFill>
                  <a:srgbClr val="000000"/>
                </a:solidFill>
                <a:effectLst/>
              </a:rPr>
              <a:t> de date MySQL.</a:t>
            </a:r>
          </a:p>
          <a:p>
            <a:pPr marL="152400" indent="0" algn="l" rtl="0">
              <a:buNone/>
            </a:pPr>
            <a:r>
              <a:rPr lang="en-GB" b="0" i="0" u="none" strike="noStrike" dirty="0" err="1">
                <a:solidFill>
                  <a:srgbClr val="000000"/>
                </a:solidFill>
                <a:effectLst/>
              </a:rPr>
              <a:t>Conectarea</a:t>
            </a:r>
            <a:r>
              <a:rPr lang="en-GB" b="0" i="0" u="none" strike="noStrike" dirty="0">
                <a:solidFill>
                  <a:srgbClr val="000000"/>
                </a:solidFill>
                <a:effectLst/>
              </a:rPr>
              <a:t> Frontend-</a:t>
            </a:r>
            <a:r>
              <a:rPr lang="en-GB" b="0" i="0" u="none" strike="noStrike" dirty="0" err="1">
                <a:solidFill>
                  <a:srgbClr val="000000"/>
                </a:solidFill>
                <a:effectLst/>
              </a:rPr>
              <a:t>ului</a:t>
            </a:r>
            <a:r>
              <a:rPr lang="en-GB" b="0" i="0" u="none" strike="noStrike" dirty="0">
                <a:solidFill>
                  <a:srgbClr val="000000"/>
                </a:solidFill>
                <a:effectLst/>
              </a:rPr>
              <a:t>, </a:t>
            </a:r>
            <a:r>
              <a:rPr lang="en-GB" b="0" i="0" u="none" strike="noStrike" dirty="0" err="1">
                <a:solidFill>
                  <a:srgbClr val="000000"/>
                </a:solidFill>
                <a:effectLst/>
              </a:rPr>
              <a:t>dezvoltarea</a:t>
            </a:r>
            <a:r>
              <a:rPr lang="en-GB" b="0" i="0" u="none" strike="noStrike" dirty="0">
                <a:solidFill>
                  <a:srgbClr val="000000"/>
                </a:solidFill>
                <a:effectLst/>
              </a:rPr>
              <a:t> </a:t>
            </a:r>
            <a:r>
              <a:rPr lang="en-GB" b="0" i="0" u="none" strike="noStrike" dirty="0" err="1">
                <a:solidFill>
                  <a:srgbClr val="000000"/>
                </a:solidFill>
                <a:effectLst/>
              </a:rPr>
              <a:t>funcționalității</a:t>
            </a:r>
            <a:r>
              <a:rPr lang="en-GB" b="0" i="0" u="none" strike="noStrike" dirty="0">
                <a:solidFill>
                  <a:srgbClr val="000000"/>
                </a:solidFill>
                <a:effectLst/>
              </a:rPr>
              <a:t> de </a:t>
            </a:r>
            <a:r>
              <a:rPr lang="en-GB" b="0" i="0" u="none" strike="noStrike" dirty="0" err="1">
                <a:solidFill>
                  <a:srgbClr val="000000"/>
                </a:solidFill>
                <a:effectLst/>
              </a:rPr>
              <a:t>filtrare</a:t>
            </a:r>
            <a:r>
              <a:rPr lang="en-GB" b="0" i="0" u="none" strike="noStrike" dirty="0">
                <a:solidFill>
                  <a:srgbClr val="000000"/>
                </a:solidFill>
                <a:effectLst/>
              </a:rPr>
              <a:t> </a:t>
            </a:r>
            <a:r>
              <a:rPr lang="en-GB" b="0" i="0" u="none" strike="noStrike" dirty="0" err="1">
                <a:solidFill>
                  <a:srgbClr val="000000"/>
                </a:solidFill>
                <a:effectLst/>
              </a:rPr>
              <a:t>și</a:t>
            </a:r>
            <a:r>
              <a:rPr lang="en-GB" b="0" i="0" u="none" strike="noStrike" dirty="0">
                <a:solidFill>
                  <a:srgbClr val="000000"/>
                </a:solidFill>
                <a:effectLst/>
              </a:rPr>
              <a:t> de </a:t>
            </a:r>
            <a:r>
              <a:rPr lang="en-GB" b="0" i="0" u="none" strike="noStrike" dirty="0" err="1">
                <a:solidFill>
                  <a:srgbClr val="000000"/>
                </a:solidFill>
                <a:effectLst/>
              </a:rPr>
              <a:t>gestionare</a:t>
            </a:r>
            <a:r>
              <a:rPr lang="en-GB" b="0" i="0" u="none" strike="noStrike" dirty="0">
                <a:solidFill>
                  <a:srgbClr val="000000"/>
                </a:solidFill>
                <a:effectLst/>
              </a:rPr>
              <a:t> a </a:t>
            </a:r>
            <a:r>
              <a:rPr lang="en-GB" b="0" i="0" u="none" strike="noStrike" dirty="0" err="1">
                <a:solidFill>
                  <a:srgbClr val="000000"/>
                </a:solidFill>
                <a:effectLst/>
              </a:rPr>
              <a:t>mesajelor</a:t>
            </a:r>
            <a:r>
              <a:rPr lang="en-GB" b="0" i="0" u="none" strike="noStrike" dirty="0">
                <a:solidFill>
                  <a:srgbClr val="000000"/>
                </a:solidFill>
                <a:effectLst/>
              </a:rPr>
              <a:t>.</a:t>
            </a:r>
          </a:p>
          <a:p>
            <a:pPr algn="l" rtl="0"/>
            <a:endParaRPr lang="en-GB" b="0" i="0" u="none" strike="noStrike" dirty="0">
              <a:solidFill>
                <a:srgbClr val="000000"/>
              </a:solidFill>
              <a:effectLst/>
            </a:endParaRPr>
          </a:p>
          <a:p>
            <a:pPr marL="152400" indent="0" algn="l" rtl="0">
              <a:buNone/>
            </a:pPr>
            <a:r>
              <a:rPr lang="en-GB" sz="1800" b="0" i="0" u="none" strike="noStrike" dirty="0">
                <a:solidFill>
                  <a:srgbClr val="000000"/>
                </a:solidFill>
                <a:effectLst/>
              </a:rPr>
              <a:t>2. Sviridov Andrei - Frontend</a:t>
            </a:r>
            <a:endParaRPr lang="en-GB" sz="1800" b="0" i="0" u="none" strike="noStrike" dirty="0">
              <a:ln>
                <a:solidFill>
                  <a:srgbClr val="B24EBE"/>
                </a:solidFill>
              </a:ln>
              <a:solidFill>
                <a:schemeClr val="accent6">
                  <a:lumMod val="10000"/>
                </a:schemeClr>
              </a:solidFill>
              <a:effectLst/>
            </a:endParaRPr>
          </a:p>
          <a:p>
            <a:pPr marL="152400" indent="0" algn="l" rtl="0">
              <a:buNone/>
            </a:pPr>
            <a:r>
              <a:rPr lang="en-GB" b="0" i="0" u="none" strike="noStrike" dirty="0" err="1">
                <a:solidFill>
                  <a:srgbClr val="000000"/>
                </a:solidFill>
                <a:effectLst/>
              </a:rPr>
              <a:t>Dezvoltarea</a:t>
            </a:r>
            <a:r>
              <a:rPr lang="en-GB" b="0" i="0" u="none" strike="noStrike" dirty="0">
                <a:solidFill>
                  <a:srgbClr val="000000"/>
                </a:solidFill>
                <a:effectLst/>
              </a:rPr>
              <a:t> </a:t>
            </a:r>
            <a:r>
              <a:rPr lang="en-GB" b="0" i="0" u="none" strike="noStrike" dirty="0" err="1">
                <a:solidFill>
                  <a:srgbClr val="000000"/>
                </a:solidFill>
                <a:effectLst/>
              </a:rPr>
              <a:t>componentelor</a:t>
            </a:r>
            <a:r>
              <a:rPr lang="en-GB" b="0" i="0" u="none" strike="noStrike" dirty="0">
                <a:solidFill>
                  <a:srgbClr val="000000"/>
                </a:solidFill>
                <a:effectLst/>
              </a:rPr>
              <a:t> </a:t>
            </a:r>
            <a:r>
              <a:rPr lang="en-GB" b="0" i="0" u="none" strike="noStrike" dirty="0" err="1">
                <a:solidFill>
                  <a:srgbClr val="000000"/>
                </a:solidFill>
                <a:effectLst/>
              </a:rPr>
              <a:t>vizuale</a:t>
            </a:r>
            <a:r>
              <a:rPr lang="en-GB" b="0" i="0" u="none" strike="noStrike" dirty="0">
                <a:solidFill>
                  <a:srgbClr val="000000"/>
                </a:solidFill>
                <a:effectLst/>
              </a:rPr>
              <a:t> </a:t>
            </a:r>
            <a:r>
              <a:rPr lang="en-GB" b="0" i="0" u="none" strike="noStrike" dirty="0" err="1">
                <a:solidFill>
                  <a:srgbClr val="000000"/>
                </a:solidFill>
                <a:effectLst/>
              </a:rPr>
              <a:t>și</a:t>
            </a:r>
            <a:r>
              <a:rPr lang="en-GB" b="0" i="0" u="none" strike="noStrike" dirty="0">
                <a:solidFill>
                  <a:srgbClr val="000000"/>
                </a:solidFill>
                <a:effectLst/>
              </a:rPr>
              <a:t> a </a:t>
            </a:r>
            <a:r>
              <a:rPr lang="en-GB" b="0" i="0" u="none" strike="noStrike" dirty="0" err="1">
                <a:solidFill>
                  <a:srgbClr val="000000"/>
                </a:solidFill>
                <a:effectLst/>
              </a:rPr>
              <a:t>funcționalităților</a:t>
            </a:r>
            <a:r>
              <a:rPr lang="en-GB" b="0" i="0" u="none" strike="noStrike" dirty="0">
                <a:solidFill>
                  <a:srgbClr val="000000"/>
                </a:solidFill>
                <a:effectLst/>
              </a:rPr>
              <a:t> de </a:t>
            </a:r>
            <a:r>
              <a:rPr lang="en-GB" b="0" i="0" u="none" strike="noStrike" dirty="0" err="1">
                <a:solidFill>
                  <a:srgbClr val="000000"/>
                </a:solidFill>
                <a:effectLst/>
              </a:rPr>
              <a:t>vizualizare</a:t>
            </a:r>
            <a:r>
              <a:rPr lang="en-GB" b="0" i="0" u="none" strike="noStrike" dirty="0">
                <a:solidFill>
                  <a:srgbClr val="000000"/>
                </a:solidFill>
                <a:effectLst/>
              </a:rPr>
              <a:t> </a:t>
            </a:r>
            <a:r>
              <a:rPr lang="en-GB" b="0" i="0" u="none" strike="noStrike" dirty="0" err="1">
                <a:solidFill>
                  <a:srgbClr val="000000"/>
                </a:solidFill>
                <a:effectLst/>
              </a:rPr>
              <a:t>și</a:t>
            </a:r>
            <a:r>
              <a:rPr lang="en-GB" b="0" i="0" u="none" strike="noStrike" dirty="0">
                <a:solidFill>
                  <a:srgbClr val="000000"/>
                </a:solidFill>
                <a:effectLst/>
              </a:rPr>
              <a:t> </a:t>
            </a:r>
            <a:r>
              <a:rPr lang="en-GB" b="0" i="0" u="none" strike="noStrike" dirty="0" err="1">
                <a:solidFill>
                  <a:srgbClr val="000000"/>
                </a:solidFill>
                <a:effectLst/>
              </a:rPr>
              <a:t>trimitere</a:t>
            </a:r>
            <a:r>
              <a:rPr lang="en-GB" b="0" i="0" u="none" strike="noStrike" dirty="0">
                <a:solidFill>
                  <a:srgbClr val="000000"/>
                </a:solidFill>
                <a:effectLst/>
              </a:rPr>
              <a:t> </a:t>
            </a:r>
            <a:r>
              <a:rPr lang="en-GB" b="0" i="0" u="none" strike="noStrike" dirty="0" err="1">
                <a:solidFill>
                  <a:srgbClr val="000000"/>
                </a:solidFill>
                <a:effectLst/>
              </a:rPr>
              <a:t>automată</a:t>
            </a:r>
            <a:r>
              <a:rPr lang="en-GB" b="0" i="0" u="none" strike="noStrike" dirty="0">
                <a:solidFill>
                  <a:srgbClr val="000000"/>
                </a:solidFill>
                <a:effectLst/>
              </a:rPr>
              <a:t> a </a:t>
            </a:r>
            <a:r>
              <a:rPr lang="en-GB" b="0" i="0" u="none" strike="noStrike" dirty="0" err="1">
                <a:solidFill>
                  <a:srgbClr val="000000"/>
                </a:solidFill>
                <a:effectLst/>
              </a:rPr>
              <a:t>statisticilor</a:t>
            </a:r>
            <a:r>
              <a:rPr lang="en-GB" b="0" i="0" u="none" strike="noStrike" dirty="0">
                <a:solidFill>
                  <a:srgbClr val="000000"/>
                </a:solidFill>
                <a:effectLst/>
              </a:rPr>
              <a:t>.</a:t>
            </a:r>
          </a:p>
          <a:p>
            <a:pPr marL="152400" indent="0" algn="l" rtl="0">
              <a:buNone/>
            </a:pPr>
            <a:r>
              <a:rPr lang="en-GB" b="0" i="0" u="none" strike="noStrike" dirty="0" err="1">
                <a:solidFill>
                  <a:srgbClr val="000000"/>
                </a:solidFill>
                <a:effectLst/>
              </a:rPr>
              <a:t>Crearea</a:t>
            </a:r>
            <a:r>
              <a:rPr lang="en-GB" b="0" i="0" u="none" strike="noStrike" dirty="0">
                <a:solidFill>
                  <a:srgbClr val="000000"/>
                </a:solidFill>
                <a:effectLst/>
              </a:rPr>
              <a:t> </a:t>
            </a:r>
            <a:r>
              <a:rPr lang="en-GB" b="0" i="0" u="none" strike="noStrike" dirty="0" err="1">
                <a:solidFill>
                  <a:srgbClr val="000000"/>
                </a:solidFill>
                <a:effectLst/>
              </a:rPr>
              <a:t>paginilor</a:t>
            </a:r>
            <a:r>
              <a:rPr lang="en-GB" b="0" i="0" u="none" strike="noStrike" dirty="0">
                <a:solidFill>
                  <a:srgbClr val="000000"/>
                </a:solidFill>
                <a:effectLst/>
              </a:rPr>
              <a:t> de Home </a:t>
            </a:r>
            <a:r>
              <a:rPr lang="en-GB" b="0" i="0" u="none" strike="noStrike" dirty="0" err="1">
                <a:solidFill>
                  <a:srgbClr val="000000"/>
                </a:solidFill>
                <a:effectLst/>
              </a:rPr>
              <a:t>și</a:t>
            </a:r>
            <a:r>
              <a:rPr lang="en-GB" b="0" i="0" u="none" strike="noStrike" dirty="0">
                <a:solidFill>
                  <a:srgbClr val="000000"/>
                </a:solidFill>
                <a:effectLst/>
              </a:rPr>
              <a:t> Help, </a:t>
            </a:r>
            <a:r>
              <a:rPr lang="en-GB" b="0" i="0" u="none" strike="noStrike" dirty="0" err="1">
                <a:solidFill>
                  <a:srgbClr val="000000"/>
                </a:solidFill>
                <a:effectLst/>
              </a:rPr>
              <a:t>împreună</a:t>
            </a:r>
            <a:r>
              <a:rPr lang="en-GB" b="0" i="0" u="none" strike="noStrike" dirty="0">
                <a:solidFill>
                  <a:srgbClr val="000000"/>
                </a:solidFill>
                <a:effectLst/>
              </a:rPr>
              <a:t> cu </a:t>
            </a:r>
            <a:r>
              <a:rPr lang="en-GB" b="0" i="0" u="none" strike="noStrike" dirty="0" err="1">
                <a:solidFill>
                  <a:srgbClr val="000000"/>
                </a:solidFill>
                <a:effectLst/>
              </a:rPr>
              <a:t>dezvoltarea</a:t>
            </a:r>
            <a:r>
              <a:rPr lang="en-GB" b="0" i="0" u="none" strike="noStrike" dirty="0">
                <a:solidFill>
                  <a:srgbClr val="000000"/>
                </a:solidFill>
                <a:effectLst/>
              </a:rPr>
              <a:t> </a:t>
            </a:r>
            <a:r>
              <a:rPr lang="en-GB" b="0" i="0" u="none" strike="noStrike" dirty="0" err="1">
                <a:solidFill>
                  <a:srgbClr val="000000"/>
                </a:solidFill>
                <a:effectLst/>
              </a:rPr>
              <a:t>componentelor</a:t>
            </a:r>
            <a:r>
              <a:rPr lang="en-GB" b="0" i="0" u="none" strike="noStrike" dirty="0">
                <a:solidFill>
                  <a:srgbClr val="000000"/>
                </a:solidFill>
                <a:effectLst/>
              </a:rPr>
              <a:t> </a:t>
            </a:r>
            <a:r>
              <a:rPr lang="en-GB" b="0" i="0" u="none" strike="noStrike" dirty="0" err="1">
                <a:solidFill>
                  <a:srgbClr val="000000"/>
                </a:solidFill>
                <a:effectLst/>
              </a:rPr>
              <a:t>pentru</a:t>
            </a:r>
            <a:r>
              <a:rPr lang="en-GB" b="0" i="0" u="none" strike="noStrike" dirty="0">
                <a:solidFill>
                  <a:srgbClr val="000000"/>
                </a:solidFill>
                <a:effectLst/>
              </a:rPr>
              <a:t> </a:t>
            </a:r>
            <a:r>
              <a:rPr lang="en-GB" b="0" i="0" u="none" strike="noStrike" dirty="0" err="1">
                <a:solidFill>
                  <a:srgbClr val="000000"/>
                </a:solidFill>
                <a:effectLst/>
              </a:rPr>
              <a:t>afișare</a:t>
            </a:r>
            <a:r>
              <a:rPr lang="en-GB" b="0" i="0" u="none" strike="noStrike" dirty="0">
                <a:solidFill>
                  <a:srgbClr val="000000"/>
                </a:solidFill>
                <a:effectLst/>
              </a:rPr>
              <a:t> </a:t>
            </a:r>
            <a:r>
              <a:rPr lang="en-GB" b="0" i="0" u="none" strike="noStrike" dirty="0" err="1">
                <a:solidFill>
                  <a:srgbClr val="000000"/>
                </a:solidFill>
                <a:effectLst/>
              </a:rPr>
              <a:t>și</a:t>
            </a:r>
            <a:r>
              <a:rPr lang="en-GB" b="0" i="0" u="none" strike="noStrike" dirty="0">
                <a:solidFill>
                  <a:srgbClr val="000000"/>
                </a:solidFill>
                <a:effectLst/>
              </a:rPr>
              <a:t> </a:t>
            </a:r>
            <a:r>
              <a:rPr lang="en-GB" b="0" i="0" u="none" strike="noStrike" dirty="0" err="1">
                <a:solidFill>
                  <a:srgbClr val="000000"/>
                </a:solidFill>
                <a:effectLst/>
              </a:rPr>
              <a:t>interacțiune</a:t>
            </a:r>
            <a:r>
              <a:rPr lang="en-GB" b="0" i="0" u="none" strike="noStrike" dirty="0">
                <a:solidFill>
                  <a:srgbClr val="000000"/>
                </a:solidFill>
                <a:effectLst/>
              </a:rPr>
              <a:t>.</a:t>
            </a:r>
          </a:p>
          <a:p>
            <a:pPr algn="l" rtl="0"/>
            <a:endParaRPr lang="en-GB" b="0" i="0" u="none" strike="noStrike" dirty="0">
              <a:solidFill>
                <a:srgbClr val="000000"/>
              </a:solidFill>
              <a:effectLst/>
            </a:endParaRPr>
          </a:p>
          <a:p>
            <a:pPr marL="152400" indent="0" algn="l" rtl="0">
              <a:buNone/>
            </a:pPr>
            <a:r>
              <a:rPr lang="en-GB" sz="1800" b="0" i="0" u="none" strike="noStrike" dirty="0">
                <a:solidFill>
                  <a:srgbClr val="000000"/>
                </a:solidFill>
                <a:effectLst/>
              </a:rPr>
              <a:t>3. </a:t>
            </a:r>
            <a:r>
              <a:rPr lang="en-GB" sz="1800" b="0" i="0" u="none" strike="noStrike" dirty="0" err="1">
                <a:solidFill>
                  <a:srgbClr val="000000"/>
                </a:solidFill>
                <a:effectLst/>
              </a:rPr>
              <a:t>Scofert</a:t>
            </a:r>
            <a:r>
              <a:rPr lang="en-GB" sz="1800" b="0" i="0" u="none" strike="noStrike" dirty="0">
                <a:solidFill>
                  <a:srgbClr val="000000"/>
                </a:solidFill>
                <a:effectLst/>
              </a:rPr>
              <a:t> Andrei - Frontend </a:t>
            </a:r>
            <a:r>
              <a:rPr lang="en-GB" sz="1800" b="0" i="0" u="none" strike="noStrike" dirty="0" err="1">
                <a:solidFill>
                  <a:srgbClr val="000000"/>
                </a:solidFill>
                <a:effectLst/>
              </a:rPr>
              <a:t>și</a:t>
            </a:r>
            <a:r>
              <a:rPr lang="en-GB" sz="1800" b="0" i="0" u="none" strike="noStrike" dirty="0">
                <a:solidFill>
                  <a:srgbClr val="000000"/>
                </a:solidFill>
                <a:effectLst/>
              </a:rPr>
              <a:t> Backend</a:t>
            </a:r>
          </a:p>
          <a:p>
            <a:pPr marL="152400" indent="0" algn="l" rtl="0">
              <a:buNone/>
            </a:pPr>
            <a:r>
              <a:rPr lang="en-GB" b="0" i="0" u="none" strike="noStrike" dirty="0" err="1">
                <a:solidFill>
                  <a:srgbClr val="000000"/>
                </a:solidFill>
                <a:effectLst/>
              </a:rPr>
              <a:t>Identificarea</a:t>
            </a:r>
            <a:r>
              <a:rPr lang="en-GB" b="0" i="0" u="none" strike="noStrike" dirty="0">
                <a:solidFill>
                  <a:srgbClr val="000000"/>
                </a:solidFill>
                <a:effectLst/>
              </a:rPr>
              <a:t> </a:t>
            </a:r>
            <a:r>
              <a:rPr lang="en-GB" b="0" i="0" u="none" strike="noStrike" dirty="0" err="1">
                <a:solidFill>
                  <a:srgbClr val="000000"/>
                </a:solidFill>
                <a:effectLst/>
              </a:rPr>
              <a:t>și</a:t>
            </a:r>
            <a:r>
              <a:rPr lang="en-GB" b="0" i="0" u="none" strike="noStrike" dirty="0">
                <a:solidFill>
                  <a:srgbClr val="000000"/>
                </a:solidFill>
                <a:effectLst/>
              </a:rPr>
              <a:t> </a:t>
            </a:r>
            <a:r>
              <a:rPr lang="en-GB" b="0" i="0" u="none" strike="noStrike" dirty="0" err="1">
                <a:solidFill>
                  <a:srgbClr val="000000"/>
                </a:solidFill>
                <a:effectLst/>
              </a:rPr>
              <a:t>remedierea</a:t>
            </a:r>
            <a:r>
              <a:rPr lang="en-GB" b="0" i="0" u="none" strike="noStrike" dirty="0">
                <a:solidFill>
                  <a:srgbClr val="000000"/>
                </a:solidFill>
                <a:effectLst/>
              </a:rPr>
              <a:t> </a:t>
            </a:r>
            <a:r>
              <a:rPr lang="en-GB" b="0" i="0" u="none" strike="noStrike" dirty="0" err="1">
                <a:solidFill>
                  <a:srgbClr val="000000"/>
                </a:solidFill>
                <a:effectLst/>
              </a:rPr>
              <a:t>erorilor</a:t>
            </a:r>
            <a:r>
              <a:rPr lang="en-GB" b="0" i="0" u="none" strike="noStrike" dirty="0">
                <a:solidFill>
                  <a:srgbClr val="000000"/>
                </a:solidFill>
                <a:effectLst/>
              </a:rPr>
              <a:t> </a:t>
            </a:r>
            <a:r>
              <a:rPr lang="en-GB" b="0" i="0" u="none" strike="noStrike" dirty="0" err="1">
                <a:solidFill>
                  <a:srgbClr val="000000"/>
                </a:solidFill>
                <a:effectLst/>
              </a:rPr>
              <a:t>în</a:t>
            </a:r>
            <a:r>
              <a:rPr lang="en-GB" b="0" i="0" u="none" strike="noStrike" dirty="0">
                <a:solidFill>
                  <a:srgbClr val="000000"/>
                </a:solidFill>
                <a:effectLst/>
              </a:rPr>
              <a:t> </a:t>
            </a:r>
            <a:r>
              <a:rPr lang="en-GB" b="0" i="0" u="none" strike="noStrike" dirty="0" err="1">
                <a:solidFill>
                  <a:srgbClr val="000000"/>
                </a:solidFill>
                <a:effectLst/>
              </a:rPr>
              <a:t>codul</a:t>
            </a:r>
            <a:r>
              <a:rPr lang="en-GB" b="0" i="0" u="none" strike="noStrike" dirty="0">
                <a:solidFill>
                  <a:srgbClr val="000000"/>
                </a:solidFill>
                <a:effectLst/>
              </a:rPr>
              <a:t> frontend </a:t>
            </a:r>
            <a:r>
              <a:rPr lang="en-GB" b="0" i="0" u="none" strike="noStrike" dirty="0" err="1">
                <a:solidFill>
                  <a:srgbClr val="000000"/>
                </a:solidFill>
                <a:effectLst/>
              </a:rPr>
              <a:t>și</a:t>
            </a:r>
            <a:r>
              <a:rPr lang="en-GB" b="0" i="0" u="none" strike="noStrike" dirty="0">
                <a:solidFill>
                  <a:srgbClr val="000000"/>
                </a:solidFill>
                <a:effectLst/>
              </a:rPr>
              <a:t> backend, </a:t>
            </a:r>
            <a:r>
              <a:rPr lang="en-GB" b="0" i="0" u="none" strike="noStrike" dirty="0" err="1">
                <a:solidFill>
                  <a:srgbClr val="000000"/>
                </a:solidFill>
                <a:effectLst/>
              </a:rPr>
              <a:t>testarea</a:t>
            </a:r>
            <a:r>
              <a:rPr lang="en-GB" b="0" i="0" u="none" strike="noStrike" dirty="0">
                <a:solidFill>
                  <a:srgbClr val="000000"/>
                </a:solidFill>
                <a:effectLst/>
              </a:rPr>
              <a:t> </a:t>
            </a:r>
            <a:r>
              <a:rPr lang="en-GB" b="0" i="0" u="none" strike="noStrike" dirty="0" err="1">
                <a:solidFill>
                  <a:srgbClr val="000000"/>
                </a:solidFill>
                <a:effectLst/>
              </a:rPr>
              <a:t>integrată</a:t>
            </a:r>
            <a:r>
              <a:rPr lang="en-GB" b="0" i="0" u="none" strike="noStrike" dirty="0">
                <a:solidFill>
                  <a:srgbClr val="000000"/>
                </a:solidFill>
                <a:effectLst/>
              </a:rPr>
              <a:t> a </a:t>
            </a:r>
            <a:r>
              <a:rPr lang="en-GB" b="0" i="0" u="none" strike="noStrike" dirty="0" err="1">
                <a:solidFill>
                  <a:srgbClr val="000000"/>
                </a:solidFill>
                <a:effectLst/>
              </a:rPr>
              <a:t>sistemului</a:t>
            </a:r>
            <a:r>
              <a:rPr lang="en-GB" b="0" i="0" u="none" strike="noStrike" dirty="0">
                <a:solidFill>
                  <a:srgbClr val="000000"/>
                </a:solidFill>
                <a:effectLst/>
              </a:rPr>
              <a:t>.</a:t>
            </a:r>
          </a:p>
          <a:p>
            <a:pPr marL="152400" indent="0" algn="l" rtl="0">
              <a:buNone/>
            </a:pPr>
            <a:r>
              <a:rPr lang="en-GB" b="0" i="0" u="none" strike="noStrike" dirty="0" err="1">
                <a:solidFill>
                  <a:srgbClr val="000000"/>
                </a:solidFill>
                <a:effectLst/>
              </a:rPr>
              <a:t>Implementarea</a:t>
            </a:r>
            <a:r>
              <a:rPr lang="en-GB" b="0" i="0" u="none" strike="noStrike" dirty="0">
                <a:solidFill>
                  <a:srgbClr val="000000"/>
                </a:solidFill>
                <a:effectLst/>
              </a:rPr>
              <a:t> </a:t>
            </a:r>
            <a:r>
              <a:rPr lang="en-GB" b="0" i="0" u="none" strike="noStrike" dirty="0" err="1">
                <a:solidFill>
                  <a:srgbClr val="000000"/>
                </a:solidFill>
                <a:effectLst/>
              </a:rPr>
              <a:t>paginilor</a:t>
            </a:r>
            <a:r>
              <a:rPr lang="en-GB" b="0" i="0" u="none" strike="noStrike" dirty="0">
                <a:solidFill>
                  <a:srgbClr val="000000"/>
                </a:solidFill>
                <a:effectLst/>
              </a:rPr>
              <a:t> de Contact Us </a:t>
            </a:r>
            <a:r>
              <a:rPr lang="en-GB" b="0" i="0" u="none" strike="noStrike" dirty="0" err="1">
                <a:solidFill>
                  <a:srgbClr val="000000"/>
                </a:solidFill>
                <a:effectLst/>
              </a:rPr>
              <a:t>și</a:t>
            </a:r>
            <a:r>
              <a:rPr lang="en-GB" b="0" i="0" u="none" strike="noStrike" dirty="0">
                <a:solidFill>
                  <a:srgbClr val="000000"/>
                </a:solidFill>
                <a:effectLst/>
              </a:rPr>
              <a:t> Monitor, </a:t>
            </a:r>
            <a:r>
              <a:rPr lang="en-GB" b="0" i="0" u="none" strike="noStrike" dirty="0" err="1">
                <a:solidFill>
                  <a:srgbClr val="000000"/>
                </a:solidFill>
                <a:effectLst/>
              </a:rPr>
              <a:t>împreună</a:t>
            </a:r>
            <a:r>
              <a:rPr lang="en-GB" b="0" i="0" u="none" strike="noStrike" dirty="0">
                <a:solidFill>
                  <a:srgbClr val="000000"/>
                </a:solidFill>
                <a:effectLst/>
              </a:rPr>
              <a:t> cu </a:t>
            </a:r>
            <a:r>
              <a:rPr lang="en-GB" b="0" i="0" u="none" strike="noStrike" dirty="0" err="1">
                <a:solidFill>
                  <a:srgbClr val="000000"/>
                </a:solidFill>
                <a:effectLst/>
              </a:rPr>
              <a:t>dezvoltarea</a:t>
            </a:r>
            <a:r>
              <a:rPr lang="en-GB" b="0" i="0" u="none" strike="noStrike" dirty="0">
                <a:solidFill>
                  <a:srgbClr val="000000"/>
                </a:solidFill>
                <a:effectLst/>
              </a:rPr>
              <a:t> </a:t>
            </a:r>
            <a:r>
              <a:rPr lang="en-GB" b="0" i="0" u="none" strike="noStrike" dirty="0" err="1">
                <a:solidFill>
                  <a:srgbClr val="000000"/>
                </a:solidFill>
                <a:effectLst/>
              </a:rPr>
              <a:t>funcționalităților</a:t>
            </a:r>
            <a:r>
              <a:rPr lang="en-GB" b="0" i="0" u="none" strike="noStrike" dirty="0">
                <a:solidFill>
                  <a:srgbClr val="000000"/>
                </a:solidFill>
                <a:effectLst/>
              </a:rPr>
              <a:t> de </a:t>
            </a:r>
            <a:r>
              <a:rPr lang="en-GB" b="0" i="0" u="none" strike="noStrike" dirty="0" err="1">
                <a:solidFill>
                  <a:srgbClr val="000000"/>
                </a:solidFill>
                <a:effectLst/>
              </a:rPr>
              <a:t>salvare</a:t>
            </a:r>
            <a:r>
              <a:rPr lang="en-GB" b="0" i="0" u="none" strike="noStrike" dirty="0">
                <a:solidFill>
                  <a:srgbClr val="000000"/>
                </a:solidFill>
                <a:effectLst/>
              </a:rPr>
              <a:t> a </a:t>
            </a:r>
            <a:r>
              <a:rPr lang="en-GB" b="0" i="0" u="none" strike="noStrike" dirty="0" err="1">
                <a:solidFill>
                  <a:srgbClr val="000000"/>
                </a:solidFill>
                <a:effectLst/>
              </a:rPr>
              <a:t>filtrelor</a:t>
            </a:r>
            <a:r>
              <a:rPr lang="en-GB" b="0" i="0" u="none" strike="noStrike" dirty="0">
                <a:solidFill>
                  <a:srgbClr val="000000"/>
                </a:solidFill>
                <a:effectLst/>
              </a:rPr>
              <a:t> </a:t>
            </a:r>
            <a:r>
              <a:rPr lang="en-GB" b="0" i="0" u="none" strike="noStrike" dirty="0" err="1">
                <a:solidFill>
                  <a:srgbClr val="000000"/>
                </a:solidFill>
                <a:effectLst/>
              </a:rPr>
              <a:t>și</a:t>
            </a:r>
            <a:r>
              <a:rPr lang="en-GB" b="0" i="0" u="none" strike="noStrike" dirty="0">
                <a:solidFill>
                  <a:srgbClr val="000000"/>
                </a:solidFill>
                <a:effectLst/>
              </a:rPr>
              <a:t> de </a:t>
            </a:r>
            <a:r>
              <a:rPr lang="en-GB" b="0" i="0" u="none" strike="noStrike" dirty="0" err="1">
                <a:solidFill>
                  <a:srgbClr val="000000"/>
                </a:solidFill>
                <a:effectLst/>
              </a:rPr>
              <a:t>interacțiune</a:t>
            </a:r>
            <a:r>
              <a:rPr lang="en-GB" b="0" i="0" u="none" strike="noStrike" dirty="0">
                <a:solidFill>
                  <a:srgbClr val="000000"/>
                </a:solidFill>
                <a:effectLst/>
              </a:rPr>
              <a:t> cu Backend-</a:t>
            </a:r>
            <a:r>
              <a:rPr lang="en-GB" b="0" i="0" u="none" strike="noStrike" dirty="0" err="1">
                <a:solidFill>
                  <a:srgbClr val="000000"/>
                </a:solidFill>
                <a:effectLst/>
              </a:rPr>
              <a:t>ul</a:t>
            </a:r>
            <a:r>
              <a:rPr lang="en-GB" b="0" i="0" u="none" strike="noStrike" dirty="0">
                <a:solidFill>
                  <a:srgbClr val="000000"/>
                </a:solidFill>
                <a:effectLst/>
              </a:rPr>
              <a:t>.</a:t>
            </a:r>
          </a:p>
          <a:p>
            <a:endParaRPr lang="en-RO" dirty="0"/>
          </a:p>
        </p:txBody>
      </p:sp>
      <p:sp>
        <p:nvSpPr>
          <p:cNvPr id="3" name="Title 2">
            <a:extLst>
              <a:ext uri="{FF2B5EF4-FFF2-40B4-BE49-F238E27FC236}">
                <a16:creationId xmlns:a16="http://schemas.microsoft.com/office/drawing/2014/main" id="{D24FFF48-AB70-C33E-8BBF-670A6C3458B0}"/>
              </a:ext>
            </a:extLst>
          </p:cNvPr>
          <p:cNvSpPr>
            <a:spLocks noGrp="1"/>
          </p:cNvSpPr>
          <p:nvPr>
            <p:ph type="title"/>
          </p:nvPr>
        </p:nvSpPr>
        <p:spPr/>
        <p:txBody>
          <a:bodyPr/>
          <a:lstStyle/>
          <a:p>
            <a:r>
              <a:rPr lang="en-RO" dirty="0"/>
              <a:t>Echipa</a:t>
            </a:r>
          </a:p>
        </p:txBody>
      </p:sp>
    </p:spTree>
    <p:extLst>
      <p:ext uri="{BB962C8B-B14F-4D97-AF65-F5344CB8AC3E}">
        <p14:creationId xmlns:p14="http://schemas.microsoft.com/office/powerpoint/2010/main" val="1795834532"/>
      </p:ext>
    </p:extLst>
  </p:cSld>
  <p:clrMapOvr>
    <a:masterClrMapping/>
  </p:clrMapOvr>
</p:sld>
</file>

<file path=ppt/theme/theme1.xml><?xml version="1.0" encoding="utf-8"?>
<a:theme xmlns:a="http://schemas.openxmlformats.org/drawingml/2006/main" name="Small Business Web Site Project Proposal by Slidesgo">
  <a:themeElements>
    <a:clrScheme name="Simple Light">
      <a:dk1>
        <a:srgbClr val="200E74"/>
      </a:dk1>
      <a:lt1>
        <a:srgbClr val="01539D"/>
      </a:lt1>
      <a:dk2>
        <a:srgbClr val="5C5C61"/>
      </a:dk2>
      <a:lt2>
        <a:srgbClr val="FFFFFF"/>
      </a:lt2>
      <a:accent1>
        <a:srgbClr val="5C3DA4"/>
      </a:accent1>
      <a:accent2>
        <a:srgbClr val="B24EBE"/>
      </a:accent2>
      <a:accent3>
        <a:srgbClr val="84B9FF"/>
      </a:accent3>
      <a:accent4>
        <a:srgbClr val="9A9AA0"/>
      </a:accent4>
      <a:accent5>
        <a:srgbClr val="ECECEC"/>
      </a:accent5>
      <a:accent6>
        <a:srgbClr val="DBDBDB"/>
      </a:accent6>
      <a:hlink>
        <a:srgbClr val="5C5C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330</Words>
  <Application>Microsoft Macintosh PowerPoint</Application>
  <PresentationFormat>On-screen Show (16:9)</PresentationFormat>
  <Paragraphs>50</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Roboto</vt:lpstr>
      <vt:lpstr>Arial</vt:lpstr>
      <vt:lpstr>Roboto Condensed</vt:lpstr>
      <vt:lpstr>Small Business Web Site Project Proposal by Slidesgo</vt:lpstr>
      <vt:lpstr>MailHarvest </vt:lpstr>
      <vt:lpstr>Ideea Principala</vt:lpstr>
      <vt:lpstr>Functionalitati </vt:lpstr>
      <vt:lpstr>PowerPoint Presentation</vt:lpstr>
      <vt:lpstr>PowerPoint Presentation</vt:lpstr>
      <vt:lpstr>Python, Flask</vt:lpstr>
      <vt:lpstr>Alte librarii utilizate </vt:lpstr>
      <vt:lpstr>GANTT</vt:lpstr>
      <vt:lpstr>Echipa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Andrei Sviridov</cp:lastModifiedBy>
  <cp:revision>4</cp:revision>
  <dcterms:modified xsi:type="dcterms:W3CDTF">2024-06-04T17:04:47Z</dcterms:modified>
</cp:coreProperties>
</file>