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5" r:id="rId9"/>
    <p:sldId id="268" r:id="rId10"/>
    <p:sldId id="266" r:id="rId11"/>
    <p:sldId id="267" r:id="rId12"/>
    <p:sldId id="269" r:id="rId13"/>
    <p:sldId id="270" r:id="rId14"/>
    <p:sldId id="271"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348" autoAdjust="0"/>
    <p:restoredTop sz="94660"/>
  </p:normalViewPr>
  <p:slideViewPr>
    <p:cSldViewPr snapToGrid="0">
      <p:cViewPr>
        <p:scale>
          <a:sx n="62" d="100"/>
          <a:sy n="62" d="100"/>
        </p:scale>
        <p:origin x="42" y="29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ru-RU" smtClean="0"/>
              <a:t>Образец заголовка</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Заголовок и подпись">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B61BEF0D-F0BB-DE4B-95CE-6DB70DBA9567}" type="datetimeFigureOut">
              <a:rPr lang="en-US" dirty="0"/>
              <a:pPr/>
              <a:t>2/26/2020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ru-RU" smtClean="0"/>
              <a:t>Образец заголовка</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smtClean="0"/>
              <a:t>Образец текста</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B61BEF0D-F0BB-DE4B-95CE-6DB70DBA9567}" type="datetimeFigureOut">
              <a:rPr lang="en-US" dirty="0"/>
              <a:pPr/>
              <a:t>2/26/2020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ru-RU" smtClean="0"/>
              <a:t>Образец заголовка</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ru-RU" smtClean="0"/>
              <a:t>Образец текста</a:t>
            </a:r>
          </a:p>
        </p:txBody>
      </p:sp>
      <p:sp>
        <p:nvSpPr>
          <p:cNvPr id="5" name="Date Placeholder 4"/>
          <p:cNvSpPr>
            <a:spLocks noGrp="1"/>
          </p:cNvSpPr>
          <p:nvPr>
            <p:ph type="dt" sz="half" idx="10"/>
          </p:nvPr>
        </p:nvSpPr>
        <p:spPr/>
        <p:txBody>
          <a:bodyPr/>
          <a:lstStyle/>
          <a:p>
            <a:fld id="{B61BEF0D-F0BB-DE4B-95CE-6DB70DBA9567}" type="datetimeFigureOut">
              <a:rPr lang="en-US" dirty="0"/>
              <a:pPr/>
              <a:t>2/26/2020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Цитата карточки имени">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ru-RU" smtClean="0"/>
              <a:t>Образец заголовка</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smtClean="0"/>
              <a:t>Образец текста</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ru-RU" smtClean="0"/>
              <a:t>Образец текста</a:t>
            </a:r>
          </a:p>
        </p:txBody>
      </p:sp>
      <p:sp>
        <p:nvSpPr>
          <p:cNvPr id="5" name="Date Placeholder 4"/>
          <p:cNvSpPr>
            <a:spLocks noGrp="1"/>
          </p:cNvSpPr>
          <p:nvPr>
            <p:ph type="dt" sz="half" idx="10"/>
          </p:nvPr>
        </p:nvSpPr>
        <p:spPr/>
        <p:txBody>
          <a:bodyPr/>
          <a:lstStyle/>
          <a:p>
            <a:fld id="{B61BEF0D-F0BB-DE4B-95CE-6DB70DBA9567}" type="datetimeFigureOut">
              <a:rPr lang="en-US" dirty="0"/>
              <a:pPr/>
              <a:t>2/26/2020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Истина или ложь">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ru-RU" smtClean="0"/>
              <a:t>Образец заголовка</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smtClean="0"/>
              <a:t>Образец текста</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ru-RU" smtClean="0"/>
              <a:t>Образец текста</a:t>
            </a:r>
          </a:p>
        </p:txBody>
      </p:sp>
      <p:sp>
        <p:nvSpPr>
          <p:cNvPr id="5" name="Date Placeholder 4"/>
          <p:cNvSpPr>
            <a:spLocks noGrp="1"/>
          </p:cNvSpPr>
          <p:nvPr>
            <p:ph type="dt" sz="half" idx="10"/>
          </p:nvPr>
        </p:nvSpPr>
        <p:spPr/>
        <p:txBody>
          <a:bodyPr/>
          <a:lstStyle/>
          <a:p>
            <a:fld id="{B61BEF0D-F0BB-DE4B-95CE-6DB70DBA9567}" type="datetimeFigureOut">
              <a:rPr lang="en-US" dirty="0"/>
              <a:pPr/>
              <a:t>2/26/2020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Vertical Text Placeholder 2"/>
          <p:cNvSpPr>
            <a:spLocks noGrp="1"/>
          </p:cNvSpPr>
          <p:nvPr>
            <p:ph type="body" orient="vert" idx="1"/>
          </p:nvPr>
        </p:nvSpPr>
        <p:spPr/>
        <p:txBody>
          <a:bodyPr vert="eaVert" ancho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ru-RU" smtClean="0"/>
              <a:t>Образец заголовка</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B61BEF0D-F0BB-DE4B-95CE-6DB70DBA9567}" type="datetimeFigureOut">
              <a:rPr lang="en-US" dirty="0"/>
              <a:pPr/>
              <a:t>2/26/2020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2/26/2020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10" name="Title 13"/>
          <p:cNvSpPr>
            <a:spLocks noGrp="1"/>
          </p:cNvSpPr>
          <p:nvPr>
            <p:ph type="title"/>
          </p:nvPr>
        </p:nvSpPr>
        <p:spPr/>
        <p:txBody>
          <a:bodyPr/>
          <a:lstStyle/>
          <a:p>
            <a:r>
              <a:rPr lang="ru-RU" smtClean="0"/>
              <a:t>Образец заголовка</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2/26/2020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2/26/2020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2/26/2020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ru-RU" smtClean="0"/>
              <a:t>Образец заголовка</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B61BEF0D-F0BB-DE4B-95CE-6DB70DBA9567}" type="datetimeFigureOut">
              <a:rPr lang="en-US" dirty="0"/>
              <a:pPr/>
              <a:t>2/26/2020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B61BEF0D-F0BB-DE4B-95CE-6DB70DBA9567}" type="datetimeFigureOut">
              <a:rPr lang="en-US" dirty="0"/>
              <a:pPr/>
              <a:t>2/26/2020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32"/>
            <a:ext cx="2356674" cy="6853285"/>
            <a:chOff x="6627813" y="195454"/>
            <a:chExt cx="1952625" cy="5678297"/>
          </a:xfrm>
        </p:grpSpPr>
        <p:sp>
          <p:nvSpPr>
            <p:cNvPr id="11" name="Freeform 27"/>
            <p:cNvSpPr/>
            <p:nvPr/>
          </p:nvSpPr>
          <p:spPr bwMode="auto">
            <a:xfrm>
              <a:off x="6627813" y="195454"/>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ru-RU" smtClean="0"/>
              <a:t>Образец заголовка</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2/26/2020</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mvs.gov.ua/" TargetMode="External"/><Relationship Id="rId2" Type="http://schemas.openxmlformats.org/officeDocument/2006/relationships/hyperlink" Target="https://flatfy.lun.ua/" TargetMode="External"/><Relationship Id="rId1" Type="http://schemas.openxmlformats.org/officeDocument/2006/relationships/slideLayout" Target="../slideLayouts/slideLayout2.xml"/><Relationship Id="rId4" Type="http://schemas.openxmlformats.org/officeDocument/2006/relationships/hyperlink" Target="https://kyivcity.gov.ua/"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r>
              <a:rPr lang="en-US" dirty="0" smtClean="0"/>
              <a:t>Kyiv’s neighborhood</a:t>
            </a:r>
            <a:endParaRPr lang="ru-RU" dirty="0"/>
          </a:p>
        </p:txBody>
      </p:sp>
      <p:sp>
        <p:nvSpPr>
          <p:cNvPr id="3" name="Подзаголовок 2"/>
          <p:cNvSpPr>
            <a:spLocks noGrp="1"/>
          </p:cNvSpPr>
          <p:nvPr>
            <p:ph type="subTitle" idx="1"/>
          </p:nvPr>
        </p:nvSpPr>
        <p:spPr/>
        <p:txBody>
          <a:bodyPr/>
          <a:lstStyle/>
          <a:p>
            <a:r>
              <a:rPr lang="en-US" dirty="0" smtClean="0"/>
              <a:t>Capstone project, </a:t>
            </a:r>
            <a:r>
              <a:rPr lang="en-US" dirty="0" err="1" smtClean="0"/>
              <a:t>Andrii</a:t>
            </a:r>
            <a:r>
              <a:rPr lang="en-US" dirty="0" smtClean="0"/>
              <a:t> </a:t>
            </a:r>
            <a:r>
              <a:rPr lang="en-US" dirty="0" err="1" smtClean="0"/>
              <a:t>Yevtukh</a:t>
            </a:r>
            <a:endParaRPr lang="ru-RU" dirty="0"/>
          </a:p>
        </p:txBody>
      </p:sp>
    </p:spTree>
    <p:extLst>
      <p:ext uri="{BB962C8B-B14F-4D97-AF65-F5344CB8AC3E}">
        <p14:creationId xmlns:p14="http://schemas.microsoft.com/office/powerpoint/2010/main" val="205051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Methodology</a:t>
            </a:r>
            <a:endParaRPr lang="ru-RU" dirty="0"/>
          </a:p>
        </p:txBody>
      </p:sp>
      <p:sp>
        <p:nvSpPr>
          <p:cNvPr id="3" name="Объект 2"/>
          <p:cNvSpPr>
            <a:spLocks noGrp="1"/>
          </p:cNvSpPr>
          <p:nvPr>
            <p:ph idx="1"/>
          </p:nvPr>
        </p:nvSpPr>
        <p:spPr>
          <a:xfrm>
            <a:off x="2589212" y="1524000"/>
            <a:ext cx="8915400" cy="4387222"/>
          </a:xfrm>
        </p:spPr>
        <p:txBody>
          <a:bodyPr/>
          <a:lstStyle/>
          <a:p>
            <a:r>
              <a:rPr lang="en-US" dirty="0"/>
              <a:t>The choice isn’t optimal yet, so I decided to add one more parameter, very important one – safety. </a:t>
            </a:r>
          </a:p>
          <a:p>
            <a:r>
              <a:rPr lang="en-US" dirty="0"/>
              <a:t>The estimation of safety could become another problem, but I decided to use quite common method- namely, take the total rate of crimes per boroughs and divide it on density of population per borough. </a:t>
            </a:r>
          </a:p>
          <a:p>
            <a:r>
              <a:rPr lang="en-US" dirty="0"/>
              <a:t>This action gave me an approximate average crime rate per borough which I applied to my table </a:t>
            </a:r>
            <a:endParaRPr lang="ru-RU" dirty="0"/>
          </a:p>
        </p:txBody>
      </p:sp>
      <p:pic>
        <p:nvPicPr>
          <p:cNvPr id="4" name="Рисунок 3"/>
          <p:cNvPicPr>
            <a:picLocks noChangeAspect="1"/>
          </p:cNvPicPr>
          <p:nvPr/>
        </p:nvPicPr>
        <p:blipFill>
          <a:blip r:embed="rId2"/>
          <a:stretch>
            <a:fillRect/>
          </a:stretch>
        </p:blipFill>
        <p:spPr>
          <a:xfrm>
            <a:off x="6545894" y="3471903"/>
            <a:ext cx="3625715" cy="2982857"/>
          </a:xfrm>
          <a:prstGeom prst="rect">
            <a:avLst/>
          </a:prstGeom>
        </p:spPr>
      </p:pic>
    </p:spTree>
    <p:extLst>
      <p:ext uri="{BB962C8B-B14F-4D97-AF65-F5344CB8AC3E}">
        <p14:creationId xmlns:p14="http://schemas.microsoft.com/office/powerpoint/2010/main" val="6924354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Results</a:t>
            </a:r>
            <a:endParaRPr lang="ru-RU" dirty="0"/>
          </a:p>
        </p:txBody>
      </p:sp>
      <p:sp>
        <p:nvSpPr>
          <p:cNvPr id="3" name="Объект 2"/>
          <p:cNvSpPr>
            <a:spLocks noGrp="1"/>
          </p:cNvSpPr>
          <p:nvPr>
            <p:ph idx="1"/>
          </p:nvPr>
        </p:nvSpPr>
        <p:spPr>
          <a:xfrm>
            <a:off x="2589212" y="1524000"/>
            <a:ext cx="8915400" cy="4387222"/>
          </a:xfrm>
        </p:spPr>
        <p:txBody>
          <a:bodyPr/>
          <a:lstStyle/>
          <a:p>
            <a:r>
              <a:rPr lang="en-US" dirty="0" smtClean="0"/>
              <a:t>After applying all these filters, I got following overview with relatively obvious options:</a:t>
            </a:r>
            <a:endParaRPr lang="ru-RU" dirty="0"/>
          </a:p>
        </p:txBody>
      </p:sp>
      <p:pic>
        <p:nvPicPr>
          <p:cNvPr id="4" name="Рисунок 3"/>
          <p:cNvPicPr>
            <a:picLocks noChangeAspect="1"/>
          </p:cNvPicPr>
          <p:nvPr/>
        </p:nvPicPr>
        <p:blipFill>
          <a:blip r:embed="rId2"/>
          <a:stretch>
            <a:fillRect/>
          </a:stretch>
        </p:blipFill>
        <p:spPr>
          <a:xfrm>
            <a:off x="2395971" y="2137969"/>
            <a:ext cx="7896001" cy="4673143"/>
          </a:xfrm>
          <a:prstGeom prst="rect">
            <a:avLst/>
          </a:prstGeom>
        </p:spPr>
      </p:pic>
    </p:spTree>
    <p:extLst>
      <p:ext uri="{BB962C8B-B14F-4D97-AF65-F5344CB8AC3E}">
        <p14:creationId xmlns:p14="http://schemas.microsoft.com/office/powerpoint/2010/main" val="25436554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Discussion</a:t>
            </a:r>
            <a:endParaRPr lang="ru-RU" dirty="0"/>
          </a:p>
        </p:txBody>
      </p:sp>
      <p:sp>
        <p:nvSpPr>
          <p:cNvPr id="3" name="Объект 2"/>
          <p:cNvSpPr>
            <a:spLocks noGrp="1"/>
          </p:cNvSpPr>
          <p:nvPr>
            <p:ph idx="1"/>
          </p:nvPr>
        </p:nvSpPr>
        <p:spPr>
          <a:xfrm>
            <a:off x="2154264" y="1529165"/>
            <a:ext cx="9350348" cy="4933627"/>
          </a:xfrm>
        </p:spPr>
        <p:txBody>
          <a:bodyPr>
            <a:normAutofit fontScale="92500" lnSpcReduction="20000"/>
          </a:bodyPr>
          <a:lstStyle/>
          <a:p>
            <a:r>
              <a:rPr lang="en-US" dirty="0"/>
              <a:t>First of all, based on the results of this project I was able to find the most suitable results from huge variety of options. And even though there are still plenty of data which I’ll have to check and analyze, the variety of choices were decreased dramatically. </a:t>
            </a:r>
          </a:p>
          <a:p>
            <a:r>
              <a:rPr lang="en-US" dirty="0"/>
              <a:t>Secondly, this project gave me unique possibility to take a part in overall process- from defining business problem to the very end of analyzing it. This is not something what you could easily do on daily basis. </a:t>
            </a:r>
          </a:p>
          <a:p>
            <a:r>
              <a:rPr lang="en-US" dirty="0"/>
              <a:t>And last, but not least, I would say that project described in this report has a huge potential to grow into something much more useful and powerful. </a:t>
            </a:r>
          </a:p>
          <a:p>
            <a:r>
              <a:rPr lang="en-US" dirty="0"/>
              <a:t>Just imaging that you could not only find a general info about a flat on the real-estate site, but also : </a:t>
            </a:r>
          </a:p>
          <a:p>
            <a:r>
              <a:rPr lang="en-US" dirty="0"/>
              <a:t>- check what’s nearby this flat – and not only in general but also select something specifically relevant for you (dance school? Yoga? Anything else?) </a:t>
            </a:r>
          </a:p>
          <a:p>
            <a:r>
              <a:rPr lang="en-US" dirty="0"/>
              <a:t>- compare air clearance and crime rate, check if the territory where the building placed isn’t overheating/under heating, and so on. </a:t>
            </a:r>
          </a:p>
          <a:p>
            <a:r>
              <a:rPr lang="en-US" dirty="0"/>
              <a:t>- Furthermore, I’d be happy to see a recommendation and likes system applied to everything- starting from house keeper quality of service and ending with water supply/electricity </a:t>
            </a:r>
            <a:r>
              <a:rPr lang="en-US" dirty="0" err="1"/>
              <a:t>isuses</a:t>
            </a:r>
            <a:r>
              <a:rPr lang="en-US" dirty="0"/>
              <a:t> if there are any. </a:t>
            </a:r>
          </a:p>
          <a:p>
            <a:endParaRPr lang="ru-RU" dirty="0"/>
          </a:p>
        </p:txBody>
      </p:sp>
    </p:spTree>
    <p:extLst>
      <p:ext uri="{BB962C8B-B14F-4D97-AF65-F5344CB8AC3E}">
        <p14:creationId xmlns:p14="http://schemas.microsoft.com/office/powerpoint/2010/main" val="41280088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Conclusion</a:t>
            </a:r>
            <a:endParaRPr lang="ru-RU" dirty="0"/>
          </a:p>
        </p:txBody>
      </p:sp>
      <p:sp>
        <p:nvSpPr>
          <p:cNvPr id="3" name="Объект 2"/>
          <p:cNvSpPr>
            <a:spLocks noGrp="1"/>
          </p:cNvSpPr>
          <p:nvPr>
            <p:ph idx="1"/>
          </p:nvPr>
        </p:nvSpPr>
        <p:spPr>
          <a:xfrm>
            <a:off x="2062269" y="1498170"/>
            <a:ext cx="8915400" cy="3777622"/>
          </a:xfrm>
        </p:spPr>
        <p:txBody>
          <a:bodyPr/>
          <a:lstStyle/>
          <a:p>
            <a:r>
              <a:rPr lang="en-US" dirty="0" smtClean="0"/>
              <a:t>- </a:t>
            </a:r>
            <a:r>
              <a:rPr lang="en-US" dirty="0"/>
              <a:t>There are plenty of variants which suits our initial requirements, so the choice was not so obvious </a:t>
            </a:r>
          </a:p>
          <a:p>
            <a:r>
              <a:rPr lang="en-US" dirty="0"/>
              <a:t>- Adding extra criteria helps me to reduce the amount of options from 182 to 39 which is quite good results </a:t>
            </a:r>
          </a:p>
          <a:p>
            <a:r>
              <a:rPr lang="en-US" dirty="0"/>
              <a:t>- The best option within criteria we defined are parts of clusters 0,1,3 and 5 </a:t>
            </a:r>
          </a:p>
          <a:p>
            <a:r>
              <a:rPr lang="en-US" dirty="0"/>
              <a:t>- However, we still need to visit these places to make sure that they will meet our needs </a:t>
            </a:r>
          </a:p>
          <a:p>
            <a:r>
              <a:rPr lang="en-US" dirty="0"/>
              <a:t>- At the end, this project was sometimes demanding and challenging, but very interesting experience. I hope I’d be able to make a good use of knowledge I got during the course </a:t>
            </a:r>
          </a:p>
          <a:p>
            <a:endParaRPr lang="ru-RU" dirty="0"/>
          </a:p>
        </p:txBody>
      </p:sp>
    </p:spTree>
    <p:extLst>
      <p:ext uri="{BB962C8B-B14F-4D97-AF65-F5344CB8AC3E}">
        <p14:creationId xmlns:p14="http://schemas.microsoft.com/office/powerpoint/2010/main" val="33660998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833508" y="2096449"/>
            <a:ext cx="8911687" cy="1280890"/>
          </a:xfrm>
        </p:spPr>
        <p:txBody>
          <a:bodyPr/>
          <a:lstStyle/>
          <a:p>
            <a:r>
              <a:rPr lang="en-US" dirty="0" smtClean="0"/>
              <a:t>Thank you for your attention!</a:t>
            </a:r>
            <a:endParaRPr lang="ru-RU" dirty="0"/>
          </a:p>
        </p:txBody>
      </p:sp>
    </p:spTree>
    <p:extLst>
      <p:ext uri="{BB962C8B-B14F-4D97-AF65-F5344CB8AC3E}">
        <p14:creationId xmlns:p14="http://schemas.microsoft.com/office/powerpoint/2010/main" val="22998925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Introduction</a:t>
            </a:r>
            <a:endParaRPr lang="ru-RU" dirty="0"/>
          </a:p>
        </p:txBody>
      </p:sp>
      <p:sp>
        <p:nvSpPr>
          <p:cNvPr id="3" name="Объект 2"/>
          <p:cNvSpPr>
            <a:spLocks noGrp="1"/>
          </p:cNvSpPr>
          <p:nvPr>
            <p:ph idx="1"/>
          </p:nvPr>
        </p:nvSpPr>
        <p:spPr>
          <a:xfrm>
            <a:off x="1747964" y="1063387"/>
            <a:ext cx="8915400" cy="3777622"/>
          </a:xfrm>
        </p:spPr>
        <p:txBody>
          <a:bodyPr>
            <a:normAutofit/>
          </a:bodyPr>
          <a:lstStyle/>
          <a:p>
            <a:pPr marL="0" indent="0">
              <a:buNone/>
            </a:pPr>
            <a:r>
              <a:rPr lang="en-US" dirty="0" smtClean="0"/>
              <a:t>	</a:t>
            </a:r>
          </a:p>
          <a:p>
            <a:pPr marL="0" indent="0">
              <a:buNone/>
            </a:pPr>
            <a:r>
              <a:rPr lang="en-US" dirty="0" smtClean="0"/>
              <a:t>Kyiv is a biggest Ukrainian city with relatively high population(3 million), square (84 square kilometers)and long history(its age is approximately 1500+ years).</a:t>
            </a:r>
          </a:p>
          <a:p>
            <a:pPr marL="0" indent="0">
              <a:buNone/>
            </a:pPr>
            <a:r>
              <a:rPr lang="en-US" dirty="0" smtClean="0"/>
              <a:t>The city lies on a so-called crossroad between East and West and experienced a lot of adventures during its history. Many of them influenced on architectural view and venues density.</a:t>
            </a:r>
          </a:p>
          <a:p>
            <a:pPr marL="0" indent="0">
              <a:buNone/>
            </a:pPr>
            <a:r>
              <a:rPr lang="en-US" dirty="0" smtClean="0"/>
              <a:t>In the end, the city consists of 10 boroughs and conditions in them again, are pretty different- from almost river side height to hills, </a:t>
            </a:r>
            <a:r>
              <a:rPr lang="en-US" dirty="0"/>
              <a:t>from concrete </a:t>
            </a:r>
            <a:r>
              <a:rPr lang="en-US" dirty="0" smtClean="0"/>
              <a:t>jungle</a:t>
            </a:r>
            <a:r>
              <a:rPr lang="ru-RU" dirty="0" smtClean="0"/>
              <a:t> </a:t>
            </a:r>
            <a:r>
              <a:rPr lang="en-US" dirty="0" smtClean="0"/>
              <a:t>to lakes and forests nearby.</a:t>
            </a:r>
            <a:r>
              <a:rPr lang="ru-RU" dirty="0" smtClean="0"/>
              <a:t> </a:t>
            </a:r>
            <a:endParaRPr lang="en-US" dirty="0" smtClean="0"/>
          </a:p>
          <a:p>
            <a:pPr marL="0" indent="0">
              <a:buNone/>
            </a:pPr>
            <a:r>
              <a:rPr lang="en-US" dirty="0" smtClean="0"/>
              <a:t>So, as you can see finding a flat in such city could be a tricky </a:t>
            </a:r>
          </a:p>
          <a:p>
            <a:pPr marL="0" indent="0">
              <a:buNone/>
            </a:pPr>
            <a:r>
              <a:rPr lang="en-US" dirty="0" smtClean="0"/>
              <a:t>question</a:t>
            </a:r>
          </a:p>
          <a:p>
            <a:pPr marL="0" indent="0">
              <a:buNone/>
            </a:pPr>
            <a:endParaRPr lang="ru-RU" dirty="0"/>
          </a:p>
        </p:txBody>
      </p:sp>
      <p:pic>
        <p:nvPicPr>
          <p:cNvPr id="4" name="Рисунок 3"/>
          <p:cNvPicPr>
            <a:picLocks noChangeAspect="1"/>
          </p:cNvPicPr>
          <p:nvPr/>
        </p:nvPicPr>
        <p:blipFill>
          <a:blip r:embed="rId2"/>
          <a:stretch>
            <a:fillRect/>
          </a:stretch>
        </p:blipFill>
        <p:spPr>
          <a:xfrm>
            <a:off x="9144000" y="3703320"/>
            <a:ext cx="2470340" cy="2806922"/>
          </a:xfrm>
          <a:prstGeom prst="rect">
            <a:avLst/>
          </a:prstGeom>
        </p:spPr>
      </p:pic>
    </p:spTree>
    <p:extLst>
      <p:ext uri="{BB962C8B-B14F-4D97-AF65-F5344CB8AC3E}">
        <p14:creationId xmlns:p14="http://schemas.microsoft.com/office/powerpoint/2010/main" val="12938304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Problem and goals</a:t>
            </a:r>
            <a:endParaRPr lang="ru-RU" dirty="0"/>
          </a:p>
        </p:txBody>
      </p:sp>
      <p:sp>
        <p:nvSpPr>
          <p:cNvPr id="3" name="Объект 2"/>
          <p:cNvSpPr>
            <a:spLocks noGrp="1"/>
          </p:cNvSpPr>
          <p:nvPr>
            <p:ph idx="1"/>
          </p:nvPr>
        </p:nvSpPr>
        <p:spPr>
          <a:xfrm>
            <a:off x="521208" y="1264555"/>
            <a:ext cx="10424160" cy="4521334"/>
          </a:xfrm>
        </p:spPr>
        <p:txBody>
          <a:bodyPr/>
          <a:lstStyle/>
          <a:p>
            <a:pPr marL="0" indent="0">
              <a:buNone/>
            </a:pPr>
            <a:r>
              <a:rPr lang="en-US" dirty="0" smtClean="0"/>
              <a:t>I’m a resident of Kyiv and at certain point of time my family decided to change a flat. At the start point, the main condition was a price, but after viewing few variant some extra more issues has appeared.  </a:t>
            </a:r>
          </a:p>
          <a:p>
            <a:pPr marL="0" indent="0">
              <a:buNone/>
            </a:pPr>
            <a:r>
              <a:rPr lang="en-US" dirty="0" smtClean="0"/>
              <a:t>In addition, amount of possible variants didn’t make our lives easier..</a:t>
            </a:r>
          </a:p>
          <a:p>
            <a:pPr marL="0" indent="0">
              <a:buNone/>
            </a:pPr>
            <a:endParaRPr lang="en-US" dirty="0" smtClean="0"/>
          </a:p>
          <a:p>
            <a:pPr marL="0" indent="0">
              <a:buNone/>
            </a:pPr>
            <a:r>
              <a:rPr lang="en-US" dirty="0" smtClean="0"/>
              <a:t>I decided to create a project which will allows </a:t>
            </a:r>
          </a:p>
          <a:p>
            <a:pPr marL="0" indent="0">
              <a:buNone/>
            </a:pPr>
            <a:r>
              <a:rPr lang="en-US" dirty="0" smtClean="0"/>
              <a:t>me and my family member’s to spare </a:t>
            </a:r>
          </a:p>
          <a:p>
            <a:pPr marL="0" indent="0">
              <a:buNone/>
            </a:pPr>
            <a:r>
              <a:rPr lang="en-US" dirty="0" smtClean="0"/>
              <a:t>some time, nerves and get the prefect flat in </a:t>
            </a:r>
          </a:p>
          <a:p>
            <a:pPr marL="0" indent="0">
              <a:buNone/>
            </a:pPr>
            <a:r>
              <a:rPr lang="en-US" dirty="0" smtClean="0"/>
              <a:t>perfect surrounding as result </a:t>
            </a:r>
          </a:p>
        </p:txBody>
      </p:sp>
      <p:pic>
        <p:nvPicPr>
          <p:cNvPr id="6" name="Рисунок 5"/>
          <p:cNvPicPr>
            <a:picLocks noChangeAspect="1"/>
          </p:cNvPicPr>
          <p:nvPr/>
        </p:nvPicPr>
        <p:blipFill>
          <a:blip r:embed="rId2"/>
          <a:stretch>
            <a:fillRect/>
          </a:stretch>
        </p:blipFill>
        <p:spPr>
          <a:xfrm>
            <a:off x="6181344" y="2594862"/>
            <a:ext cx="5552969" cy="3831472"/>
          </a:xfrm>
          <a:prstGeom prst="rect">
            <a:avLst/>
          </a:prstGeom>
        </p:spPr>
      </p:pic>
    </p:spTree>
    <p:extLst>
      <p:ext uri="{BB962C8B-B14F-4D97-AF65-F5344CB8AC3E}">
        <p14:creationId xmlns:p14="http://schemas.microsoft.com/office/powerpoint/2010/main" val="42567594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Data description</a:t>
            </a:r>
            <a:br>
              <a:rPr lang="en-US" dirty="0" smtClean="0"/>
            </a:br>
            <a:endParaRPr lang="ru-RU" dirty="0"/>
          </a:p>
        </p:txBody>
      </p:sp>
      <p:sp>
        <p:nvSpPr>
          <p:cNvPr id="3" name="Объект 2"/>
          <p:cNvSpPr>
            <a:spLocks noGrp="1"/>
          </p:cNvSpPr>
          <p:nvPr>
            <p:ph idx="1"/>
          </p:nvPr>
        </p:nvSpPr>
        <p:spPr/>
        <p:txBody>
          <a:bodyPr/>
          <a:lstStyle/>
          <a:p>
            <a:pPr lvl="0"/>
            <a:r>
              <a:rPr lang="en-US" dirty="0"/>
              <a:t>Real-estate site data taken from </a:t>
            </a:r>
            <a:r>
              <a:rPr lang="en-US" u="sng" dirty="0">
                <a:hlinkClick r:id="rId2"/>
              </a:rPr>
              <a:t>https://flatfy.lun.ua/</a:t>
            </a:r>
            <a:endParaRPr lang="ru-RU" dirty="0"/>
          </a:p>
          <a:p>
            <a:pPr lvl="0"/>
            <a:r>
              <a:rPr lang="en-US" dirty="0"/>
              <a:t>Google map geo location</a:t>
            </a:r>
            <a:endParaRPr lang="ru-RU" dirty="0"/>
          </a:p>
          <a:p>
            <a:pPr lvl="0"/>
            <a:r>
              <a:rPr lang="en-US" dirty="0" err="1"/>
              <a:t>Forsquare</a:t>
            </a:r>
            <a:r>
              <a:rPr lang="en-US" dirty="0"/>
              <a:t> API</a:t>
            </a:r>
            <a:endParaRPr lang="ru-RU" dirty="0"/>
          </a:p>
          <a:p>
            <a:pPr lvl="0"/>
            <a:r>
              <a:rPr lang="en-US" dirty="0"/>
              <a:t>Total crime amount divided by boroughs - </a:t>
            </a:r>
            <a:r>
              <a:rPr lang="en-US" u="sng" dirty="0">
                <a:hlinkClick r:id="rId3"/>
              </a:rPr>
              <a:t>https://mvs.gov.ua/</a:t>
            </a:r>
            <a:r>
              <a:rPr lang="en-US" dirty="0"/>
              <a:t> </a:t>
            </a:r>
            <a:endParaRPr lang="ru-RU" dirty="0"/>
          </a:p>
          <a:p>
            <a:r>
              <a:rPr lang="en-US" dirty="0"/>
              <a:t>Density of population-  </a:t>
            </a:r>
            <a:r>
              <a:rPr lang="en-US" u="sng" dirty="0">
                <a:hlinkClick r:id="rId4"/>
              </a:rPr>
              <a:t>https://kyivcity.gov.ua/</a:t>
            </a:r>
            <a:endParaRPr lang="ru-RU" dirty="0"/>
          </a:p>
        </p:txBody>
      </p:sp>
    </p:spTree>
    <p:extLst>
      <p:ext uri="{BB962C8B-B14F-4D97-AF65-F5344CB8AC3E}">
        <p14:creationId xmlns:p14="http://schemas.microsoft.com/office/powerpoint/2010/main" val="34899931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592925" y="624110"/>
            <a:ext cx="8911687" cy="792566"/>
          </a:xfrm>
        </p:spPr>
        <p:txBody>
          <a:bodyPr/>
          <a:lstStyle/>
          <a:p>
            <a:r>
              <a:rPr lang="en-US" dirty="0"/>
              <a:t>Methodology</a:t>
            </a:r>
            <a:endParaRPr lang="ru-RU" dirty="0"/>
          </a:p>
        </p:txBody>
      </p:sp>
      <p:sp>
        <p:nvSpPr>
          <p:cNvPr id="3" name="Объект 2"/>
          <p:cNvSpPr>
            <a:spLocks noGrp="1"/>
          </p:cNvSpPr>
          <p:nvPr>
            <p:ph idx="1"/>
          </p:nvPr>
        </p:nvSpPr>
        <p:spPr>
          <a:xfrm>
            <a:off x="2589212" y="1682839"/>
            <a:ext cx="8915400" cy="3777622"/>
          </a:xfrm>
        </p:spPr>
        <p:txBody>
          <a:bodyPr/>
          <a:lstStyle/>
          <a:p>
            <a:r>
              <a:rPr lang="en-US" dirty="0" smtClean="0"/>
              <a:t>Request data from Foursquare about nearby venues and gather it on city map together with our initial data set</a:t>
            </a:r>
            <a:endParaRPr lang="ru-RU" dirty="0"/>
          </a:p>
        </p:txBody>
      </p:sp>
      <p:pic>
        <p:nvPicPr>
          <p:cNvPr id="4" name="Рисунок 3"/>
          <p:cNvPicPr>
            <a:picLocks noChangeAspect="1"/>
          </p:cNvPicPr>
          <p:nvPr/>
        </p:nvPicPr>
        <p:blipFill>
          <a:blip r:embed="rId2"/>
          <a:stretch>
            <a:fillRect/>
          </a:stretch>
        </p:blipFill>
        <p:spPr>
          <a:xfrm>
            <a:off x="3232597" y="2534535"/>
            <a:ext cx="7094739" cy="4020249"/>
          </a:xfrm>
          <a:prstGeom prst="rect">
            <a:avLst/>
          </a:prstGeom>
        </p:spPr>
      </p:pic>
    </p:spTree>
    <p:extLst>
      <p:ext uri="{BB962C8B-B14F-4D97-AF65-F5344CB8AC3E}">
        <p14:creationId xmlns:p14="http://schemas.microsoft.com/office/powerpoint/2010/main" val="24087637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592925" y="624110"/>
            <a:ext cx="8911687" cy="753929"/>
          </a:xfrm>
        </p:spPr>
        <p:txBody>
          <a:bodyPr/>
          <a:lstStyle/>
          <a:p>
            <a:r>
              <a:rPr lang="en-US" dirty="0"/>
              <a:t>Methodology</a:t>
            </a:r>
            <a:endParaRPr lang="ru-RU" dirty="0"/>
          </a:p>
        </p:txBody>
      </p:sp>
      <p:sp>
        <p:nvSpPr>
          <p:cNvPr id="3" name="Объект 2"/>
          <p:cNvSpPr>
            <a:spLocks noGrp="1"/>
          </p:cNvSpPr>
          <p:nvPr>
            <p:ph idx="1"/>
          </p:nvPr>
        </p:nvSpPr>
        <p:spPr>
          <a:xfrm>
            <a:off x="2589212" y="1270716"/>
            <a:ext cx="8915400" cy="3777622"/>
          </a:xfrm>
        </p:spPr>
        <p:txBody>
          <a:bodyPr/>
          <a:lstStyle/>
          <a:p>
            <a:r>
              <a:rPr lang="en-US" dirty="0" smtClean="0"/>
              <a:t>Still a lot of options, so I </a:t>
            </a:r>
            <a:r>
              <a:rPr lang="en-US" dirty="0" smtClean="0"/>
              <a:t>requested </a:t>
            </a:r>
            <a:r>
              <a:rPr lang="en-US" dirty="0"/>
              <a:t>data form Foursquare based on geo data for all apartments and set limitation for venues within 500 meters from which of apartment. </a:t>
            </a:r>
            <a:endParaRPr lang="en-US" dirty="0" smtClean="0"/>
          </a:p>
          <a:p>
            <a:r>
              <a:rPr lang="en-US" dirty="0" smtClean="0"/>
              <a:t>And </a:t>
            </a:r>
            <a:r>
              <a:rPr lang="en-US" dirty="0" smtClean="0"/>
              <a:t>after </a:t>
            </a:r>
            <a:r>
              <a:rPr lang="en-US" dirty="0"/>
              <a:t>brainstorming, we came up with certain amount of categories which seems to be relevant for all of us. And I added weights to all of categories. </a:t>
            </a:r>
            <a:endParaRPr lang="ru-RU" dirty="0"/>
          </a:p>
        </p:txBody>
      </p:sp>
      <p:pic>
        <p:nvPicPr>
          <p:cNvPr id="4" name="Рисунок 3"/>
          <p:cNvPicPr>
            <a:picLocks noChangeAspect="1"/>
          </p:cNvPicPr>
          <p:nvPr/>
        </p:nvPicPr>
        <p:blipFill>
          <a:blip r:embed="rId2"/>
          <a:stretch>
            <a:fillRect/>
          </a:stretch>
        </p:blipFill>
        <p:spPr>
          <a:xfrm>
            <a:off x="8044289" y="2935528"/>
            <a:ext cx="4035102" cy="1978629"/>
          </a:xfrm>
          <a:prstGeom prst="rect">
            <a:avLst/>
          </a:prstGeom>
        </p:spPr>
      </p:pic>
      <p:pic>
        <p:nvPicPr>
          <p:cNvPr id="5" name="Рисунок 4"/>
          <p:cNvPicPr>
            <a:picLocks noChangeAspect="1"/>
          </p:cNvPicPr>
          <p:nvPr/>
        </p:nvPicPr>
        <p:blipFill>
          <a:blip r:embed="rId3"/>
          <a:stretch>
            <a:fillRect/>
          </a:stretch>
        </p:blipFill>
        <p:spPr>
          <a:xfrm>
            <a:off x="2589212" y="3416538"/>
            <a:ext cx="6029855" cy="3342067"/>
          </a:xfrm>
          <a:prstGeom prst="rect">
            <a:avLst/>
          </a:prstGeom>
        </p:spPr>
      </p:pic>
    </p:spTree>
    <p:extLst>
      <p:ext uri="{BB962C8B-B14F-4D97-AF65-F5344CB8AC3E}">
        <p14:creationId xmlns:p14="http://schemas.microsoft.com/office/powerpoint/2010/main" val="19336377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Methodology</a:t>
            </a:r>
            <a:endParaRPr lang="ru-RU" dirty="0"/>
          </a:p>
        </p:txBody>
      </p:sp>
      <p:sp>
        <p:nvSpPr>
          <p:cNvPr id="3" name="Объект 2"/>
          <p:cNvSpPr>
            <a:spLocks noGrp="1"/>
          </p:cNvSpPr>
          <p:nvPr>
            <p:ph idx="1"/>
          </p:nvPr>
        </p:nvSpPr>
        <p:spPr/>
        <p:txBody>
          <a:bodyPr/>
          <a:lstStyle/>
          <a:p>
            <a:pPr marL="0" indent="0">
              <a:buNone/>
            </a:pPr>
            <a:r>
              <a:rPr lang="en-US" dirty="0"/>
              <a:t>Now our data set is cleaned and sorted, so I started final preparation of data set for </a:t>
            </a:r>
            <a:r>
              <a:rPr lang="en-US" dirty="0" err="1"/>
              <a:t>clusterization</a:t>
            </a:r>
            <a:r>
              <a:rPr lang="en-US" dirty="0"/>
              <a:t>: </a:t>
            </a:r>
          </a:p>
          <a:p>
            <a:r>
              <a:rPr lang="en-US" dirty="0"/>
              <a:t>- Using one hot encoding, transform venue. </a:t>
            </a:r>
          </a:p>
          <a:p>
            <a:r>
              <a:rPr lang="en-US" dirty="0"/>
              <a:t>- Group rows by apartment and by taking the max of occurrence of each category. </a:t>
            </a:r>
          </a:p>
          <a:p>
            <a:r>
              <a:rPr lang="en-US" dirty="0"/>
              <a:t>- Set weight for each venue. </a:t>
            </a:r>
          </a:p>
          <a:p>
            <a:r>
              <a:rPr lang="en-US" dirty="0"/>
              <a:t>- Normalize data by rows, (using </a:t>
            </a:r>
            <a:r>
              <a:rPr lang="en-US" dirty="0" err="1"/>
              <a:t>sklearn.pre-processing.normalize</a:t>
            </a:r>
            <a:r>
              <a:rPr lang="en-US" dirty="0"/>
              <a:t> </a:t>
            </a:r>
          </a:p>
          <a:p>
            <a:endParaRPr lang="ru-RU" dirty="0"/>
          </a:p>
        </p:txBody>
      </p:sp>
    </p:spTree>
    <p:extLst>
      <p:ext uri="{BB962C8B-B14F-4D97-AF65-F5344CB8AC3E}">
        <p14:creationId xmlns:p14="http://schemas.microsoft.com/office/powerpoint/2010/main" val="10692921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Methodology</a:t>
            </a:r>
            <a:endParaRPr lang="ru-RU" dirty="0"/>
          </a:p>
        </p:txBody>
      </p:sp>
      <p:sp>
        <p:nvSpPr>
          <p:cNvPr id="3" name="Объект 2"/>
          <p:cNvSpPr>
            <a:spLocks noGrp="1"/>
          </p:cNvSpPr>
          <p:nvPr>
            <p:ph idx="1"/>
          </p:nvPr>
        </p:nvSpPr>
        <p:spPr>
          <a:xfrm>
            <a:off x="2589212" y="1348353"/>
            <a:ext cx="8915400" cy="4562869"/>
          </a:xfrm>
        </p:spPr>
        <p:txBody>
          <a:bodyPr/>
          <a:lstStyle/>
          <a:p>
            <a:r>
              <a:rPr lang="en-US" dirty="0"/>
              <a:t>Then I found the number of clusters using ‘elbow method’. </a:t>
            </a:r>
            <a:r>
              <a:rPr lang="en-US" dirty="0"/>
              <a:t> </a:t>
            </a:r>
          </a:p>
          <a:p>
            <a:r>
              <a:rPr lang="en-US" dirty="0"/>
              <a:t>And create a clusters themselves using k-means clustering </a:t>
            </a:r>
            <a:endParaRPr lang="ru-RU" dirty="0"/>
          </a:p>
        </p:txBody>
      </p:sp>
      <p:pic>
        <p:nvPicPr>
          <p:cNvPr id="4" name="Рисунок 3"/>
          <p:cNvPicPr>
            <a:picLocks noChangeAspect="1"/>
          </p:cNvPicPr>
          <p:nvPr/>
        </p:nvPicPr>
        <p:blipFill>
          <a:blip r:embed="rId2"/>
          <a:stretch>
            <a:fillRect/>
          </a:stretch>
        </p:blipFill>
        <p:spPr>
          <a:xfrm>
            <a:off x="2654292" y="2075604"/>
            <a:ext cx="4109143" cy="2644800"/>
          </a:xfrm>
          <a:prstGeom prst="rect">
            <a:avLst/>
          </a:prstGeom>
        </p:spPr>
      </p:pic>
      <p:pic>
        <p:nvPicPr>
          <p:cNvPr id="5" name="Рисунок 4"/>
          <p:cNvPicPr>
            <a:picLocks noChangeAspect="1"/>
          </p:cNvPicPr>
          <p:nvPr/>
        </p:nvPicPr>
        <p:blipFill>
          <a:blip r:embed="rId3"/>
          <a:stretch>
            <a:fillRect/>
          </a:stretch>
        </p:blipFill>
        <p:spPr>
          <a:xfrm>
            <a:off x="2654292" y="4454627"/>
            <a:ext cx="8016858" cy="2316686"/>
          </a:xfrm>
          <a:prstGeom prst="rect">
            <a:avLst/>
          </a:prstGeom>
        </p:spPr>
      </p:pic>
    </p:spTree>
    <p:extLst>
      <p:ext uri="{BB962C8B-B14F-4D97-AF65-F5344CB8AC3E}">
        <p14:creationId xmlns:p14="http://schemas.microsoft.com/office/powerpoint/2010/main" val="9757441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Methodology</a:t>
            </a:r>
            <a:endParaRPr lang="ru-RU" dirty="0"/>
          </a:p>
        </p:txBody>
      </p:sp>
      <p:sp>
        <p:nvSpPr>
          <p:cNvPr id="3" name="Объект 2"/>
          <p:cNvSpPr>
            <a:spLocks noGrp="1"/>
          </p:cNvSpPr>
          <p:nvPr>
            <p:ph idx="1"/>
          </p:nvPr>
        </p:nvSpPr>
        <p:spPr>
          <a:xfrm>
            <a:off x="2589212" y="1524000"/>
            <a:ext cx="8915400" cy="4387222"/>
          </a:xfrm>
        </p:spPr>
        <p:txBody>
          <a:bodyPr/>
          <a:lstStyle/>
          <a:p>
            <a:r>
              <a:rPr lang="en-US" dirty="0"/>
              <a:t>And here is a clustered representation of clustered data </a:t>
            </a:r>
            <a:endParaRPr lang="ru-RU" dirty="0"/>
          </a:p>
          <a:p>
            <a:endParaRPr lang="ru-RU" dirty="0"/>
          </a:p>
        </p:txBody>
      </p:sp>
      <p:pic>
        <p:nvPicPr>
          <p:cNvPr id="4" name="Рисунок 3"/>
          <p:cNvPicPr>
            <a:picLocks noChangeAspect="1"/>
          </p:cNvPicPr>
          <p:nvPr/>
        </p:nvPicPr>
        <p:blipFill>
          <a:blip r:embed="rId2"/>
          <a:stretch>
            <a:fillRect/>
          </a:stretch>
        </p:blipFill>
        <p:spPr>
          <a:xfrm>
            <a:off x="2589212" y="1905000"/>
            <a:ext cx="7936286" cy="4683086"/>
          </a:xfrm>
          <a:prstGeom prst="rect">
            <a:avLst/>
          </a:prstGeom>
        </p:spPr>
      </p:pic>
    </p:spTree>
    <p:extLst>
      <p:ext uri="{BB962C8B-B14F-4D97-AF65-F5344CB8AC3E}">
        <p14:creationId xmlns:p14="http://schemas.microsoft.com/office/powerpoint/2010/main" val="2620059876"/>
      </p:ext>
    </p:extLst>
  </p:cSld>
  <p:clrMapOvr>
    <a:masterClrMapping/>
  </p:clrMapOvr>
</p:sld>
</file>

<file path=ppt/theme/theme1.xml><?xml version="1.0" encoding="utf-8"?>
<a:theme xmlns:a="http://schemas.openxmlformats.org/drawingml/2006/main" name="Легкий дым">
  <a:themeElements>
    <a:clrScheme name="Wisp">
      <a:dk1>
        <a:sysClr val="windowText" lastClr="000000"/>
      </a:dk1>
      <a:lt1>
        <a:sysClr val="window" lastClr="FFFFFF"/>
      </a:lt1>
      <a:dk2>
        <a:srgbClr val="647252"/>
      </a:dk2>
      <a:lt2>
        <a:srgbClr val="EAE8CF"/>
      </a:lt2>
      <a:accent1>
        <a:srgbClr val="E78712"/>
      </a:accent1>
      <a:accent2>
        <a:srgbClr val="B73C26"/>
      </a:accent2>
      <a:accent3>
        <a:srgbClr val="865331"/>
      </a:accent3>
      <a:accent4>
        <a:srgbClr val="B38648"/>
      </a:accent4>
      <a:accent5>
        <a:srgbClr val="BBB473"/>
      </a:accent5>
      <a:accent6>
        <a:srgbClr val="849276"/>
      </a:accent6>
      <a:hlink>
        <a:srgbClr val="FDAB2A"/>
      </a:hlink>
      <a:folHlink>
        <a:srgbClr val="CCB182"/>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54F6613E-5ED7-40ED-90A8-F639BE712C0E}"/>
    </a:ext>
  </a:extLst>
</a:theme>
</file>

<file path=docProps/app.xml><?xml version="1.0" encoding="utf-8"?>
<Properties xmlns="http://schemas.openxmlformats.org/officeDocument/2006/extended-properties" xmlns:vt="http://schemas.openxmlformats.org/officeDocument/2006/docPropsVTypes">
  <Template>Wisp</Template>
  <TotalTime>61</TotalTime>
  <Words>748</Words>
  <Application>Microsoft Office PowerPoint</Application>
  <PresentationFormat>Широкоэкранный</PresentationFormat>
  <Paragraphs>60</Paragraphs>
  <Slides>14</Slides>
  <Notes>0</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14</vt:i4>
      </vt:variant>
    </vt:vector>
  </HeadingPairs>
  <TitlesOfParts>
    <vt:vector size="18" baseType="lpstr">
      <vt:lpstr>Arial</vt:lpstr>
      <vt:lpstr>Century Gothic</vt:lpstr>
      <vt:lpstr>Wingdings 3</vt:lpstr>
      <vt:lpstr>Легкий дым</vt:lpstr>
      <vt:lpstr>Kyiv’s neighborhood</vt:lpstr>
      <vt:lpstr>Introduction</vt:lpstr>
      <vt:lpstr>Problem and goals</vt:lpstr>
      <vt:lpstr>Data description </vt:lpstr>
      <vt:lpstr>Methodology</vt:lpstr>
      <vt:lpstr>Methodology</vt:lpstr>
      <vt:lpstr>Methodology</vt:lpstr>
      <vt:lpstr>Methodology</vt:lpstr>
      <vt:lpstr>Methodology</vt:lpstr>
      <vt:lpstr>Methodology</vt:lpstr>
      <vt:lpstr>Results</vt:lpstr>
      <vt:lpstr>Discussion</vt:lpstr>
      <vt:lpstr>Conclusion</vt:lpstr>
      <vt:lpstr>Thank you for your attention!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Kyiv’s neighborhood</dc:title>
  <dc:creator>Пользователь</dc:creator>
  <cp:lastModifiedBy>Пользователь</cp:lastModifiedBy>
  <cp:revision>7</cp:revision>
  <dcterms:created xsi:type="dcterms:W3CDTF">2020-02-24T23:30:05Z</dcterms:created>
  <dcterms:modified xsi:type="dcterms:W3CDTF">2020-02-26T20:45:40Z</dcterms:modified>
</cp:coreProperties>
</file>