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ru-RU"/>
  <c:roundedCorners val="0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Потребление RAM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00458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77B1-4009-91A1-5E937B0A11DD}"/>
              </c:ext>
            </c:extLst>
          </c:dPt>
          <c:dPt>
            <c:idx val="1"/>
            <c:bubble3D val="0"/>
            <c:spPr>
              <a:solidFill>
                <a:srgbClr val="FF420E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77B1-4009-91A1-5E937B0A11DD}"/>
              </c:ext>
            </c:extLst>
          </c:dPt>
          <c:dLbls>
            <c:dLbl>
              <c:idx val="0"/>
              <c:spPr/>
              <c:txPr>
                <a:bodyPr wrap="none"/>
                <a:lstStyle/>
                <a:p>
                  <a:pPr>
                    <a:defRPr sz="1000" b="0" strike="noStrike" spc="-1">
                      <a:solidFill>
                        <a:srgbClr val="000000"/>
                      </a:solidFill>
                      <a:latin typeface="Open San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77B1-4009-91A1-5E937B0A11DD}"/>
                </c:ext>
              </c:extLst>
            </c:dLbl>
            <c:dLbl>
              <c:idx val="1"/>
              <c:spPr/>
              <c:txPr>
                <a:bodyPr wrap="none"/>
                <a:lstStyle/>
                <a:p>
                  <a:pPr>
                    <a:defRPr sz="1000" b="0" strike="noStrike" spc="-1">
                      <a:solidFill>
                        <a:srgbClr val="000000"/>
                      </a:solidFill>
                      <a:latin typeface="Open San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77B1-4009-91A1-5E937B0A11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Open San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2"/>
                <c:pt idx="0">
                  <c:v>FIreFox</c:v>
                </c:pt>
                <c:pt idx="1">
                  <c:v>Brave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1800</c:v>
                </c:pt>
                <c:pt idx="1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B1-4009-91A1-5E937B0A11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solidFill>
                <a:srgbClr val="000000"/>
              </a:solidFill>
              <a:latin typeface="Open Sans"/>
            </a:defRPr>
          </a:pPr>
          <a:endParaRPr lang="ru-RU"/>
        </a:p>
      </c:txPr>
    </c:legend>
    <c:plotVisOnly val="1"/>
    <c:dispBlanksAs val="zero"/>
    <c:showDLblsOverMax val="1"/>
  </c:chart>
  <c:spPr>
    <a:noFill/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ru-RU"/>
  <c:roundedCorners val="0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Совместимость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00458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7246-488E-92DC-34612D3DC1D7}"/>
              </c:ext>
            </c:extLst>
          </c:dPt>
          <c:dPt>
            <c:idx val="1"/>
            <c:bubble3D val="0"/>
            <c:spPr>
              <a:solidFill>
                <a:srgbClr val="FF420E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7246-488E-92DC-34612D3DC1D7}"/>
              </c:ext>
            </c:extLst>
          </c:dPt>
          <c:dLbls>
            <c:dLbl>
              <c:idx val="0"/>
              <c:spPr/>
              <c:txPr>
                <a:bodyPr wrap="none"/>
                <a:lstStyle/>
                <a:p>
                  <a:pPr>
                    <a:defRPr sz="1000" b="0" strike="noStrike" spc="-1">
                      <a:solidFill>
                        <a:srgbClr val="000000"/>
                      </a:solidFill>
                      <a:latin typeface="Open San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7246-488E-92DC-34612D3DC1D7}"/>
                </c:ext>
              </c:extLst>
            </c:dLbl>
            <c:dLbl>
              <c:idx val="1"/>
              <c:spPr/>
              <c:txPr>
                <a:bodyPr wrap="none"/>
                <a:lstStyle/>
                <a:p>
                  <a:pPr>
                    <a:defRPr sz="1000" b="0" strike="noStrike" spc="-1">
                      <a:solidFill>
                        <a:srgbClr val="000000"/>
                      </a:solidFill>
                      <a:latin typeface="Open San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7246-488E-92DC-34612D3DC1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Open San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2"/>
                <c:pt idx="0">
                  <c:v>FIreFox</c:v>
                </c:pt>
                <c:pt idx="1">
                  <c:v>Brave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528</c:v>
                </c:pt>
                <c:pt idx="1">
                  <c:v>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46-488E-92DC-34612D3DC1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solidFill>
                <a:srgbClr val="000000"/>
              </a:solidFill>
              <a:latin typeface="Open Sans"/>
            </a:defRPr>
          </a:pPr>
          <a:endParaRPr lang="ru-RU"/>
        </a:p>
      </c:txPr>
    </c:legend>
    <c:plotVisOnly val="1"/>
    <c:dispBlanksAs val="zero"/>
    <c:showDLblsOverMax val="1"/>
  </c:chart>
  <c:spPr>
    <a:noFill/>
    <a:ln w="0"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ru-RU"/>
  <c:roundedCorners val="0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Безопасность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3B49-431B-BC77-B6F0C08AA4D8}"/>
              </c:ext>
            </c:extLst>
          </c:dPt>
          <c:dPt>
            <c:idx val="1"/>
            <c:bubble3D val="0"/>
            <c:spPr>
              <a:solidFill>
                <a:srgbClr val="FF420E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3B49-431B-BC77-B6F0C08AA4D8}"/>
              </c:ext>
            </c:extLst>
          </c:dPt>
          <c:dLbls>
            <c:dLbl>
              <c:idx val="0"/>
              <c:spPr/>
              <c:txPr>
                <a:bodyPr wrap="none"/>
                <a:lstStyle/>
                <a:p>
                  <a:pPr>
                    <a:defRPr sz="1000" b="0" strike="noStrike" spc="-1">
                      <a:solidFill>
                        <a:srgbClr val="000000"/>
                      </a:solidFill>
                      <a:latin typeface="Open San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3B49-431B-BC77-B6F0C08AA4D8}"/>
                </c:ext>
              </c:extLst>
            </c:dLbl>
            <c:dLbl>
              <c:idx val="1"/>
              <c:spPr/>
              <c:txPr>
                <a:bodyPr wrap="none"/>
                <a:lstStyle/>
                <a:p>
                  <a:pPr>
                    <a:defRPr sz="1000" b="0" strike="noStrike" spc="-1">
                      <a:solidFill>
                        <a:srgbClr val="000000"/>
                      </a:solidFill>
                      <a:latin typeface="Open San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3B49-431B-BC77-B6F0C08AA4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Open San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2"/>
                <c:pt idx="0">
                  <c:v>FIreFox</c:v>
                </c:pt>
                <c:pt idx="1">
                  <c:v>Brave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15000</c:v>
                </c:pt>
                <c:pt idx="1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B49-431B-BC77-B6F0C08AA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solidFill>
                <a:srgbClr val="000000"/>
              </a:solidFill>
              <a:latin typeface="Open Sans"/>
            </a:defRPr>
          </a:pPr>
          <a:endParaRPr lang="ru-RU"/>
        </a:p>
      </c:txPr>
    </c:legend>
    <c:plotVisOnly val="1"/>
    <c:dispBlanksAs val="zero"/>
    <c:showDLblsOverMax val="1"/>
  </c:chart>
  <c:spPr>
    <a:noFill/>
    <a:ln w="0"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ru-RU"/>
  <c:roundedCorners val="0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Энергопотребление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72A7-4D1D-8FED-58A6FE640242}"/>
              </c:ext>
            </c:extLst>
          </c:dPt>
          <c:dPt>
            <c:idx val="1"/>
            <c:bubble3D val="0"/>
            <c:spPr>
              <a:solidFill>
                <a:srgbClr val="FF420E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72A7-4D1D-8FED-58A6FE640242}"/>
              </c:ext>
            </c:extLst>
          </c:dPt>
          <c:dLbls>
            <c:dLbl>
              <c:idx val="0"/>
              <c:spPr/>
              <c:txPr>
                <a:bodyPr wrap="none"/>
                <a:lstStyle/>
                <a:p>
                  <a:pPr>
                    <a:defRPr sz="1000" b="0" strike="noStrike" spc="-1">
                      <a:solidFill>
                        <a:srgbClr val="000000"/>
                      </a:solidFill>
                      <a:latin typeface="Open San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72A7-4D1D-8FED-58A6FE640242}"/>
                </c:ext>
              </c:extLst>
            </c:dLbl>
            <c:dLbl>
              <c:idx val="1"/>
              <c:spPr/>
              <c:txPr>
                <a:bodyPr wrap="none"/>
                <a:lstStyle/>
                <a:p>
                  <a:pPr>
                    <a:defRPr sz="1000" b="0" strike="noStrike" spc="-1">
                      <a:solidFill>
                        <a:srgbClr val="000000"/>
                      </a:solidFill>
                      <a:latin typeface="Open San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72A7-4D1D-8FED-58A6FE6402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Open San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2"/>
                <c:pt idx="0">
                  <c:v>FIreFox</c:v>
                </c:pt>
                <c:pt idx="1">
                  <c:v>Brave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12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A7-4D1D-8FED-58A6FE6402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solidFill>
                <a:srgbClr val="000000"/>
              </a:solidFill>
              <a:latin typeface="Open Sans"/>
            </a:defRPr>
          </a:pPr>
          <a:endParaRPr lang="ru-RU"/>
        </a:p>
      </c:txPr>
    </c:legend>
    <c:plotVisOnly val="1"/>
    <c:dispBlanksAs val="zero"/>
    <c:showDLblsOverMax val="1"/>
  </c:chart>
  <c:spPr>
    <a:noFill/>
    <a:ln w="0"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7DE7D7E-8703-411E-BC0A-92020A096C2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47E65B3-C5F7-457B-B84D-94E83ED6927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74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74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74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74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F023179-65C4-4C55-A58D-69EA8AC58C6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4992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4992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4992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4992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4992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4992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EEF35A9-EB68-4D88-AEB5-CD4C9AFDAF5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A12EA12-D88C-4EDE-BE2B-5C709083E58A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F2ED479-0551-48FA-ACD6-6230EC5E643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0852B37-0CD8-40FA-BA89-D6A23DF0D94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A144590-91B3-4EEC-A635-F71F738B51A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1DE4DCE-A7BD-4720-AB7B-CED3C14E163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74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74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8AF3235-1FE8-4A7E-B971-AA5D832D5A8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74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74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9F9E5C-2C19-412D-994E-6E73C36E357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74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74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B7D53EC-4480-4819-B284-30696B536E1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Open Sans"/>
              </a:rPr>
              <a:t>Для правки текста заглавия щёлкните мышью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Open Sans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Open Sans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Open Sans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Open Sans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Open Sans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Open Sans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Open Sans"/>
              </a:rPr>
              <a:t>Седьмой уровень структуры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empora LGC Uni"/>
              </a:rPr>
              <a:t>&lt;дата/время&gt;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r">
              <a:buNone/>
            </a:pPr>
            <a:fld id="{61500782-44AD-479A-B3E0-BA704EAA0F6B}" type="slidenum">
              <a:rPr lang="ru-RU" sz="1400" b="0" strike="noStrike" spc="-1">
                <a:solidFill>
                  <a:srgbClr val="000000"/>
                </a:solidFill>
                <a:latin typeface="Tempora LGC Uni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 dirty="0">
                <a:solidFill>
                  <a:srgbClr val="000000"/>
                </a:solidFill>
                <a:latin typeface="Open Sans"/>
              </a:rPr>
              <a:t>Сравн</a:t>
            </a:r>
            <a:r>
              <a:rPr lang="ru-RU" spc="-1" dirty="0">
                <a:solidFill>
                  <a:srgbClr val="000000"/>
                </a:solidFill>
                <a:latin typeface="Open Sans"/>
              </a:rPr>
              <a:t>ение </a:t>
            </a:r>
            <a:r>
              <a:rPr lang="ru-RU" sz="4400" b="0" strike="noStrike" spc="-1" dirty="0">
                <a:solidFill>
                  <a:srgbClr val="000000"/>
                </a:solidFill>
                <a:latin typeface="Open Sans"/>
              </a:rPr>
              <a:t>FireFox и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Open Sans"/>
              </a:rPr>
              <a:t>Brave</a:t>
            </a:r>
            <a:endParaRPr lang="ru-RU" sz="4400" b="0" strike="noStrike" spc="-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Open Sans"/>
              </a:rPr>
              <a:t>Потребление RAM</a:t>
            </a:r>
          </a:p>
        </p:txBody>
      </p:sp>
      <p:graphicFrame>
        <p:nvGraphicFramePr>
          <p:cNvPr id="44" name="Диаграмма 43"/>
          <p:cNvGraphicFramePr/>
          <p:nvPr/>
        </p:nvGraphicFramePr>
        <p:xfrm>
          <a:off x="504000" y="1326600"/>
          <a:ext cx="9071640" cy="3288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Open Sans"/>
              </a:rPr>
              <a:t>Совместимость</a:t>
            </a:r>
          </a:p>
        </p:txBody>
      </p:sp>
      <p:graphicFrame>
        <p:nvGraphicFramePr>
          <p:cNvPr id="46" name="Диаграмма 45"/>
          <p:cNvGraphicFramePr/>
          <p:nvPr/>
        </p:nvGraphicFramePr>
        <p:xfrm>
          <a:off x="504000" y="1326600"/>
          <a:ext cx="9071640" cy="3288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Open Sans"/>
              </a:rPr>
              <a:t>Безопасность</a:t>
            </a:r>
          </a:p>
        </p:txBody>
      </p:sp>
      <p:graphicFrame>
        <p:nvGraphicFramePr>
          <p:cNvPr id="48" name="Диаграмма 47"/>
          <p:cNvGraphicFramePr/>
          <p:nvPr/>
        </p:nvGraphicFramePr>
        <p:xfrm>
          <a:off x="504000" y="1326600"/>
          <a:ext cx="9071640" cy="3288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Open Sans"/>
              </a:rPr>
              <a:t>Энергопотребление</a:t>
            </a:r>
          </a:p>
        </p:txBody>
      </p:sp>
      <p:graphicFrame>
        <p:nvGraphicFramePr>
          <p:cNvPr id="50" name="Диаграмма 49"/>
          <p:cNvGraphicFramePr/>
          <p:nvPr/>
        </p:nvGraphicFramePr>
        <p:xfrm>
          <a:off x="504000" y="1326600"/>
          <a:ext cx="9071640" cy="3288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Open Sans"/>
              </a:rPr>
              <a:t>Вывод</a:t>
            </a: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3200" b="0" strike="noStrike" spc="-1" dirty="0" err="1">
                <a:solidFill>
                  <a:srgbClr val="000000"/>
                </a:solidFill>
                <a:latin typeface="Open Sans"/>
              </a:rPr>
              <a:t>Brave</a:t>
            </a:r>
            <a:r>
              <a:rPr lang="ru-RU" sz="3200" b="0" strike="noStrike" spc="-1" dirty="0">
                <a:solidFill>
                  <a:srgbClr val="000000"/>
                </a:solidFill>
                <a:latin typeface="Open Sans"/>
              </a:rPr>
              <a:t> оказался эффективнее FireFox</a:t>
            </a:r>
            <a:r>
              <a:rPr lang="en-US" sz="3200" b="0" strike="noStrike" spc="-1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ru-RU" sz="3200" b="0" strike="noStrike" spc="-1" dirty="0">
                <a:solidFill>
                  <a:srgbClr val="000000"/>
                </a:solidFill>
                <a:latin typeface="Open Sans"/>
              </a:rPr>
              <a:t>т.к он потребляет меньше памяти, показывает лучшую совместимость</a:t>
            </a:r>
            <a:r>
              <a:rPr lang="en-US" sz="3200" b="0" strike="noStrike" spc="-1" dirty="0">
                <a:solidFill>
                  <a:srgbClr val="000000"/>
                </a:solidFill>
                <a:latin typeface="Open Sans"/>
              </a:rPr>
              <a:t>,</a:t>
            </a:r>
            <a:r>
              <a:rPr lang="ru-RU" sz="3200" b="0" strike="noStrike" spc="-1" dirty="0">
                <a:solidFill>
                  <a:srgbClr val="000000"/>
                </a:solidFill>
                <a:latin typeface="Open Sans"/>
              </a:rPr>
              <a:t> обеспечивает более хорошую безопасность </a:t>
            </a:r>
            <a:r>
              <a:rPr lang="ru-RU" sz="3200" spc="-1" dirty="0">
                <a:solidFill>
                  <a:srgbClr val="000000"/>
                </a:solidFill>
                <a:latin typeface="Open Sans"/>
              </a:rPr>
              <a:t>и дольше работает от батареи</a:t>
            </a:r>
            <a:endParaRPr lang="ru-RU" sz="3200" b="0" strike="noStrike" spc="-1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44</Words>
  <Application>Microsoft Office PowerPoint</Application>
  <PresentationFormat>Произвольный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Open Sans</vt:lpstr>
      <vt:lpstr>Symbol</vt:lpstr>
      <vt:lpstr>Tempora LGC Uni</vt:lpstr>
      <vt:lpstr>Wingdings</vt:lpstr>
      <vt:lpstr>Office Theme</vt:lpstr>
      <vt:lpstr>Сравнение FireFox и Brave</vt:lpstr>
      <vt:lpstr>Потребление RAM</vt:lpstr>
      <vt:lpstr>Совместимость</vt:lpstr>
      <vt:lpstr>Безопасность</vt:lpstr>
      <vt:lpstr>Энергопотребление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Пользователь</cp:lastModifiedBy>
  <cp:revision>2</cp:revision>
  <dcterms:created xsi:type="dcterms:W3CDTF">2025-06-03T09:15:20Z</dcterms:created>
  <dcterms:modified xsi:type="dcterms:W3CDTF">2025-06-06T16:28:39Z</dcterms:modified>
  <dc:language>ru-RU</dc:language>
</cp:coreProperties>
</file>