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l"/>
              <a:t>Who are we - present team members</a:t>
            </a:r>
            <a:endParaRPr/>
          </a:p>
          <a:p>
            <a:pPr indent="-298450" lvl="0" marL="457200" rtl="0" algn="l">
              <a:spcBef>
                <a:spcPts val="0"/>
              </a:spcBef>
              <a:spcAft>
                <a:spcPts val="0"/>
              </a:spcAft>
              <a:buSzPts val="1100"/>
              <a:buChar char="-"/>
            </a:pPr>
            <a:r>
              <a:rPr lang="sl"/>
              <a:t>quick presentation of our project idea → create a model to evaluate plot quality, focus on the </a:t>
            </a:r>
            <a:r>
              <a:rPr b="1" lang="sl"/>
              <a:t>visual aspects</a:t>
            </a:r>
            <a:r>
              <a:rPr lang="sl"/>
              <a:t> because otherwise, we would need to know the context of the data presented in the plot, which would make the task a lot harder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1a96508f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1a96508f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l"/>
              <a:t>Create a dataset</a:t>
            </a:r>
            <a:endParaRPr/>
          </a:p>
          <a:p>
            <a:pPr indent="-298450" lvl="0" marL="457200" rtl="0" algn="l">
              <a:spcBef>
                <a:spcPts val="0"/>
              </a:spcBef>
              <a:spcAft>
                <a:spcPts val="0"/>
              </a:spcAft>
              <a:buSzPts val="1100"/>
              <a:buChar char="-"/>
            </a:pPr>
            <a:r>
              <a:rPr lang="sl"/>
              <a:t>Scrape the final theses on the University of Ljubljana in order to</a:t>
            </a:r>
            <a:r>
              <a:rPr b="1" lang="sl"/>
              <a:t> obtain a dataset of the main statistical plots</a:t>
            </a:r>
            <a:r>
              <a:rPr lang="sl"/>
              <a:t> → line plot, bar plot, histogram, pie chart, box plot, violin plot, scatter plots</a:t>
            </a:r>
            <a:endParaRPr/>
          </a:p>
          <a:p>
            <a:pPr indent="-298450" lvl="0" marL="457200" rtl="0" algn="l">
              <a:spcBef>
                <a:spcPts val="0"/>
              </a:spcBef>
              <a:spcAft>
                <a:spcPts val="0"/>
              </a:spcAft>
              <a:buSzPts val="1100"/>
              <a:buChar char="-"/>
            </a:pPr>
            <a:r>
              <a:rPr lang="sl"/>
              <a:t>Most of the images are not plots → </a:t>
            </a:r>
            <a:r>
              <a:rPr b="1" lang="sl"/>
              <a:t>build a plot type classification model</a:t>
            </a:r>
            <a:endParaRPr/>
          </a:p>
          <a:p>
            <a:pPr indent="-298450" lvl="0" marL="457200" rtl="0" algn="l">
              <a:spcBef>
                <a:spcPts val="0"/>
              </a:spcBef>
              <a:spcAft>
                <a:spcPts val="0"/>
              </a:spcAft>
              <a:buSzPts val="1100"/>
              <a:buChar char="-"/>
            </a:pPr>
            <a:r>
              <a:rPr lang="sl"/>
              <a:t>Query the Google, Bing and DuckDuckGo image search and scrape the top results → manually filter to obtain the training set </a:t>
            </a:r>
            <a:endParaRPr/>
          </a:p>
          <a:p>
            <a:pPr indent="-298450" lvl="0" marL="457200" rtl="0" algn="l">
              <a:spcBef>
                <a:spcPts val="0"/>
              </a:spcBef>
              <a:spcAft>
                <a:spcPts val="0"/>
              </a:spcAft>
              <a:buSzPts val="1100"/>
              <a:buChar char="-"/>
            </a:pPr>
            <a:r>
              <a:rPr b="1" lang="sl"/>
              <a:t>Obtain negatives</a:t>
            </a:r>
            <a:r>
              <a:rPr lang="sl"/>
              <a:t> (category other) with sampling from the images obtained from the final theses → most are not plots, manually removed</a:t>
            </a:r>
            <a:endParaRPr/>
          </a:p>
          <a:p>
            <a:pPr indent="-298450" lvl="0" marL="457200" rtl="0" algn="l">
              <a:spcBef>
                <a:spcPts val="0"/>
              </a:spcBef>
              <a:spcAft>
                <a:spcPts val="0"/>
              </a:spcAft>
              <a:buSzPts val="1100"/>
              <a:buChar char="-"/>
            </a:pPr>
            <a:r>
              <a:rPr b="1" lang="sl"/>
              <a:t>Finetune the ResNet101 pretrained on ImageNet</a:t>
            </a:r>
            <a:r>
              <a:rPr lang="sl"/>
              <a:t> to classify images into 7 plot types and other</a:t>
            </a:r>
            <a:endParaRPr/>
          </a:p>
          <a:p>
            <a:pPr indent="-298450" lvl="0" marL="457200" rtl="0" algn="l">
              <a:spcBef>
                <a:spcPts val="0"/>
              </a:spcBef>
              <a:spcAft>
                <a:spcPts val="0"/>
              </a:spcAft>
              <a:buSzPts val="1100"/>
              <a:buChar char="-"/>
            </a:pPr>
            <a:r>
              <a:rPr b="1" lang="sl"/>
              <a:t>Iteratively refine final dataset</a:t>
            </a:r>
            <a:r>
              <a:rPr lang="sl"/>
              <a:t>: classify images, manually check the results and fix the misclassifications, prepare new training batch and finetune again - repeated 3 times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a96508f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a96508f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l"/>
              <a:t>Utilize </a:t>
            </a:r>
            <a:r>
              <a:rPr b="1" lang="sl"/>
              <a:t>Amazon Mechanical Turk </a:t>
            </a:r>
            <a:r>
              <a:rPr lang="sl"/>
              <a:t>to evaluate the plot quality through </a:t>
            </a:r>
            <a:r>
              <a:rPr b="1" lang="sl"/>
              <a:t>pairwise comparisons of plots - each comparison evaluated in two stages (which is better and reasons)</a:t>
            </a:r>
            <a:endParaRPr b="1"/>
          </a:p>
          <a:p>
            <a:pPr indent="-298450" lvl="0" marL="457200" rtl="0" algn="l">
              <a:spcBef>
                <a:spcPts val="0"/>
              </a:spcBef>
              <a:spcAft>
                <a:spcPts val="0"/>
              </a:spcAft>
              <a:buSzPts val="1100"/>
              <a:buChar char="-"/>
            </a:pPr>
            <a:r>
              <a:rPr lang="sl"/>
              <a:t>Quickly reference the image of the interface for the workers</a:t>
            </a:r>
            <a:endParaRPr/>
          </a:p>
          <a:p>
            <a:pPr indent="-298450" lvl="0" marL="457200" rtl="0" algn="l">
              <a:spcBef>
                <a:spcPts val="0"/>
              </a:spcBef>
              <a:spcAft>
                <a:spcPts val="0"/>
              </a:spcAft>
              <a:buSzPts val="1100"/>
              <a:buChar char="-"/>
            </a:pPr>
            <a:r>
              <a:rPr lang="sl"/>
              <a:t>Focused only on line plots, 500 of them </a:t>
            </a:r>
            <a:endParaRPr/>
          </a:p>
          <a:p>
            <a:pPr indent="-298450" lvl="0" marL="457200" rtl="0" algn="l">
              <a:spcBef>
                <a:spcPts val="0"/>
              </a:spcBef>
              <a:spcAft>
                <a:spcPts val="0"/>
              </a:spcAft>
              <a:buSzPts val="1100"/>
              <a:buChar char="-"/>
            </a:pPr>
            <a:r>
              <a:rPr lang="sl"/>
              <a:t>Swiss-system tournament → after each round, group by points and randomly create new plots → each plot occurs only once in a round</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1a96508f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1a96508f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We used two different approaches for quality prediction, trained and tested </a:t>
            </a:r>
            <a:r>
              <a:rPr lang="sl">
                <a:solidFill>
                  <a:schemeClr val="dk1"/>
                </a:solidFill>
              </a:rPr>
              <a:t>o</a:t>
            </a:r>
            <a:r>
              <a:rPr lang="sl">
                <a:solidFill>
                  <a:schemeClr val="dk1"/>
                </a:solidFill>
              </a:rPr>
              <a:t>n the data labeled by mechanical turk workers</a:t>
            </a:r>
            <a:r>
              <a:rPr lang="sl"/>
              <a:t>. The first one was finetuning the resnet101 network, and for the second one, we generated two types of embeddings - each from a differently trained network. We lowered the dimension of these embeddings with PCA and trained couple of different regression models on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a96508f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a96508f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We only got pairwise comparisons from MT, and to train regression models, we needed to change match outcomes into some rating, that will tell us the quality of each plot. We used ELO ratings. The difference between elo ratings of two plots tells us the probability of their match outcome. We obtained these ratings by fitting a maximum likelihood model on the pairwise comparisons. Here we can see some examples. On the top is the worst plot from our dataset that got a rating of -86, in the middle we have a plot with median rating 5 and on the bottom is the plot that won all the matches, with rating 109.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1a96508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1a96508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Here we can see the results of plot type classif</a:t>
            </a:r>
            <a:r>
              <a:rPr lang="sl"/>
              <a:t>ication. For some type of plots it worked really well and for some did not. The problem was  in the number of the training instances - we had less box plots and violin plots. We could not improve the performance of the classificator, because those two types of plots rarely appear in the final theses we scrapped.  Here we can see some examples of the plots that were incorectly classified. Two plots at the top right were classified as pie charts, the one in the corner was suppoused to be violin plot, and the left box plot.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a96508f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1a96508f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Here you can see the results on our data set on different models. Every model behaves similarly to the mean predictor, so our results are not good. We think that this happened because of the dataset - it is probably too small for the models to actually learn something. The problem could also be in the subjective opinions. </a:t>
            </a:r>
            <a:r>
              <a:rPr lang="sl">
                <a:solidFill>
                  <a:schemeClr val="dk1"/>
                </a:solidFill>
              </a:rPr>
              <a:t>There is no universal definition of what a good plot is and different things attracts different people. This might be too different for every individual, that it could not be modeled.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a96508f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1a96508f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At the end, we have also analised the categories people selected in the surveys. On the plot we can see how many times each category was selected for the winner plot and how many times for the plot that lost. At the top of each category is written the number that represents the correlation between this category and the winners. We can see that the correlation is the highest for the readability of the plot, so we concluded that this is the most valuable category on which people decided that the plot is good.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1a96508f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1a96508f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
              <a:t>So our final conclusion is that the classification model is good for some type of plots, but should not be used for box and violin plots. </a:t>
            </a:r>
            <a:endParaRPr/>
          </a:p>
          <a:p>
            <a:pPr indent="0" lvl="0" marL="0" rtl="0" algn="l">
              <a:spcBef>
                <a:spcPts val="0"/>
              </a:spcBef>
              <a:spcAft>
                <a:spcPts val="0"/>
              </a:spcAft>
              <a:buNone/>
            </a:pPr>
            <a:r>
              <a:rPr lang="sl"/>
              <a:t>The model for quality prediction is not good, but it might be improved with bigger data size.</a:t>
            </a:r>
            <a:endParaRPr/>
          </a:p>
          <a:p>
            <a:pPr indent="0" lvl="0" marL="0" rtl="0" algn="l">
              <a:spcBef>
                <a:spcPts val="0"/>
              </a:spcBef>
              <a:spcAft>
                <a:spcPts val="0"/>
              </a:spcAft>
              <a:buNone/>
            </a:pPr>
            <a:r>
              <a:rPr lang="sl"/>
              <a:t>From the analysis of the categories we concluded that plots should be made in that way that they are easy to read.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l"/>
              <a:t>How good is my plot?</a:t>
            </a:r>
            <a:endParaRPr/>
          </a:p>
        </p:txBody>
      </p:sp>
      <p:sp>
        <p:nvSpPr>
          <p:cNvPr id="87" name="Google Shape;87;p13"/>
          <p:cNvSpPr txBox="1"/>
          <p:nvPr>
            <p:ph idx="1" type="subTitle"/>
          </p:nvPr>
        </p:nvSpPr>
        <p:spPr>
          <a:xfrm>
            <a:off x="729452"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l"/>
              <a:t>Data Science Project competition</a:t>
            </a:r>
            <a:endParaRPr/>
          </a:p>
        </p:txBody>
      </p:sp>
      <p:sp>
        <p:nvSpPr>
          <p:cNvPr id="88" name="Google Shape;88;p13"/>
          <p:cNvSpPr txBox="1"/>
          <p:nvPr/>
        </p:nvSpPr>
        <p:spPr>
          <a:xfrm>
            <a:off x="729450" y="4261075"/>
            <a:ext cx="40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l">
                <a:latin typeface="Lato"/>
                <a:ea typeface="Lato"/>
                <a:cs typeface="Lato"/>
                <a:sym typeface="Lato"/>
              </a:rPr>
              <a:t>Urša Zrimšek, Maruša Oražem, Andrej Hafner</a:t>
            </a:r>
            <a:endParaRPr>
              <a:latin typeface="Lato"/>
              <a:ea typeface="Lato"/>
              <a:cs typeface="Lato"/>
              <a:sym typeface="Lato"/>
            </a:endParaRPr>
          </a:p>
        </p:txBody>
      </p:sp>
      <p:sp>
        <p:nvSpPr>
          <p:cNvPr id="89" name="Google Shape;89;p13"/>
          <p:cNvSpPr txBox="1"/>
          <p:nvPr/>
        </p:nvSpPr>
        <p:spPr>
          <a:xfrm>
            <a:off x="6658050" y="4261075"/>
            <a:ext cx="17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l">
                <a:latin typeface="Lato"/>
                <a:ea typeface="Lato"/>
                <a:cs typeface="Lato"/>
                <a:sym typeface="Lato"/>
              </a:rPr>
              <a:t>Ljubljana, 22.6.2021</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Plot type classification</a:t>
            </a:r>
            <a:endParaRPr/>
          </a:p>
        </p:txBody>
      </p:sp>
      <p:pic>
        <p:nvPicPr>
          <p:cNvPr id="95" name="Google Shape;95;p14"/>
          <p:cNvPicPr preferRelativeResize="0"/>
          <p:nvPr/>
        </p:nvPicPr>
        <p:blipFill>
          <a:blip r:embed="rId3">
            <a:alphaModFix/>
          </a:blip>
          <a:stretch>
            <a:fillRect/>
          </a:stretch>
        </p:blipFill>
        <p:spPr>
          <a:xfrm>
            <a:off x="1188249" y="1896250"/>
            <a:ext cx="6767501" cy="2771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Mechanical turk</a:t>
            </a:r>
            <a:endParaRPr/>
          </a:p>
        </p:txBody>
      </p:sp>
      <p:sp>
        <p:nvSpPr>
          <p:cNvPr id="101" name="Google Shape;101;p15"/>
          <p:cNvSpPr txBox="1"/>
          <p:nvPr>
            <p:ph idx="1" type="body"/>
          </p:nvPr>
        </p:nvSpPr>
        <p:spPr>
          <a:xfrm>
            <a:off x="729450" y="2078875"/>
            <a:ext cx="2548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sl"/>
              <a:t>500 line plots</a:t>
            </a:r>
            <a:endParaRPr/>
          </a:p>
          <a:p>
            <a:pPr indent="-311150" lvl="0" marL="457200" rtl="0" algn="l">
              <a:spcBef>
                <a:spcPts val="0"/>
              </a:spcBef>
              <a:spcAft>
                <a:spcPts val="0"/>
              </a:spcAft>
              <a:buSzPts val="1300"/>
              <a:buChar char="●"/>
            </a:pPr>
            <a:r>
              <a:rPr lang="sl"/>
              <a:t>Swiss-system tournament</a:t>
            </a:r>
            <a:endParaRPr/>
          </a:p>
          <a:p>
            <a:pPr indent="-311150" lvl="0" marL="457200" rtl="0" algn="l">
              <a:spcBef>
                <a:spcPts val="0"/>
              </a:spcBef>
              <a:spcAft>
                <a:spcPts val="0"/>
              </a:spcAft>
              <a:buSzPts val="1300"/>
              <a:buChar char="●"/>
            </a:pPr>
            <a:r>
              <a:rPr lang="sl"/>
              <a:t>10 comparisons / HIT</a:t>
            </a:r>
            <a:endParaRPr/>
          </a:p>
          <a:p>
            <a:pPr indent="-311150" lvl="0" marL="457200" rtl="0" algn="l">
              <a:spcBef>
                <a:spcPts val="0"/>
              </a:spcBef>
              <a:spcAft>
                <a:spcPts val="0"/>
              </a:spcAft>
              <a:buSzPts val="1300"/>
              <a:buChar char="●"/>
            </a:pPr>
            <a:r>
              <a:rPr lang="sl"/>
              <a:t>9 rounds</a:t>
            </a:r>
            <a:endParaRPr/>
          </a:p>
        </p:txBody>
      </p:sp>
      <p:pic>
        <p:nvPicPr>
          <p:cNvPr id="102" name="Google Shape;102;p15"/>
          <p:cNvPicPr preferRelativeResize="0"/>
          <p:nvPr/>
        </p:nvPicPr>
        <p:blipFill>
          <a:blip r:embed="rId3">
            <a:alphaModFix/>
          </a:blip>
          <a:stretch>
            <a:fillRect/>
          </a:stretch>
        </p:blipFill>
        <p:spPr>
          <a:xfrm>
            <a:off x="3381250" y="950275"/>
            <a:ext cx="5491099" cy="369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Plot quality prediction</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l" sz="1400"/>
              <a:t>Two approaches</a:t>
            </a:r>
            <a:r>
              <a:rPr lang="sl"/>
              <a:t>:</a:t>
            </a:r>
            <a:endParaRPr/>
          </a:p>
          <a:p>
            <a:pPr indent="-311150" lvl="0" marL="457200" rtl="0" algn="l">
              <a:spcBef>
                <a:spcPts val="1200"/>
              </a:spcBef>
              <a:spcAft>
                <a:spcPts val="0"/>
              </a:spcAft>
              <a:buSzPts val="1300"/>
              <a:buChar char="●"/>
            </a:pPr>
            <a:r>
              <a:rPr lang="sl"/>
              <a:t>Fine-tuning of ResNet101</a:t>
            </a:r>
            <a:br>
              <a:rPr lang="sl"/>
            </a:br>
            <a:endParaRPr/>
          </a:p>
          <a:p>
            <a:pPr indent="-311150" lvl="0" marL="457200" rtl="0" algn="l">
              <a:spcBef>
                <a:spcPts val="0"/>
              </a:spcBef>
              <a:spcAft>
                <a:spcPts val="0"/>
              </a:spcAft>
              <a:buSzPts val="1300"/>
              <a:buChar char="●"/>
            </a:pPr>
            <a:r>
              <a:rPr lang="sl"/>
              <a:t>Two types of image embeddings → PCA dimensionality reduction → regression models</a:t>
            </a:r>
            <a:endParaRPr/>
          </a:p>
          <a:p>
            <a:pPr indent="-298450" lvl="1" marL="914400" rtl="0" algn="l">
              <a:spcBef>
                <a:spcPts val="0"/>
              </a:spcBef>
              <a:spcAft>
                <a:spcPts val="0"/>
              </a:spcAft>
              <a:buSzPts val="1100"/>
              <a:buChar char="○"/>
            </a:pPr>
            <a:r>
              <a:rPr lang="sl"/>
              <a:t>Embeddings from ResNet101 pretrained on ImageNet</a:t>
            </a:r>
            <a:endParaRPr/>
          </a:p>
          <a:p>
            <a:pPr indent="-298450" lvl="1" marL="914400" rtl="0" algn="l">
              <a:spcBef>
                <a:spcPts val="0"/>
              </a:spcBef>
              <a:spcAft>
                <a:spcPts val="0"/>
              </a:spcAft>
              <a:buSzPts val="1100"/>
              <a:buChar char="○"/>
            </a:pPr>
            <a:r>
              <a:rPr lang="sl"/>
              <a:t>Embeddings from fine-tuned network used for plot type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1204525" y="2394175"/>
            <a:ext cx="3136324" cy="635000"/>
          </a:xfrm>
          <a:prstGeom prst="rect">
            <a:avLst/>
          </a:prstGeom>
          <a:noFill/>
          <a:ln>
            <a:noFill/>
          </a:ln>
        </p:spPr>
      </p:pic>
      <p:sp>
        <p:nvSpPr>
          <p:cNvPr id="114" name="Google Shape;114;p17"/>
          <p:cNvSpPr txBox="1"/>
          <p:nvPr>
            <p:ph idx="1" type="body"/>
          </p:nvPr>
        </p:nvSpPr>
        <p:spPr>
          <a:xfrm>
            <a:off x="729450" y="2135275"/>
            <a:ext cx="3884700" cy="2267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sl"/>
              <a:t>ELO ratings</a:t>
            </a:r>
            <a:endParaRPr/>
          </a:p>
          <a:p>
            <a:pPr indent="-311150" lvl="0" marL="457200" rtl="0" algn="l">
              <a:spcBef>
                <a:spcPts val="1200"/>
              </a:spcBef>
              <a:spcAft>
                <a:spcPts val="0"/>
              </a:spcAft>
              <a:buSzPts val="1300"/>
              <a:buChar char="●"/>
            </a:pPr>
            <a:br>
              <a:rPr lang="sl" sz="300"/>
            </a:br>
            <a:endParaRPr sz="300"/>
          </a:p>
          <a:p>
            <a:pPr indent="-311150" lvl="0" marL="457200" rtl="0" algn="l">
              <a:spcBef>
                <a:spcPts val="0"/>
              </a:spcBef>
              <a:spcAft>
                <a:spcPts val="0"/>
              </a:spcAft>
              <a:buSzPts val="1300"/>
              <a:buChar char="●"/>
            </a:pPr>
            <a:r>
              <a:rPr lang="sl"/>
              <a:t>inferred using maximum likelihood on pairwise comparisons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Target variable</a:t>
            </a:r>
            <a:endParaRPr/>
          </a:p>
        </p:txBody>
      </p:sp>
      <p:pic>
        <p:nvPicPr>
          <p:cNvPr id="116" name="Google Shape;116;p17"/>
          <p:cNvPicPr preferRelativeResize="0"/>
          <p:nvPr/>
        </p:nvPicPr>
        <p:blipFill>
          <a:blip r:embed="rId4">
            <a:alphaModFix/>
          </a:blip>
          <a:stretch>
            <a:fillRect/>
          </a:stretch>
        </p:blipFill>
        <p:spPr>
          <a:xfrm>
            <a:off x="4614075" y="809150"/>
            <a:ext cx="3277350" cy="1227700"/>
          </a:xfrm>
          <a:prstGeom prst="rect">
            <a:avLst/>
          </a:prstGeom>
          <a:noFill/>
          <a:ln>
            <a:noFill/>
          </a:ln>
        </p:spPr>
      </p:pic>
      <p:pic>
        <p:nvPicPr>
          <p:cNvPr id="117" name="Google Shape;117;p17"/>
          <p:cNvPicPr preferRelativeResize="0"/>
          <p:nvPr/>
        </p:nvPicPr>
        <p:blipFill>
          <a:blip r:embed="rId5">
            <a:alphaModFix/>
          </a:blip>
          <a:stretch>
            <a:fillRect/>
          </a:stretch>
        </p:blipFill>
        <p:spPr>
          <a:xfrm>
            <a:off x="4572000" y="3569473"/>
            <a:ext cx="3193301" cy="1505504"/>
          </a:xfrm>
          <a:prstGeom prst="rect">
            <a:avLst/>
          </a:prstGeom>
          <a:noFill/>
          <a:ln>
            <a:noFill/>
          </a:ln>
        </p:spPr>
      </p:pic>
      <p:pic>
        <p:nvPicPr>
          <p:cNvPr id="118" name="Google Shape;118;p17"/>
          <p:cNvPicPr preferRelativeResize="0"/>
          <p:nvPr/>
        </p:nvPicPr>
        <p:blipFill>
          <a:blip r:embed="rId6">
            <a:alphaModFix/>
          </a:blip>
          <a:stretch>
            <a:fillRect/>
          </a:stretch>
        </p:blipFill>
        <p:spPr>
          <a:xfrm>
            <a:off x="4807425" y="2244225"/>
            <a:ext cx="2792175" cy="1227700"/>
          </a:xfrm>
          <a:prstGeom prst="rect">
            <a:avLst/>
          </a:prstGeom>
          <a:noFill/>
          <a:ln>
            <a:noFill/>
          </a:ln>
        </p:spPr>
      </p:pic>
      <p:sp>
        <p:nvSpPr>
          <p:cNvPr id="119" name="Google Shape;119;p17"/>
          <p:cNvSpPr txBox="1"/>
          <p:nvPr/>
        </p:nvSpPr>
        <p:spPr>
          <a:xfrm>
            <a:off x="7891425" y="1222900"/>
            <a:ext cx="6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l">
                <a:latin typeface="Lato"/>
                <a:ea typeface="Lato"/>
                <a:cs typeface="Lato"/>
                <a:sym typeface="Lato"/>
              </a:rPr>
              <a:t>-86</a:t>
            </a:r>
            <a:endParaRPr>
              <a:latin typeface="Lato"/>
              <a:ea typeface="Lato"/>
              <a:cs typeface="Lato"/>
              <a:sym typeface="Lato"/>
            </a:endParaRPr>
          </a:p>
        </p:txBody>
      </p:sp>
      <p:sp>
        <p:nvSpPr>
          <p:cNvPr id="120" name="Google Shape;120;p17"/>
          <p:cNvSpPr txBox="1"/>
          <p:nvPr/>
        </p:nvSpPr>
        <p:spPr>
          <a:xfrm>
            <a:off x="7891425" y="2571738"/>
            <a:ext cx="5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l">
                <a:latin typeface="Lato"/>
                <a:ea typeface="Lato"/>
                <a:cs typeface="Lato"/>
                <a:sym typeface="Lato"/>
              </a:rPr>
              <a:t>5</a:t>
            </a:r>
            <a:endParaRPr>
              <a:latin typeface="Lato"/>
              <a:ea typeface="Lato"/>
              <a:cs typeface="Lato"/>
              <a:sym typeface="Lato"/>
            </a:endParaRPr>
          </a:p>
        </p:txBody>
      </p:sp>
      <p:sp>
        <p:nvSpPr>
          <p:cNvPr id="121" name="Google Shape;121;p17"/>
          <p:cNvSpPr txBox="1"/>
          <p:nvPr/>
        </p:nvSpPr>
        <p:spPr>
          <a:xfrm>
            <a:off x="7891425" y="4002875"/>
            <a:ext cx="9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l">
                <a:latin typeface="Lato"/>
                <a:ea typeface="Lato"/>
                <a:cs typeface="Lato"/>
                <a:sym typeface="Lato"/>
              </a:rPr>
              <a:t>109</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Results</a:t>
            </a:r>
            <a:endParaRPr/>
          </a:p>
        </p:txBody>
      </p:sp>
      <p:sp>
        <p:nvSpPr>
          <p:cNvPr id="127" name="Google Shape;127;p18"/>
          <p:cNvSpPr txBox="1"/>
          <p:nvPr>
            <p:ph idx="1" type="body"/>
          </p:nvPr>
        </p:nvSpPr>
        <p:spPr>
          <a:xfrm>
            <a:off x="729450" y="2078875"/>
            <a:ext cx="3907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l"/>
              <a:t>PLOT TYPE CLASSIFICATION, False Positive Rates</a:t>
            </a:r>
            <a:endParaRPr/>
          </a:p>
          <a:p>
            <a:pPr indent="-311150" lvl="0" marL="457200" rtl="0" algn="l">
              <a:spcBef>
                <a:spcPts val="1200"/>
              </a:spcBef>
              <a:spcAft>
                <a:spcPts val="0"/>
              </a:spcAft>
              <a:buSzPts val="1300"/>
              <a:buChar char="●"/>
            </a:pPr>
            <a:r>
              <a:rPr lang="sl"/>
              <a:t>Scatter plot  0.04 %</a:t>
            </a:r>
            <a:endParaRPr/>
          </a:p>
          <a:p>
            <a:pPr indent="-311150" lvl="0" marL="457200" rtl="0" algn="l">
              <a:spcBef>
                <a:spcPts val="0"/>
              </a:spcBef>
              <a:spcAft>
                <a:spcPts val="0"/>
              </a:spcAft>
              <a:buSzPts val="1300"/>
              <a:buChar char="●"/>
            </a:pPr>
            <a:r>
              <a:rPr lang="sl"/>
              <a:t>Bar plot 	0.06%</a:t>
            </a:r>
            <a:endParaRPr/>
          </a:p>
          <a:p>
            <a:pPr indent="-311150" lvl="0" marL="457200" rtl="0" algn="l">
              <a:spcBef>
                <a:spcPts val="0"/>
              </a:spcBef>
              <a:spcAft>
                <a:spcPts val="0"/>
              </a:spcAft>
              <a:buSzPts val="1300"/>
              <a:buChar char="●"/>
            </a:pPr>
            <a:r>
              <a:rPr lang="sl"/>
              <a:t>Pie chart 	1.03%</a:t>
            </a:r>
            <a:endParaRPr/>
          </a:p>
          <a:p>
            <a:pPr indent="-311150" lvl="0" marL="457200" rtl="0" algn="l">
              <a:spcBef>
                <a:spcPts val="0"/>
              </a:spcBef>
              <a:spcAft>
                <a:spcPts val="0"/>
              </a:spcAft>
              <a:buSzPts val="1300"/>
              <a:buChar char="●"/>
            </a:pPr>
            <a:r>
              <a:rPr lang="sl"/>
              <a:t>Line plot 	0.2%</a:t>
            </a:r>
            <a:endParaRPr/>
          </a:p>
          <a:p>
            <a:pPr indent="-311150" lvl="0" marL="457200" rtl="0" algn="l">
              <a:spcBef>
                <a:spcPts val="0"/>
              </a:spcBef>
              <a:spcAft>
                <a:spcPts val="0"/>
              </a:spcAft>
              <a:buSzPts val="1300"/>
              <a:buChar char="●"/>
            </a:pPr>
            <a:r>
              <a:rPr lang="sl"/>
              <a:t>Histogram 	8.33%</a:t>
            </a:r>
            <a:endParaRPr/>
          </a:p>
          <a:p>
            <a:pPr indent="-311150" lvl="0" marL="457200" rtl="0" algn="l">
              <a:spcBef>
                <a:spcPts val="0"/>
              </a:spcBef>
              <a:spcAft>
                <a:spcPts val="0"/>
              </a:spcAft>
              <a:buSzPts val="1300"/>
              <a:buChar char="●"/>
            </a:pPr>
            <a:r>
              <a:rPr lang="sl"/>
              <a:t>Box plot 	31.25%</a:t>
            </a:r>
            <a:endParaRPr/>
          </a:p>
          <a:p>
            <a:pPr indent="-311150" lvl="0" marL="457200" rtl="0" algn="l">
              <a:spcBef>
                <a:spcPts val="0"/>
              </a:spcBef>
              <a:spcAft>
                <a:spcPts val="0"/>
              </a:spcAft>
              <a:buSzPts val="1300"/>
              <a:buChar char="●"/>
            </a:pPr>
            <a:r>
              <a:rPr lang="sl"/>
              <a:t>Violin plot 	90.1%</a:t>
            </a:r>
            <a:endParaRPr/>
          </a:p>
        </p:txBody>
      </p:sp>
      <p:pic>
        <p:nvPicPr>
          <p:cNvPr id="128" name="Google Shape;128;p18"/>
          <p:cNvPicPr preferRelativeResize="0"/>
          <p:nvPr/>
        </p:nvPicPr>
        <p:blipFill>
          <a:blip r:embed="rId3">
            <a:alphaModFix/>
          </a:blip>
          <a:stretch>
            <a:fillRect/>
          </a:stretch>
        </p:blipFill>
        <p:spPr>
          <a:xfrm>
            <a:off x="6871963" y="3351800"/>
            <a:ext cx="1889144" cy="1604687"/>
          </a:xfrm>
          <a:prstGeom prst="rect">
            <a:avLst/>
          </a:prstGeom>
          <a:noFill/>
          <a:ln>
            <a:noFill/>
          </a:ln>
        </p:spPr>
      </p:pic>
      <p:pic>
        <p:nvPicPr>
          <p:cNvPr id="129" name="Google Shape;129;p18"/>
          <p:cNvPicPr preferRelativeResize="0"/>
          <p:nvPr/>
        </p:nvPicPr>
        <p:blipFill>
          <a:blip r:embed="rId4">
            <a:alphaModFix/>
          </a:blip>
          <a:stretch>
            <a:fillRect/>
          </a:stretch>
        </p:blipFill>
        <p:spPr>
          <a:xfrm>
            <a:off x="6526225" y="744150"/>
            <a:ext cx="2234875" cy="853450"/>
          </a:xfrm>
          <a:prstGeom prst="rect">
            <a:avLst/>
          </a:prstGeom>
          <a:noFill/>
          <a:ln>
            <a:noFill/>
          </a:ln>
        </p:spPr>
      </p:pic>
      <p:pic>
        <p:nvPicPr>
          <p:cNvPr id="130" name="Google Shape;130;p18"/>
          <p:cNvPicPr preferRelativeResize="0"/>
          <p:nvPr/>
        </p:nvPicPr>
        <p:blipFill>
          <a:blip r:embed="rId5">
            <a:alphaModFix/>
          </a:blip>
          <a:stretch>
            <a:fillRect/>
          </a:stretch>
        </p:blipFill>
        <p:spPr>
          <a:xfrm>
            <a:off x="6683925" y="1695763"/>
            <a:ext cx="2077174" cy="1557875"/>
          </a:xfrm>
          <a:prstGeom prst="rect">
            <a:avLst/>
          </a:prstGeom>
          <a:noFill/>
          <a:ln>
            <a:noFill/>
          </a:ln>
        </p:spPr>
      </p:pic>
      <p:pic>
        <p:nvPicPr>
          <p:cNvPr id="131" name="Google Shape;131;p18"/>
          <p:cNvPicPr preferRelativeResize="0"/>
          <p:nvPr/>
        </p:nvPicPr>
        <p:blipFill>
          <a:blip r:embed="rId6">
            <a:alphaModFix/>
          </a:blip>
          <a:stretch>
            <a:fillRect/>
          </a:stretch>
        </p:blipFill>
        <p:spPr>
          <a:xfrm>
            <a:off x="3468400" y="3452325"/>
            <a:ext cx="3137675" cy="1403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Results of quality prediction</a:t>
            </a:r>
            <a:endParaRPr/>
          </a:p>
        </p:txBody>
      </p:sp>
      <p:sp>
        <p:nvSpPr>
          <p:cNvPr id="137" name="Google Shape;13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sl"/>
              <a:t>No improvements of mean predictor.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sl"/>
              <a:t>Too small dataset.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sl"/>
              <a:t>Too subjective rating.</a:t>
            </a:r>
            <a:endParaRPr/>
          </a:p>
        </p:txBody>
      </p:sp>
      <p:pic>
        <p:nvPicPr>
          <p:cNvPr id="138" name="Google Shape;138;p19"/>
          <p:cNvPicPr preferRelativeResize="0"/>
          <p:nvPr/>
        </p:nvPicPr>
        <p:blipFill>
          <a:blip r:embed="rId3">
            <a:alphaModFix/>
          </a:blip>
          <a:stretch>
            <a:fillRect/>
          </a:stretch>
        </p:blipFill>
        <p:spPr>
          <a:xfrm>
            <a:off x="4750775" y="1711825"/>
            <a:ext cx="4115899" cy="262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Analysis of the categories</a:t>
            </a:r>
            <a:endParaRPr/>
          </a:p>
        </p:txBody>
      </p:sp>
      <p:pic>
        <p:nvPicPr>
          <p:cNvPr id="144" name="Google Shape;144;p20"/>
          <p:cNvPicPr preferRelativeResize="0"/>
          <p:nvPr/>
        </p:nvPicPr>
        <p:blipFill>
          <a:blip r:embed="rId3">
            <a:alphaModFix/>
          </a:blip>
          <a:stretch>
            <a:fillRect/>
          </a:stretch>
        </p:blipFill>
        <p:spPr>
          <a:xfrm>
            <a:off x="1792425" y="1755025"/>
            <a:ext cx="5038775" cy="3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Conclusions</a:t>
            </a:r>
            <a:endParaRPr/>
          </a:p>
        </p:txBody>
      </p:sp>
      <p:sp>
        <p:nvSpPr>
          <p:cNvPr id="150" name="Google Shape;15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sl"/>
              <a:t>Classification model - good for some types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sl"/>
              <a:t>Model for quality prediction might be improved with bigger data set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sl"/>
              <a:t>Plots should be readable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