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5" r:id="rId19"/>
    <p:sldId id="276" r:id="rId20"/>
    <p:sldId id="271" r:id="rId21"/>
    <p:sldId id="272" r:id="rId22"/>
    <p:sldId id="277" r:id="rId23"/>
    <p:sldId id="278" r:id="rId24"/>
    <p:sldId id="279" r:id="rId25"/>
    <p:sldId id="281" r:id="rId26"/>
    <p:sldId id="283" r:id="rId27"/>
    <p:sldId id="284" r:id="rId28"/>
    <p:sldId id="282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Prednost igraca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</c:ser>
        <c:axId val="84232832"/>
        <c:axId val="84238720"/>
      </c:barChart>
      <c:catAx>
        <c:axId val="84232832"/>
        <c:scaling>
          <c:orientation val="minMax"/>
        </c:scaling>
        <c:axPos val="b"/>
        <c:numFmt formatCode="General" sourceLinked="1"/>
        <c:tickLblPos val="nextTo"/>
        <c:crossAx val="84238720"/>
        <c:crosses val="autoZero"/>
        <c:auto val="1"/>
        <c:lblAlgn val="ctr"/>
        <c:lblOffset val="100"/>
      </c:catAx>
      <c:valAx>
        <c:axId val="84238720"/>
        <c:scaling>
          <c:orientation val="minMax"/>
        </c:scaling>
        <c:axPos val="l"/>
        <c:majorGridlines/>
        <c:numFmt formatCode="General" sourceLinked="1"/>
        <c:tickLblPos val="nextTo"/>
        <c:crossAx val="842328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n=3</c:v>
                </c:pt>
                <c:pt idx="1">
                  <c:v>n=7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469</c:v>
                </c:pt>
                <c:pt idx="1">
                  <c:v>531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n=3</c:v>
                </c:pt>
                <c:pt idx="1">
                  <c:v>n=7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509</c:v>
                </c:pt>
                <c:pt idx="1">
                  <c:v>491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n=4</c:v>
                </c:pt>
                <c:pt idx="1">
                  <c:v>n=15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478</c:v>
                </c:pt>
                <c:pt idx="1">
                  <c:v>522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n=1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-1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n=2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n=3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n=4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n=5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-1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marker val="1"/>
        <c:axId val="84270464"/>
        <c:axId val="84546688"/>
      </c:lineChart>
      <c:catAx>
        <c:axId val="84270464"/>
        <c:scaling>
          <c:orientation val="minMax"/>
        </c:scaling>
        <c:axPos val="b"/>
        <c:numFmt formatCode="General" sourceLinked="1"/>
        <c:tickLblPos val="nextTo"/>
        <c:crossAx val="84546688"/>
        <c:crosses val="autoZero"/>
        <c:auto val="1"/>
        <c:lblAlgn val="ctr"/>
        <c:lblOffset val="100"/>
      </c:catAx>
      <c:valAx>
        <c:axId val="84546688"/>
        <c:scaling>
          <c:orientation val="minMax"/>
        </c:scaling>
        <c:axPos val="l"/>
        <c:majorGridlines/>
        <c:numFmt formatCode="General" sourceLinked="1"/>
        <c:tickLblPos val="nextTo"/>
        <c:crossAx val="842704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4073115860517438"/>
          <c:y val="4.1545892713408257E-2"/>
          <c:w val="0.80017033585087582"/>
          <c:h val="0.7780076001982209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n=2</c:v>
                </c:pt>
                <c:pt idx="1">
                  <c:v>n=3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499</c:v>
                </c:pt>
                <c:pt idx="1">
                  <c:v>501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n=4</c:v>
                </c:pt>
                <c:pt idx="1">
                  <c:v>n=5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508</c:v>
                </c:pt>
                <c:pt idx="1">
                  <c:v>492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n=3</c:v>
                </c:pt>
                <c:pt idx="1">
                  <c:v>n=5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490</c:v>
                </c:pt>
                <c:pt idx="1">
                  <c:v>510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n=5</c:v>
                </c:pt>
                <c:pt idx="1">
                  <c:v>n=6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478</c:v>
                </c:pt>
                <c:pt idx="1">
                  <c:v>522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n=6</c:v>
                </c:pt>
                <c:pt idx="1">
                  <c:v>n=7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483</c:v>
                </c:pt>
                <c:pt idx="1">
                  <c:v>517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Sheet1!$A$2:$A$3</c:f>
              <c:strCache>
                <c:ptCount val="2"/>
                <c:pt idx="0">
                  <c:v>n=2</c:v>
                </c:pt>
                <c:pt idx="1">
                  <c:v>n=5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483</c:v>
                </c:pt>
                <c:pt idx="1">
                  <c:v>517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98E9-EBEF-4CE3-A33C-08CA338752E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Predmetni projekat</a:t>
            </a:r>
            <a:br>
              <a:rPr lang="sr-Latn-RS" dirty="0" smtClean="0"/>
            </a:br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 smtClean="0"/>
              <a:t>Miloš Marić RA19/2012</a:t>
            </a:r>
          </a:p>
          <a:p>
            <a:pPr algn="r"/>
            <a:r>
              <a:rPr lang="sr-Latn-RS" dirty="0" smtClean="0"/>
              <a:t>Andrej Miletić RA137/2012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U zavisnosti od vremena i potrebe, igra će biti napravljena kao text based, ili sa jednostavnom grafikom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se oslanja na osnovni koncept dečije igre papir, kamen, makaze, gde dva igrača istovremeno biraju potez od kojih je ili jedan pobednički, ili je nerešeno</a:t>
            </a:r>
          </a:p>
          <a:p>
            <a:pPr algn="just"/>
            <a:r>
              <a:rPr lang="sr-Latn-RS" dirty="0" smtClean="0"/>
              <a:t>Kompjuter će posle svakog igračevog poteza odabrati svoj, bez znanja šta je igrač odigrao, samo na osnovu analize prethodnik poteza i partija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Pobednik igre je onaj ko ili istroši sve protivnikove životne poene, ili je u boljem stanju posle određenog broja rundi</a:t>
            </a:r>
          </a:p>
          <a:p>
            <a:pPr algn="just"/>
            <a:r>
              <a:rPr lang="sr-Latn-RS" dirty="0" smtClean="0"/>
              <a:t>Igrač i kompjuter imaju set mogućih poteza, i maksimalni broj poteza jedne vrste koji mogu odigrati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Učenje računara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Računar će učiti iz prethodnih partija odigranih protiv njega, i odlučivaće na osnovu poteza odigranih od strane igrača u toku trenutne partije</a:t>
            </a:r>
          </a:p>
          <a:p>
            <a:pPr algn="just"/>
            <a:r>
              <a:rPr lang="sr-Latn-RS" smtClean="0"/>
              <a:t>Trenutna ideja za učenje računara je da prvi potez odluči jednostavnom verovatnoćom u zavisnosti od prošlih partija, a svaki sledeći sve više oslanjajući se na prepoznavanja sekvence poteza od strane igrača i traženjem istog slučaja u prethodnim partijama (kao N-Gram)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4" name="Content Placeholder 3" descr="Pravila_ig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416" y="1638783"/>
            <a:ext cx="6573168" cy="444879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4" name="Content Placeholder 3" descr="Izgled ig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135"/>
            <a:ext cx="8229600" cy="448809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Na odabir prvog poteza utiču samo prvi potezi iz prethodnih partija, na svaki sledeći utiču br. </a:t>
            </a:r>
            <a:r>
              <a:rPr lang="sr-Latn-RS" dirty="0" smtClean="0"/>
              <a:t>r</a:t>
            </a:r>
            <a:r>
              <a:rPr lang="sr-Latn-RS" dirty="0" smtClean="0"/>
              <a:t>unde-1 poteza, sve dok br. </a:t>
            </a:r>
            <a:r>
              <a:rPr lang="sr-Latn-RS" dirty="0" smtClean="0"/>
              <a:t>r</a:t>
            </a:r>
            <a:r>
              <a:rPr lang="sr-Latn-RS" dirty="0" smtClean="0"/>
              <a:t>unde ne dostigne “n”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klasican</a:t>
            </a:r>
            <a:r>
              <a:rPr lang="en-US" dirty="0" smtClean="0"/>
              <a:t> N-Gram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verovatnocu</a:t>
            </a:r>
            <a:r>
              <a:rPr lang="en-US" dirty="0" smtClean="0"/>
              <a:t> </a:t>
            </a:r>
            <a:r>
              <a:rPr lang="en-US" dirty="0" err="1" smtClean="0"/>
              <a:t>uti</a:t>
            </a:r>
            <a:r>
              <a:rPr lang="sr-Latn-RS" dirty="0" smtClean="0"/>
              <a:t>če i koja je po redu partija u kojoj se traži poklapanje (što</a:t>
            </a:r>
            <a:r>
              <a:rPr lang="en-US" dirty="0" smtClean="0"/>
              <a:t> </a:t>
            </a:r>
            <a:r>
              <a:rPr lang="sr-Latn-RS" dirty="0" smtClean="0"/>
              <a:t>je partija starija manje utiče)</a:t>
            </a:r>
          </a:p>
          <a:p>
            <a:endParaRPr lang="sr-Latn-RS" dirty="0" smtClean="0"/>
          </a:p>
          <a:p>
            <a:r>
              <a:rPr lang="sr-Latn-RS" dirty="0" smtClean="0"/>
              <a:t>U slučaju da nije našao nijedno poklapanje u prehodnim partijama sa </a:t>
            </a:r>
            <a:r>
              <a:rPr lang="sr-Latn-RS" dirty="0" smtClean="0"/>
              <a:t>“n” </a:t>
            </a:r>
            <a:r>
              <a:rPr lang="sr-Latn-RS" dirty="0" smtClean="0"/>
              <a:t>prosleđenih poteza, pokušaće sa n-1 poteza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Studija – rezultati za različit broj poteza posmatranih u igri protiv ljudskog protivnika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Hteli smo da utvrdimo koji je optimalan broj poteza koji treba da se upoređuje sa prethodnim partijama</a:t>
            </a:r>
          </a:p>
          <a:p>
            <a:endParaRPr lang="sr-Latn-RS" dirty="0" smtClean="0"/>
          </a:p>
          <a:p>
            <a:r>
              <a:rPr lang="sr-Latn-RS" dirty="0" smtClean="0"/>
              <a:t>Osmislili smo 15 partija sa potezima za svaku, i ispočetka igrali za različito 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Studija</a:t>
            </a:r>
            <a:r>
              <a:rPr lang="sr-Latn-RS" dirty="0" smtClean="0"/>
              <a:t> - rezultati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3058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Studija</a:t>
            </a:r>
            <a:r>
              <a:rPr lang="en-US" dirty="0" smtClean="0"/>
              <a:t> – </a:t>
            </a:r>
            <a:r>
              <a:rPr lang="sr-Latn-RS" dirty="0" smtClean="0"/>
              <a:t>grafički prikaz rezultata partija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Video igra sa osnovnim mehanikama po uzoru na dečiju igru papir, kamen, makaze</a:t>
            </a:r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Računar i igrač u isto vreme biraju jedan od mogućih poteza, od kojih jedan dobija, ili bude nerešeno.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1026" name="Picture 2" descr="E:\soft\papir-kamen-mak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studije</a:t>
            </a:r>
            <a:r>
              <a:rPr lang="en-US" dirty="0" smtClean="0"/>
              <a:t> </a:t>
            </a:r>
            <a:r>
              <a:rPr lang="en-US" dirty="0" err="1" smtClean="0"/>
              <a:t>protiv</a:t>
            </a:r>
            <a:r>
              <a:rPr lang="en-US" dirty="0" smtClean="0"/>
              <a:t> </a:t>
            </a:r>
            <a:r>
              <a:rPr lang="en-US" dirty="0" err="1" smtClean="0"/>
              <a:t>igra</a:t>
            </a:r>
            <a:r>
              <a:rPr lang="sr-Latn-RS" dirty="0" smtClean="0"/>
              <a:t>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Iako su ukupni rezulati loši, podjednako </a:t>
            </a:r>
            <a:r>
              <a:rPr lang="sr-Latn-RS" dirty="0" smtClean="0"/>
              <a:t>dobro su se pokazali slučajevi gde se gleda 1 ili 2 prethodna poteza, dok se najgore pokazao slučaj sa 4. Slučajevi sa 3 i 5 posmatranih poteza se nalaze između.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algoritma protiv igrača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Rezultati su bili nezadovoljavajući u slučaju igranja protiv ljudskog protivnika. Ovaj tip igre sadrži prevelik stepen nasumičnosti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međusobni potezi su nepovezani, tako da N-Gram nije efikasan, i igrač je dobijao većinu partija.</a:t>
            </a:r>
          </a:p>
          <a:p>
            <a:r>
              <a:rPr lang="sr-Latn-RS" dirty="0" smtClean="0"/>
              <a:t>Smatramo da bi bolje rezultate dobili ukoliko bismo imali igru u kojoj je veća šansa da će igrač koristiti određene kombinacije učestalo (primer: igra Mortal Combat u kojoj određene kombinacije poteza daju poseban napad)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Studija algoritma za različite korake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se videlo koji je korak za algoritam najefikasniji, suočio sam algoritam sa samim sobom, ali sa različitim korakom</a:t>
            </a:r>
          </a:p>
          <a:p>
            <a:r>
              <a:rPr lang="sr-Latn-RS" dirty="0" smtClean="0"/>
              <a:t>Stavljeno je da se odigra 1000 puta 1000 partija, i vidi za koje “n” su najbolji rezultati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Rezultati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3733800" cy="384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724400" y="1676400"/>
          <a:ext cx="35814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Rezultati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33528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09600" y="2057400"/>
          <a:ext cx="3733800" cy="3459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0" y="2133600"/>
          <a:ext cx="3429000" cy="330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35052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4495800" y="1981200"/>
          <a:ext cx="35052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sr-Latn-RS" dirty="0" smtClean="0"/>
              <a:t>ezultati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3581400" cy="467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1295400"/>
          <a:ext cx="34290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Rezultati studije bez ljudskog faktora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Kada upoređujemo algoritam sa različitim brojem poteza koje pamti, </a:t>
            </a:r>
            <a:r>
              <a:rPr lang="sr-Latn-RS" dirty="0" smtClean="0"/>
              <a:t>uglavnom u od 1000 puta odigranih 1000 partija, bolje rezultate ima algoritam za veći korak.</a:t>
            </a:r>
          </a:p>
          <a:p>
            <a:endParaRPr lang="sr-Latn-RS" dirty="0" smtClean="0"/>
          </a:p>
          <a:p>
            <a:r>
              <a:rPr lang="sr-Latn-RS" dirty="0" smtClean="0"/>
              <a:t>Iako se dešava da manji korak bolje prođe gledajući samo broj pobeđenih 1000 partija, gledano pojedinačno 1000 partija kada pobedi veći korak to je uglavnom sa većom razlikom (najčešće 750-850/1000, a prelazi i 900), dok kada manji korak pobedi bude bliže (uglavnom 600-700/1000)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Rezultati studije bez ljudskog faktora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Iako klasični N</a:t>
            </a:r>
            <a:r>
              <a:rPr lang="en-US" dirty="0" smtClean="0"/>
              <a:t>g</a:t>
            </a:r>
            <a:r>
              <a:rPr lang="sr-Latn-RS" dirty="0" smtClean="0"/>
              <a:t>ram pokazuje lošije rezultate kada se “n” poveća previše, zbog modifikacije algoritma da ukoliko ne uspe da nađe prosleđenu kombinaciju poteza pokuša opet bez najstarijeg poteza algoritam uspešno radi čak i za 15 poteza (što je takođe maskimalni broj poteza koju partija može imati).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traje dok računar ili igrač ne pobede dovoljan broj rundi, ili ne prođu sve runde</a:t>
            </a:r>
          </a:p>
          <a:p>
            <a:pPr algn="just"/>
            <a:r>
              <a:rPr lang="sr-Latn-RS" dirty="0" smtClean="0"/>
              <a:t>Računar treba da posle dovoljno partija nauči stil igrača protiv kojeg igra i na osnovu toga poveća svoje šanse za pobedu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Razvijanje sistema koji je sposoban da nauči da predviđa ponašanje igrača na osnovu podataka iz prošlih partija</a:t>
            </a:r>
          </a:p>
          <a:p>
            <a:pPr algn="just"/>
            <a:r>
              <a:rPr lang="sr-Latn-RS" dirty="0" smtClean="0"/>
              <a:t>Razvijanje sistema koji će primoravati igrača da konstantno menja svoj stil igre i da se prilagođava računaru u istoj meri kao i računar igraču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Nek</a:t>
            </a:r>
            <a:r>
              <a:rPr lang="en-US" dirty="0" smtClean="0"/>
              <a:t>e</a:t>
            </a:r>
            <a:r>
              <a:rPr lang="sr-Latn-RS" dirty="0" smtClean="0"/>
              <a:t> postojeć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en-US" dirty="0" err="1" smtClean="0"/>
              <a:t>metode</a:t>
            </a:r>
            <a:r>
              <a:rPr lang="sr-Latn-RS" dirty="0" smtClean="0"/>
              <a:t> za inteligenciju u video igrama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</a:p>
          <a:p>
            <a:r>
              <a:rPr lang="sr-Latn-RS" dirty="0" smtClean="0"/>
              <a:t>N-gram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Algoritam koji je vrlo lako implementirati, ali igrač može brzo da nauči mehanizam i pobedi</a:t>
            </a:r>
          </a:p>
          <a:p>
            <a:pPr algn="just"/>
            <a:r>
              <a:rPr lang="sr-Latn-RS" dirty="0" smtClean="0"/>
              <a:t>Ako imamo igrača koji može da iskoristi poteze R</a:t>
            </a:r>
            <a:r>
              <a:rPr lang="sr-Latn-RS" dirty="0"/>
              <a:t> </a:t>
            </a:r>
            <a:r>
              <a:rPr lang="sr-Latn-RS" dirty="0" smtClean="0"/>
              <a:t>i M i ima sekvencu poteza RRMRRMRR svaki put bi računali koji potez igrač najviše preferira i reagovali odgovarajuće. U datoj sekvenci bi videli da je potez R verovatniji od poteza M gledano globalno, ali nam je jasno da postoji obrazac ponašanja igrača po kojem je potez M verovatniji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N-Gram je probabilistički, usmereni, aciklički graf sa sledećim osobinama:</a:t>
            </a:r>
          </a:p>
          <a:p>
            <a:pPr lvl="1" algn="just"/>
            <a:r>
              <a:rPr lang="sr-Latn-RS" sz="2000" dirty="0" smtClean="0"/>
              <a:t>Svaka putanja kroz graf sadrži tačno N čvorova</a:t>
            </a:r>
          </a:p>
          <a:p>
            <a:pPr lvl="1" algn="just"/>
            <a:r>
              <a:rPr lang="sr-Latn-RS" sz="2000" dirty="0" smtClean="0"/>
              <a:t>U svakoj putanji, čvorovi 1 do N-1 odgovaraju nekom pređašnjem slučaju</a:t>
            </a:r>
          </a:p>
          <a:p>
            <a:pPr lvl="1" algn="just"/>
            <a:r>
              <a:rPr lang="sr-Latn-RS" sz="2000" dirty="0" smtClean="0"/>
              <a:t>Iz čvora N-1 postoje veze ka svim čvorovima koji predstavljaju događaje koji se mogu desiti posle sekvence događaja predsavljenim čvorovima od 1 do N-1</a:t>
            </a:r>
          </a:p>
          <a:p>
            <a:pPr lvl="1" algn="just"/>
            <a:r>
              <a:rPr lang="sr-Latn-RS" sz="2000" dirty="0" smtClean="0"/>
              <a:t>Veza ka svakom čvoru N sadrži verovatnoću da će se taj događaj desiti posle sekvence događaja predsavljenim čvorovima od 1 do N-1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Primer:</a:t>
            </a:r>
          </a:p>
          <a:p>
            <a:pPr lvl="1" algn="just"/>
            <a:r>
              <a:rPr lang="sr-Latn-RS" dirty="0" smtClean="0"/>
              <a:t>Ako imamo igrača koji može da iskoristi poteze R, M, H i ima sekvencu poteza RRMRRHRRMRR pomoću 3-Grama možemo odrediti verovatnoću sledećeg poteza na osnovu prethodna dva</a:t>
            </a:r>
          </a:p>
          <a:p>
            <a:pPr lvl="1" algn="just"/>
            <a:r>
              <a:rPr lang="sr-Latn-RS" dirty="0" smtClean="0"/>
              <a:t>3-Gram bi u sekvenci poteza tražio kada se pojavljuje podsekvenca RR, i video koji je potez usledio posle njih. Kada završi prolaz odredio bi da je verovatnoća da će posle RR podsekvence sledeći potez biti M 2/3, a da će biti H 1/3 i reagovao na odgovarajući način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Implementacija će biti sprovedena iz više delova:</a:t>
            </a:r>
          </a:p>
          <a:p>
            <a:pPr lvl="1"/>
            <a:r>
              <a:rPr lang="sr-Latn-RS" dirty="0" smtClean="0"/>
              <a:t>GUI</a:t>
            </a:r>
          </a:p>
          <a:p>
            <a:pPr lvl="1"/>
            <a:r>
              <a:rPr lang="sr-Latn-RS" dirty="0" smtClean="0"/>
              <a:t>Logika igre</a:t>
            </a:r>
          </a:p>
          <a:p>
            <a:pPr lvl="1"/>
            <a:r>
              <a:rPr lang="sr-Latn-RS" dirty="0" smtClean="0"/>
              <a:t>Učenje računara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1048</Words>
  <Application>Microsoft Office PowerPoint</Application>
  <PresentationFormat>On-screen Show (4:3)</PresentationFormat>
  <Paragraphs>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Predmetni projekat Soft computing</vt:lpstr>
      <vt:lpstr>Tema projekta</vt:lpstr>
      <vt:lpstr>Tema projekta</vt:lpstr>
      <vt:lpstr>Motivacija</vt:lpstr>
      <vt:lpstr>Neke postojeće metode za inteligenciju u video igrama</vt:lpstr>
      <vt:lpstr>Jednostavna verovatnoća poteza</vt:lpstr>
      <vt:lpstr>N-Gram</vt:lpstr>
      <vt:lpstr>N-Gram</vt:lpstr>
      <vt:lpstr>Koraci implementacije</vt:lpstr>
      <vt:lpstr>Implementacija - GUI</vt:lpstr>
      <vt:lpstr>Implementacija – Logika igre</vt:lpstr>
      <vt:lpstr>Implementacija – Logika igre</vt:lpstr>
      <vt:lpstr>Implementacija – Učenje računara</vt:lpstr>
      <vt:lpstr>Pravila igre</vt:lpstr>
      <vt:lpstr>Izgled igre</vt:lpstr>
      <vt:lpstr>Implementacija algoritma</vt:lpstr>
      <vt:lpstr>Studija – rezultati za različit broj poteza posmatranih u igri protiv ljudskog protivnika</vt:lpstr>
      <vt:lpstr>Studija - rezultati</vt:lpstr>
      <vt:lpstr>Studija – grafički prikaz rezultata partija</vt:lpstr>
      <vt:lpstr>Rezultati studije protiv igrača</vt:lpstr>
      <vt:lpstr>Rezultati algoritma protiv igrača</vt:lpstr>
      <vt:lpstr>Studija algoritma za različite korake</vt:lpstr>
      <vt:lpstr>Rezultati </vt:lpstr>
      <vt:lpstr>Rezultati </vt:lpstr>
      <vt:lpstr>Rezultati</vt:lpstr>
      <vt:lpstr>Rezultati</vt:lpstr>
      <vt:lpstr>Rezultati</vt:lpstr>
      <vt:lpstr>Rezultati studije bez ljudskog faktora</vt:lpstr>
      <vt:lpstr>Rezultati studije bez ljudskog faktora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 Miletic</dc:creator>
  <cp:lastModifiedBy>Andrej Miletic</cp:lastModifiedBy>
  <cp:revision>121</cp:revision>
  <dcterms:created xsi:type="dcterms:W3CDTF">2015-12-13T17:10:04Z</dcterms:created>
  <dcterms:modified xsi:type="dcterms:W3CDTF">2016-02-18T16:21:33Z</dcterms:modified>
</cp:coreProperties>
</file>