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3" r:id="rId15"/>
    <p:sldId id="274" r:id="rId16"/>
    <p:sldId id="269" r:id="rId17"/>
    <p:sldId id="270" r:id="rId18"/>
    <p:sldId id="275" r:id="rId19"/>
    <p:sldId id="276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Prednost igraca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7</c:v>
                </c:pt>
                <c:pt idx="2">
                  <c:v>9</c:v>
                </c:pt>
                <c:pt idx="3">
                  <c:v>10</c:v>
                </c:pt>
                <c:pt idx="4">
                  <c:v>8</c:v>
                </c:pt>
              </c:numCache>
            </c:numRef>
          </c:val>
        </c:ser>
        <c:axId val="52454144"/>
        <c:axId val="52456064"/>
      </c:barChart>
      <c:catAx>
        <c:axId val="52454144"/>
        <c:scaling>
          <c:orientation val="minMax"/>
        </c:scaling>
        <c:axPos val="b"/>
        <c:numFmt formatCode="General" sourceLinked="1"/>
        <c:tickLblPos val="nextTo"/>
        <c:crossAx val="52456064"/>
        <c:crosses val="autoZero"/>
        <c:auto val="1"/>
        <c:lblAlgn val="ctr"/>
        <c:lblOffset val="100"/>
      </c:catAx>
      <c:valAx>
        <c:axId val="52456064"/>
        <c:scaling>
          <c:orientation val="minMax"/>
        </c:scaling>
        <c:axPos val="l"/>
        <c:majorGridlines/>
        <c:numFmt formatCode="General" sourceLinked="1"/>
        <c:tickLblPos val="nextTo"/>
        <c:crossAx val="524541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n=1</c:v>
                </c:pt>
              </c:strCache>
            </c:strRef>
          </c:tx>
          <c:cat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-1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-1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-1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n=2</c:v>
                </c:pt>
              </c:strCache>
            </c:strRef>
          </c:tx>
          <c:cat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0</c:v>
                </c:pt>
                <c:pt idx="1">
                  <c:v>-1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-1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n=3</c:v>
                </c:pt>
              </c:strCache>
            </c:strRef>
          </c:tx>
          <c:cat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0</c:v>
                </c:pt>
                <c:pt idx="1">
                  <c:v>-1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n=4</c:v>
                </c:pt>
              </c:strCache>
            </c:strRef>
          </c:tx>
          <c:cat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Sheet1!$E$2:$E$15</c:f>
              <c:numCache>
                <c:formatCode>General</c:formatCode>
                <c:ptCount val="14"/>
                <c:pt idx="0">
                  <c:v>0</c:v>
                </c:pt>
                <c:pt idx="1">
                  <c:v>-1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n=5</c:v>
                </c:pt>
              </c:strCache>
            </c:strRef>
          </c:tx>
          <c:cat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</c:numCache>
            </c:numRef>
          </c:cat>
          <c:val>
            <c:numRef>
              <c:f>Sheet1!$F$2:$F$15</c:f>
              <c:numCache>
                <c:formatCode>General</c:formatCode>
                <c:ptCount val="14"/>
                <c:pt idx="0">
                  <c:v>0</c:v>
                </c:pt>
                <c:pt idx="1">
                  <c:v>-1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-1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</c:ser>
        <c:marker val="1"/>
        <c:axId val="52547968"/>
        <c:axId val="52549888"/>
      </c:lineChart>
      <c:catAx>
        <c:axId val="52547968"/>
        <c:scaling>
          <c:orientation val="minMax"/>
        </c:scaling>
        <c:axPos val="b"/>
        <c:numFmt formatCode="General" sourceLinked="1"/>
        <c:tickLblPos val="nextTo"/>
        <c:crossAx val="52549888"/>
        <c:crosses val="autoZero"/>
        <c:auto val="1"/>
        <c:lblAlgn val="ctr"/>
        <c:lblOffset val="100"/>
      </c:catAx>
      <c:valAx>
        <c:axId val="52549888"/>
        <c:scaling>
          <c:orientation val="minMax"/>
        </c:scaling>
        <c:axPos val="l"/>
        <c:majorGridlines/>
        <c:numFmt formatCode="General" sourceLinked="1"/>
        <c:tickLblPos val="nextTo"/>
        <c:crossAx val="525479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098E9-EBEF-4CE3-A33C-08CA338752E2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B577A-CEDD-4FA3-9A3C-FC3CD9A7D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Predmetni projekat</a:t>
            </a:r>
            <a:br>
              <a:rPr lang="sr-Latn-RS" dirty="0" smtClean="0"/>
            </a:br>
            <a:r>
              <a:rPr lang="sr-Latn-RS" dirty="0" smtClean="0"/>
              <a:t>Soft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r-Latn-RS" dirty="0" smtClean="0"/>
              <a:t>Miloš Marić RA19/2012</a:t>
            </a:r>
          </a:p>
          <a:p>
            <a:pPr algn="r"/>
            <a:r>
              <a:rPr lang="sr-Latn-RS" dirty="0" smtClean="0"/>
              <a:t>Andrej Miletić RA137/2012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-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U zavisnosti od vremena i potrebe, igra će biti napravljena kao text based, ili sa jednostavnom grafikom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– Logika igre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Igra se oslanja na osnovni koncept dečije igre papir, kamen, makaze, gde dva igrača istovremeno biraju potez od kojih je ili jedan pobednički, ili je nerešeno</a:t>
            </a:r>
          </a:p>
          <a:p>
            <a:pPr algn="just"/>
            <a:r>
              <a:rPr lang="sr-Latn-RS" dirty="0" smtClean="0"/>
              <a:t>Kompjuter će posle svakog igračevog poteza odabrati svoj, bez znanja šta je igrač odigrao, samo na osnovu analize prethodnik poteza i partija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– Logika igre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Pobednik igre je onaj ko ili istroši sve protivnikove životne poene, ili je u boljem stanju posle određenog broja rundi</a:t>
            </a:r>
          </a:p>
          <a:p>
            <a:pPr algn="just"/>
            <a:r>
              <a:rPr lang="sr-Latn-RS" dirty="0" smtClean="0"/>
              <a:t>Igrač i kompjuter imaju set mogućih poteza, i maksimalni broj poteza jedne vrste koji mogu odigrati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– Učenje računara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r-Latn-RS" dirty="0" smtClean="0"/>
              <a:t>Računar će učiti iz prethodnih partija odigranih protiv njega, i odlučivaće na osnovu poteza odigranih od strane igrača u toku trenutne partije</a:t>
            </a:r>
          </a:p>
          <a:p>
            <a:pPr algn="just"/>
            <a:r>
              <a:rPr lang="sr-Latn-RS" smtClean="0"/>
              <a:t>Trenutna ideja za učenje računara je da prvi potez odluči jednostavnom verovatnoćom u zavisnosti od prošlih partija, a svaki sledeći sve više oslanjajući se na prepoznavanja sekvence poteza od strane igrača i traženjem istog slučaja u prethodnim partijama (kao N-Gram)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Pravila</a:t>
            </a:r>
            <a:r>
              <a:rPr lang="en-US" dirty="0" smtClean="0"/>
              <a:t> </a:t>
            </a:r>
            <a:r>
              <a:rPr lang="en-US" dirty="0" err="1" smtClean="0"/>
              <a:t>igre</a:t>
            </a:r>
            <a:endParaRPr lang="en-US" dirty="0"/>
          </a:p>
        </p:txBody>
      </p:sp>
      <p:pic>
        <p:nvPicPr>
          <p:cNvPr id="4" name="Content Placeholder 3" descr="Pravila_ig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5416" y="1638783"/>
            <a:ext cx="6573168" cy="444879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Izgled</a:t>
            </a:r>
            <a:r>
              <a:rPr lang="en-US" dirty="0" smtClean="0"/>
              <a:t> </a:t>
            </a:r>
            <a:r>
              <a:rPr lang="en-US" dirty="0" err="1" smtClean="0"/>
              <a:t>igre</a:t>
            </a:r>
            <a:endParaRPr lang="en-US" dirty="0"/>
          </a:p>
        </p:txBody>
      </p:sp>
      <p:pic>
        <p:nvPicPr>
          <p:cNvPr id="4" name="Content Placeholder 3" descr="Izgled ig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19135"/>
            <a:ext cx="8229600" cy="448809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klasican</a:t>
            </a:r>
            <a:r>
              <a:rPr lang="en-US" dirty="0" smtClean="0"/>
              <a:t> N-Gram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verovatnocu</a:t>
            </a:r>
            <a:r>
              <a:rPr lang="en-US" dirty="0" smtClean="0"/>
              <a:t> </a:t>
            </a:r>
            <a:r>
              <a:rPr lang="en-US" dirty="0" err="1" smtClean="0"/>
              <a:t>uti</a:t>
            </a:r>
            <a:r>
              <a:rPr lang="sr-Latn-RS" dirty="0" smtClean="0"/>
              <a:t>če i koja je po redu partija u kojoj se traži poklapanje (što</a:t>
            </a:r>
            <a:r>
              <a:rPr lang="en-US" dirty="0" smtClean="0"/>
              <a:t> </a:t>
            </a:r>
            <a:r>
              <a:rPr lang="sr-Latn-RS" dirty="0" smtClean="0"/>
              <a:t>je partija starija manje utiče)</a:t>
            </a:r>
          </a:p>
          <a:p>
            <a:endParaRPr lang="sr-Latn-RS" dirty="0" smtClean="0"/>
          </a:p>
          <a:p>
            <a:r>
              <a:rPr lang="sr-Latn-RS" dirty="0" smtClean="0"/>
              <a:t>U slučaju da nije našao nijedno poklapanje u prehodnim partijama sa n prosleđenih poteza, pokušaće sa n-1 poteza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Studija – rezultati za različit broj poteza </a:t>
            </a:r>
            <a:r>
              <a:rPr lang="sr-Latn-RS" dirty="0" smtClean="0"/>
              <a:t>posmatranih u igri protiv ljudskog protivnika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Hteli </a:t>
            </a:r>
            <a:r>
              <a:rPr lang="sr-Latn-RS" dirty="0" smtClean="0"/>
              <a:t>smo da utvrdimo koji je optimalan broj poteza koji treba da se upoređuje sa prethodnim partijama</a:t>
            </a:r>
          </a:p>
          <a:p>
            <a:endParaRPr lang="sr-Latn-RS" dirty="0" smtClean="0"/>
          </a:p>
          <a:p>
            <a:r>
              <a:rPr lang="sr-Latn-RS" dirty="0" smtClean="0"/>
              <a:t>Osmislili smo 15 partija sa potezima za svaku, i ispočetka igrali za različito 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Studija</a:t>
            </a:r>
            <a:r>
              <a:rPr lang="sr-Latn-RS" dirty="0" smtClean="0"/>
              <a:t> - rezultati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305800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Studija</a:t>
            </a:r>
            <a:r>
              <a:rPr lang="en-US" dirty="0" smtClean="0"/>
              <a:t> – </a:t>
            </a:r>
            <a:r>
              <a:rPr lang="sr-Latn-RS" dirty="0" smtClean="0"/>
              <a:t>grafički prikaz rezultata partija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Tema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Video igra sa osnovnim mehanikama po uzoru na dečiju igru papir, kamen, makaze</a:t>
            </a:r>
          </a:p>
          <a:p>
            <a:pPr algn="just"/>
            <a:endParaRPr lang="sr-Latn-RS" dirty="0"/>
          </a:p>
          <a:p>
            <a:pPr algn="just"/>
            <a:endParaRPr lang="sr-Latn-RS" dirty="0" smtClean="0"/>
          </a:p>
          <a:p>
            <a:pPr algn="just"/>
            <a:endParaRPr lang="sr-Latn-RS" dirty="0"/>
          </a:p>
          <a:p>
            <a:pPr algn="just"/>
            <a:r>
              <a:rPr lang="sr-Latn-RS" dirty="0" smtClean="0"/>
              <a:t>Računar i igrač u isto vreme biraju jedan od mogućih poteza, od kojih jedan dobija, ili bude nerešeno.</a:t>
            </a:r>
          </a:p>
          <a:p>
            <a:pPr>
              <a:buNone/>
            </a:pPr>
            <a:endParaRPr lang="sr-Latn-RS" dirty="0"/>
          </a:p>
        </p:txBody>
      </p:sp>
      <p:pic>
        <p:nvPicPr>
          <p:cNvPr id="1026" name="Picture 2" descr="E:\soft\papir-kamen-makaz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743200"/>
            <a:ext cx="16002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studije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Iako su ukupni rezulati loši, podjednako </a:t>
            </a:r>
            <a:r>
              <a:rPr lang="sr-Latn-RS" dirty="0" smtClean="0"/>
              <a:t>dobro su se pokazali slučajevi gde se gleda 1 ili 2 prethodna poteza, dok se najgore pokazao slučaj sa 4. Slučajevi sa 3 i 5 posmatranih poteza se nalaze između</a:t>
            </a:r>
            <a:r>
              <a:rPr lang="sr-Latn-RS" dirty="0" smtClean="0"/>
              <a:t>.</a:t>
            </a:r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 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Rezultati su bili </a:t>
            </a:r>
            <a:r>
              <a:rPr lang="sr-Latn-RS" dirty="0" smtClean="0"/>
              <a:t>nezadovoljavajući u slučaju igranja protiv ljudskog protivnika. </a:t>
            </a:r>
            <a:r>
              <a:rPr lang="sr-Latn-RS" dirty="0" smtClean="0"/>
              <a:t>Ovaj tip igre sadrži prevelik stepen nasumičnosti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međusobni potezi su nepovezani, tako da N-Gram nije efikasan, i igrač je dobijao većinu partija.</a:t>
            </a:r>
          </a:p>
          <a:p>
            <a:r>
              <a:rPr lang="sr-Latn-RS" dirty="0" smtClean="0"/>
              <a:t>Smatramo da bi bolje rezultate dobili ukoliko bismo imali igru u kojoj je veća šansa da će igrač koristiti određene kombinacije učestalo (primer: igra Mortal Combat u kojoj određene kombinacije poteza daju poseban napad)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Tema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Igra traje dok računar ili igrač ne pobede dovoljan broj rundi, ili ne prođu sve runde</a:t>
            </a:r>
          </a:p>
          <a:p>
            <a:pPr algn="just"/>
            <a:r>
              <a:rPr lang="sr-Latn-RS" dirty="0" smtClean="0"/>
              <a:t>Računar treba da posle dovoljno partija nauči stil igrača protiv kojeg igra i na osnovu toga poveća svoje šanse za pobedu</a:t>
            </a:r>
          </a:p>
          <a:p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Razvijanje sistema koji je sposoban da nauči da predviđa ponašanje igrača na osnovu podataka iz prošlih partija</a:t>
            </a:r>
          </a:p>
          <a:p>
            <a:pPr algn="just"/>
            <a:r>
              <a:rPr lang="sr-Latn-RS" dirty="0" smtClean="0"/>
              <a:t>Razvijanje sistema koji će primoravati igrača da konstantno menja svoj stil igre i da se prilagođava računaru u istoj meri kao i računar igraču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Nek</a:t>
            </a:r>
            <a:r>
              <a:rPr lang="en-US" dirty="0" smtClean="0"/>
              <a:t>e</a:t>
            </a:r>
            <a:r>
              <a:rPr lang="sr-Latn-RS" dirty="0" smtClean="0"/>
              <a:t> postojeć</a:t>
            </a:r>
            <a:r>
              <a:rPr lang="en-US" dirty="0" smtClean="0"/>
              <a:t>e</a:t>
            </a:r>
            <a:r>
              <a:rPr lang="sr-Latn-RS" dirty="0" smtClean="0"/>
              <a:t> </a:t>
            </a:r>
            <a:r>
              <a:rPr lang="en-US" dirty="0" err="1" smtClean="0"/>
              <a:t>metode</a:t>
            </a:r>
            <a:r>
              <a:rPr lang="sr-Latn-RS" dirty="0" smtClean="0"/>
              <a:t> za inteligenciju u video igrama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Jednostavna verovatnoća poteza</a:t>
            </a:r>
          </a:p>
          <a:p>
            <a:r>
              <a:rPr lang="sr-Latn-RS" dirty="0" smtClean="0"/>
              <a:t>N-gram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Jednostavna verovatnoća poteza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sr-Latn-RS" dirty="0" smtClean="0"/>
              <a:t>Algoritam koji je vrlo lako implementirati, ali igrač može brzo da nauči mehanizam i pobedi</a:t>
            </a:r>
          </a:p>
          <a:p>
            <a:pPr algn="just"/>
            <a:r>
              <a:rPr lang="sr-Latn-RS" dirty="0" smtClean="0"/>
              <a:t>Ako imamo igrača koji može da iskoristi poteze R</a:t>
            </a:r>
            <a:r>
              <a:rPr lang="sr-Latn-RS" dirty="0"/>
              <a:t> </a:t>
            </a:r>
            <a:r>
              <a:rPr lang="sr-Latn-RS" dirty="0" smtClean="0"/>
              <a:t>i M i ima sekvencu poteza RRMRRMRR svaki put bi računali koji potez igrač najviše preferira i reagovali odgovarajuće. U datoj sekvenci bi videli da je potez R verovatniji od poteza M gledano globalno, ali nam je jasno da postoji obrazac ponašanja igrača po kojem je potez M verovatniji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N-Gram je probabilistički, usmereni, aciklički graf sa sledećim osobinama:</a:t>
            </a:r>
          </a:p>
          <a:p>
            <a:pPr lvl="1" algn="just"/>
            <a:r>
              <a:rPr lang="sr-Latn-RS" sz="2000" dirty="0" smtClean="0"/>
              <a:t>Svaka putanja kroz graf sadrži tačno N čvorova</a:t>
            </a:r>
          </a:p>
          <a:p>
            <a:pPr lvl="1" algn="just"/>
            <a:r>
              <a:rPr lang="sr-Latn-RS" sz="2000" dirty="0" smtClean="0"/>
              <a:t>U svakoj putanji, čvorovi 1 do N-1 odgovaraju nekom pređašnjem slučaju</a:t>
            </a:r>
          </a:p>
          <a:p>
            <a:pPr lvl="1" algn="just"/>
            <a:r>
              <a:rPr lang="sr-Latn-RS" sz="2000" dirty="0" smtClean="0"/>
              <a:t>Iz čvora N-1 postoje veze ka svim čvorovima koji predstavljaju događaje koji se mogu desiti posle sekvence događaja predsavljenim čvorovima od 1 do N-1</a:t>
            </a:r>
          </a:p>
          <a:p>
            <a:pPr lvl="1" algn="just"/>
            <a:r>
              <a:rPr lang="sr-Latn-RS" sz="2000" dirty="0" smtClean="0"/>
              <a:t>Veza ka svakom čvoru N sadrži verovatnoću da će se taj događaj desiti posle sekvence događaja predsavljenim čvorovima od 1 do N-1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N-Gram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Primer:</a:t>
            </a:r>
          </a:p>
          <a:p>
            <a:pPr lvl="1" algn="just"/>
            <a:r>
              <a:rPr lang="sr-Latn-RS" dirty="0" smtClean="0"/>
              <a:t>Ako imamo igrača koji može da iskoristi poteze R, M, H i ima sekvencu poteza RRMRRHRRMRR pomoću 3-Grama možemo odrediti verovatnoću sledećeg poteza na osnovu prethodna dva</a:t>
            </a:r>
          </a:p>
          <a:p>
            <a:pPr lvl="1" algn="just"/>
            <a:r>
              <a:rPr lang="sr-Latn-RS" dirty="0" smtClean="0"/>
              <a:t>3-Gram bi u sekvenci poteza tražio kada se pojavljuje podsekvenca RR, i video koji je potez usledio posle njih. Kada završi prolaz odredio bi da je verovatnoća da će posle RR podsekvence sledeći potez biti M 2/3, a da će biti H 1/3 i reagovao na odgovarajući način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Implementacija će biti sprovedena iz više delova:</a:t>
            </a:r>
          </a:p>
          <a:p>
            <a:pPr lvl="1"/>
            <a:r>
              <a:rPr lang="sr-Latn-RS" dirty="0" smtClean="0"/>
              <a:t>GUI</a:t>
            </a:r>
          </a:p>
          <a:p>
            <a:pPr lvl="1"/>
            <a:r>
              <a:rPr lang="sr-Latn-RS" dirty="0" smtClean="0"/>
              <a:t>Logika igre</a:t>
            </a:r>
          </a:p>
          <a:p>
            <a:pPr lvl="1"/>
            <a:r>
              <a:rPr lang="sr-Latn-RS" dirty="0" smtClean="0"/>
              <a:t>Učenje računara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818</Words>
  <Application>Microsoft Office PowerPoint</Application>
  <PresentationFormat>On-screen Show (4:3)</PresentationFormat>
  <Paragraphs>66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Predmetni projekat Soft computing</vt:lpstr>
      <vt:lpstr>Tema projekta</vt:lpstr>
      <vt:lpstr>Tema projekta</vt:lpstr>
      <vt:lpstr>Motivacija</vt:lpstr>
      <vt:lpstr>Neke postojeće metode za inteligenciju u video igrama</vt:lpstr>
      <vt:lpstr>Jednostavna verovatnoća poteza</vt:lpstr>
      <vt:lpstr>N-Gram</vt:lpstr>
      <vt:lpstr>N-Gram</vt:lpstr>
      <vt:lpstr>Koraci implementacije</vt:lpstr>
      <vt:lpstr>Implementacija - GUI</vt:lpstr>
      <vt:lpstr>Implementacija – Logika igre</vt:lpstr>
      <vt:lpstr>Implementacija – Logika igre</vt:lpstr>
      <vt:lpstr>Implementacija – Učenje računara</vt:lpstr>
      <vt:lpstr>Pravila igre</vt:lpstr>
      <vt:lpstr>Izgled igre</vt:lpstr>
      <vt:lpstr>Implementacija algoritma</vt:lpstr>
      <vt:lpstr>Studija – rezultati za različit broj poteza posmatranih u igri protiv ljudskog protivnika</vt:lpstr>
      <vt:lpstr>Studija - rezultati</vt:lpstr>
      <vt:lpstr>Studija – grafički prikaz rezultata partija</vt:lpstr>
      <vt:lpstr>Rezultati studije</vt:lpstr>
      <vt:lpstr>Rezultati algoritma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Andrej Miletic</dc:creator>
  <cp:lastModifiedBy>Andrej Miletic</cp:lastModifiedBy>
  <cp:revision>64</cp:revision>
  <dcterms:created xsi:type="dcterms:W3CDTF">2015-12-13T17:10:04Z</dcterms:created>
  <dcterms:modified xsi:type="dcterms:W3CDTF">2016-02-16T15:10:29Z</dcterms:modified>
</cp:coreProperties>
</file>