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4"/>
  </p:notesMasterIdLst>
  <p:sldIdLst>
    <p:sldId id="256" r:id="rId2"/>
    <p:sldId id="257" r:id="rId3"/>
    <p:sldId id="258" r:id="rId4"/>
    <p:sldId id="259" r:id="rId5"/>
    <p:sldId id="276" r:id="rId6"/>
    <p:sldId id="269" r:id="rId7"/>
    <p:sldId id="277" r:id="rId8"/>
    <p:sldId id="278" r:id="rId9"/>
    <p:sldId id="279" r:id="rId10"/>
    <p:sldId id="260" r:id="rId11"/>
    <p:sldId id="280" r:id="rId12"/>
    <p:sldId id="261" r:id="rId13"/>
    <p:sldId id="262" r:id="rId14"/>
    <p:sldId id="263" r:id="rId15"/>
    <p:sldId id="264" r:id="rId16"/>
    <p:sldId id="265" r:id="rId17"/>
    <p:sldId id="266" r:id="rId18"/>
    <p:sldId id="267" r:id="rId19"/>
    <p:sldId id="268" r:id="rId20"/>
    <p:sldId id="281" r:id="rId21"/>
    <p:sldId id="360" r:id="rId22"/>
    <p:sldId id="270" r:id="rId23"/>
    <p:sldId id="286" r:id="rId24"/>
    <p:sldId id="287" r:id="rId25"/>
    <p:sldId id="288" r:id="rId26"/>
    <p:sldId id="289" r:id="rId27"/>
    <p:sldId id="290" r:id="rId28"/>
    <p:sldId id="380" r:id="rId29"/>
    <p:sldId id="291" r:id="rId30"/>
    <p:sldId id="292" r:id="rId31"/>
    <p:sldId id="271" r:id="rId32"/>
    <p:sldId id="272" r:id="rId33"/>
    <p:sldId id="273" r:id="rId34"/>
    <p:sldId id="274" r:id="rId35"/>
    <p:sldId id="275" r:id="rId36"/>
    <p:sldId id="283" r:id="rId37"/>
    <p:sldId id="284" r:id="rId38"/>
    <p:sldId id="362" r:id="rId39"/>
    <p:sldId id="285" r:id="rId40"/>
    <p:sldId id="293" r:id="rId41"/>
    <p:sldId id="381" r:id="rId42"/>
    <p:sldId id="361" r:id="rId43"/>
    <p:sldId id="294" r:id="rId44"/>
    <p:sldId id="295" r:id="rId45"/>
    <p:sldId id="296" r:id="rId46"/>
    <p:sldId id="297" r:id="rId47"/>
    <p:sldId id="363" r:id="rId48"/>
    <p:sldId id="364" r:id="rId49"/>
    <p:sldId id="382" r:id="rId50"/>
    <p:sldId id="300" r:id="rId51"/>
    <p:sldId id="310" r:id="rId52"/>
    <p:sldId id="301" r:id="rId53"/>
    <p:sldId id="302" r:id="rId54"/>
    <p:sldId id="303" r:id="rId55"/>
    <p:sldId id="304" r:id="rId56"/>
    <p:sldId id="315" r:id="rId57"/>
    <p:sldId id="308" r:id="rId58"/>
    <p:sldId id="306" r:id="rId59"/>
    <p:sldId id="322" r:id="rId60"/>
    <p:sldId id="323" r:id="rId61"/>
    <p:sldId id="324" r:id="rId62"/>
    <p:sldId id="327" r:id="rId63"/>
    <p:sldId id="325" r:id="rId64"/>
    <p:sldId id="328" r:id="rId65"/>
    <p:sldId id="329" r:id="rId66"/>
    <p:sldId id="316" r:id="rId67"/>
    <p:sldId id="309" r:id="rId68"/>
    <p:sldId id="383" r:id="rId69"/>
    <p:sldId id="311" r:id="rId70"/>
    <p:sldId id="384" r:id="rId71"/>
    <p:sldId id="312" r:id="rId72"/>
    <p:sldId id="313" r:id="rId73"/>
    <p:sldId id="317" r:id="rId74"/>
    <p:sldId id="318" r:id="rId75"/>
    <p:sldId id="319" r:id="rId76"/>
    <p:sldId id="320" r:id="rId77"/>
    <p:sldId id="305" r:id="rId78"/>
    <p:sldId id="307" r:id="rId79"/>
    <p:sldId id="330" r:id="rId80"/>
    <p:sldId id="331" r:id="rId81"/>
    <p:sldId id="332" r:id="rId82"/>
    <p:sldId id="339" r:id="rId83"/>
    <p:sldId id="333" r:id="rId84"/>
    <p:sldId id="334" r:id="rId85"/>
    <p:sldId id="335" r:id="rId86"/>
    <p:sldId id="336" r:id="rId87"/>
    <p:sldId id="337" r:id="rId88"/>
    <p:sldId id="338" r:id="rId89"/>
    <p:sldId id="340" r:id="rId90"/>
    <p:sldId id="351" r:id="rId91"/>
    <p:sldId id="352" r:id="rId92"/>
    <p:sldId id="353" r:id="rId93"/>
    <p:sldId id="354" r:id="rId94"/>
    <p:sldId id="355" r:id="rId95"/>
    <p:sldId id="356" r:id="rId96"/>
    <p:sldId id="357" r:id="rId97"/>
    <p:sldId id="350" r:id="rId98"/>
    <p:sldId id="341" r:id="rId99"/>
    <p:sldId id="358" r:id="rId100"/>
    <p:sldId id="342" r:id="rId101"/>
    <p:sldId id="343" r:id="rId102"/>
    <p:sldId id="345" r:id="rId103"/>
    <p:sldId id="344" r:id="rId104"/>
    <p:sldId id="365" r:id="rId105"/>
    <p:sldId id="346" r:id="rId106"/>
    <p:sldId id="348" r:id="rId107"/>
    <p:sldId id="349" r:id="rId108"/>
    <p:sldId id="367" r:id="rId109"/>
    <p:sldId id="368" r:id="rId110"/>
    <p:sldId id="369" r:id="rId111"/>
    <p:sldId id="370" r:id="rId112"/>
    <p:sldId id="371" r:id="rId113"/>
    <p:sldId id="366" r:id="rId114"/>
    <p:sldId id="372" r:id="rId115"/>
    <p:sldId id="373" r:id="rId116"/>
    <p:sldId id="375" r:id="rId117"/>
    <p:sldId id="376" r:id="rId118"/>
    <p:sldId id="377" r:id="rId119"/>
    <p:sldId id="347" r:id="rId120"/>
    <p:sldId id="378" r:id="rId121"/>
    <p:sldId id="379" r:id="rId122"/>
    <p:sldId id="359" r:id="rId12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98" autoAdjust="0"/>
    <p:restoredTop sz="91166" autoAdjust="0"/>
  </p:normalViewPr>
  <p:slideViewPr>
    <p:cSldViewPr>
      <p:cViewPr varScale="1">
        <p:scale>
          <a:sx n="71" d="100"/>
          <a:sy n="71" d="100"/>
        </p:scale>
        <p:origin x="111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C416A1-B3E1-4A18-8752-E7CBB92504E8}" type="datetimeFigureOut">
              <a:rPr lang="de-AT" smtClean="0"/>
              <a:pPr/>
              <a:t>21.11.2018</a:t>
            </a:fld>
            <a:endParaRPr lang="de-AT"/>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ED9345-339B-4C6A-A561-1FCE92BE50F8}" type="slidenum">
              <a:rPr lang="de-AT" smtClean="0"/>
              <a:pPr/>
              <a:t>‹Nr.›</a:t>
            </a:fld>
            <a:endParaRPr lang="de-AT"/>
          </a:p>
        </p:txBody>
      </p:sp>
    </p:spTree>
    <p:extLst>
      <p:ext uri="{BB962C8B-B14F-4D97-AF65-F5344CB8AC3E}">
        <p14:creationId xmlns:p14="http://schemas.microsoft.com/office/powerpoint/2010/main" val="169296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de-AT" b="1" dirty="0"/>
              <a:t>Bit 7 – I: Global Interrupt </a:t>
            </a:r>
            <a:r>
              <a:rPr lang="de-AT" b="1" dirty="0" err="1"/>
              <a:t>Enable</a:t>
            </a:r>
            <a:endParaRPr lang="de-AT" b="1" dirty="0"/>
          </a:p>
          <a:p>
            <a:r>
              <a:rPr lang="de-AT" dirty="0"/>
              <a:t>Das Global Interrupt-</a:t>
            </a:r>
            <a:r>
              <a:rPr lang="de-AT" dirty="0" err="1"/>
              <a:t>Enable</a:t>
            </a:r>
            <a:r>
              <a:rPr lang="de-AT" dirty="0"/>
              <a:t>-Bit muss gesetzt (auf 1) werden, um alle Interrupts zunächst global freizugeben. Die individuelle Kontrolle der einzelnen Interrupts aus den verschiedenen Interrupt-Quellen erfolgt durch separate Kontroll-Register. Wenn das I-Bit gelöscht ist, sind alle Interrupts unabhängig von den Werten in den anderen Kontroll-Registern gesperrt. Das I-Bit wird beim Auftreten eines Interrupts durch die Hardware gelöscht, so dass weitere Interrupts zunächst nicht ausgeführt werden. Das Bit wird durch einen RETI-Befehl, der eine Interrupt-Routine beendet, automatisch gesetzt, so dass weitere Interrupts wieder ausgeführt werden. Mit den SEI und CLI Befehlen kann das I-Bit jederzeit gesetzt und gelöscht werden.</a:t>
            </a:r>
            <a:br>
              <a:rPr lang="de-AT" dirty="0"/>
            </a:br>
            <a:br>
              <a:rPr lang="de-AT" dirty="0"/>
            </a:br>
            <a:r>
              <a:rPr lang="de-AT" b="1" dirty="0"/>
              <a:t>Bit 6 – T: Bit </a:t>
            </a:r>
            <a:r>
              <a:rPr lang="de-AT" b="1" dirty="0" err="1"/>
              <a:t>Copy</a:t>
            </a:r>
            <a:r>
              <a:rPr lang="de-AT" b="1" dirty="0"/>
              <a:t> Storage</a:t>
            </a:r>
          </a:p>
          <a:p>
            <a:r>
              <a:rPr lang="de-AT" dirty="0"/>
              <a:t>Die Bit-kopier-Befehle BLD (Bit </a:t>
            </a:r>
            <a:r>
              <a:rPr lang="de-AT" dirty="0" err="1"/>
              <a:t>LoaD</a:t>
            </a:r>
            <a:r>
              <a:rPr lang="de-AT" dirty="0"/>
              <a:t>) und BST (Bit </a:t>
            </a:r>
            <a:r>
              <a:rPr lang="de-AT" dirty="0" err="1"/>
              <a:t>STore</a:t>
            </a:r>
            <a:r>
              <a:rPr lang="de-AT" dirty="0"/>
              <a:t>) benutzen das T-Bit als Quelle und Ziel für ihre Operation. Mit dem BST-Befehl kann ein Bit aus einem Register in das T-Bit kopiert werden, mit dem BLD-Befehl wird das T-Bit in ein Bit in einem der Register kopiert.</a:t>
            </a:r>
            <a:br>
              <a:rPr lang="de-AT" dirty="0"/>
            </a:br>
            <a:br>
              <a:rPr lang="de-AT" dirty="0"/>
            </a:br>
            <a:r>
              <a:rPr lang="de-AT" b="1" dirty="0"/>
              <a:t>Bit 5 – H: Half </a:t>
            </a:r>
            <a:r>
              <a:rPr lang="de-AT" b="1" dirty="0" err="1"/>
              <a:t>Carry</a:t>
            </a:r>
            <a:r>
              <a:rPr lang="de-AT" b="1" dirty="0"/>
              <a:t> Bit</a:t>
            </a:r>
          </a:p>
          <a:p>
            <a:r>
              <a:rPr lang="de-AT" dirty="0"/>
              <a:t>Das H-Bit signalisiert einen Übertrag vom 4ten zum 5ten Bit bei einigen arithmetischen Befehlen. Siehe Befehlsbeschreibung. </a:t>
            </a:r>
            <a:br>
              <a:rPr lang="de-AT" dirty="0"/>
            </a:br>
            <a:br>
              <a:rPr lang="de-AT" dirty="0"/>
            </a:br>
            <a:r>
              <a:rPr lang="de-AT" b="1" dirty="0"/>
              <a:t>Bit 4 – S: </a:t>
            </a:r>
            <a:r>
              <a:rPr lang="de-AT" b="1" dirty="0" err="1"/>
              <a:t>Sign</a:t>
            </a:r>
            <a:r>
              <a:rPr lang="de-AT" b="1" dirty="0"/>
              <a:t> Bit, S = N ⊕ V</a:t>
            </a:r>
          </a:p>
          <a:p>
            <a:r>
              <a:rPr lang="de-AT" dirty="0"/>
              <a:t>Das S-Bit ist stets eine </a:t>
            </a:r>
            <a:r>
              <a:rPr lang="de-AT" dirty="0" err="1"/>
              <a:t>Exclusiv</a:t>
            </a:r>
            <a:r>
              <a:rPr lang="de-AT" dirty="0"/>
              <a:t>-Oder – Verknüpfung zwischen dem negative-</a:t>
            </a:r>
            <a:r>
              <a:rPr lang="de-AT" dirty="0" err="1"/>
              <a:t>Flag</a:t>
            </a:r>
            <a:r>
              <a:rPr lang="de-AT" dirty="0"/>
              <a:t> N und dem Zweierkomplement-Überlaufbit V. Siehe Befehlsbeschreibung. </a:t>
            </a:r>
            <a:br>
              <a:rPr lang="de-AT" dirty="0"/>
            </a:br>
            <a:br>
              <a:rPr lang="de-AT" dirty="0"/>
            </a:br>
            <a:r>
              <a:rPr lang="de-AT" b="1" dirty="0"/>
              <a:t>Bit 3 – V: </a:t>
            </a:r>
            <a:r>
              <a:rPr lang="de-AT" b="1" dirty="0" err="1"/>
              <a:t>Two´s</a:t>
            </a:r>
            <a:r>
              <a:rPr lang="de-AT" b="1" dirty="0"/>
              <a:t> </a:t>
            </a:r>
            <a:r>
              <a:rPr lang="de-AT" b="1" dirty="0" err="1"/>
              <a:t>Complement</a:t>
            </a:r>
            <a:r>
              <a:rPr lang="de-AT" b="1" dirty="0"/>
              <a:t> Overflow </a:t>
            </a:r>
            <a:r>
              <a:rPr lang="de-AT" b="1" dirty="0" err="1"/>
              <a:t>Flag</a:t>
            </a:r>
            <a:endParaRPr lang="de-AT" b="1" dirty="0"/>
          </a:p>
          <a:p>
            <a:r>
              <a:rPr lang="de-AT" dirty="0"/>
              <a:t>Das Zweierkomplement-Überlaufbit unterstützt die Zweierkomplement-Arithmetik. Siehe Befehlsbeschreibung. </a:t>
            </a:r>
            <a:br>
              <a:rPr lang="de-AT" dirty="0"/>
            </a:br>
            <a:br>
              <a:rPr lang="de-AT" dirty="0"/>
            </a:br>
            <a:r>
              <a:rPr lang="de-AT" b="1" dirty="0"/>
              <a:t>Bit 2 – N: Negativ </a:t>
            </a:r>
            <a:r>
              <a:rPr lang="de-AT" b="1" dirty="0" err="1"/>
              <a:t>Flag</a:t>
            </a:r>
            <a:endParaRPr lang="de-AT" b="1" dirty="0"/>
          </a:p>
          <a:p>
            <a:r>
              <a:rPr lang="de-AT" dirty="0"/>
              <a:t>Das N-Bit signalisiert ein negatives Ergebnis nach verschiedenen arithmetischen und logischen Befehlen. Siehe Befehlsbeschreibung.</a:t>
            </a:r>
            <a:br>
              <a:rPr lang="de-AT" dirty="0"/>
            </a:br>
            <a:br>
              <a:rPr lang="de-AT" dirty="0"/>
            </a:br>
            <a:r>
              <a:rPr lang="de-AT" b="1" dirty="0"/>
              <a:t>Bit 1 – Z: Zero </a:t>
            </a:r>
            <a:r>
              <a:rPr lang="de-AT" b="1" dirty="0" err="1"/>
              <a:t>Flag</a:t>
            </a:r>
            <a:endParaRPr lang="de-AT" b="1" dirty="0"/>
          </a:p>
          <a:p>
            <a:r>
              <a:rPr lang="de-AT" dirty="0"/>
              <a:t>Das Z-Bit signalisiert das Ergebnis Null nach verschiedenen arithmetischen und logischen Befehlen. Siehe Befehlsbeschreibung. </a:t>
            </a:r>
            <a:br>
              <a:rPr lang="de-AT" dirty="0"/>
            </a:br>
            <a:br>
              <a:rPr lang="de-AT" dirty="0"/>
            </a:br>
            <a:r>
              <a:rPr lang="de-AT" b="1" dirty="0"/>
              <a:t>Bit 0 – C: </a:t>
            </a:r>
            <a:r>
              <a:rPr lang="de-AT" b="1" dirty="0" err="1"/>
              <a:t>Carry</a:t>
            </a:r>
            <a:r>
              <a:rPr lang="de-AT" b="1" dirty="0"/>
              <a:t> </a:t>
            </a:r>
            <a:r>
              <a:rPr lang="de-AT" b="1" dirty="0" err="1"/>
              <a:t>Flag</a:t>
            </a:r>
            <a:endParaRPr lang="de-AT" b="1" dirty="0"/>
          </a:p>
          <a:p>
            <a:r>
              <a:rPr lang="de-AT" dirty="0"/>
              <a:t>Das C-Bit signalisiert einen Überlauf nach verschiedenen arithmetischen und logischen Befehlen. Siehe Befehlsbeschreibung. </a:t>
            </a:r>
          </a:p>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20</a:t>
            </a:fld>
            <a:endParaRPr lang="de-A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106</a:t>
            </a:fld>
            <a:endParaRPr lang="de-A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108</a:t>
            </a:fld>
            <a:endParaRPr lang="de-A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109</a:t>
            </a:fld>
            <a:endParaRPr lang="de-A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110</a:t>
            </a:fld>
            <a:endParaRPr lang="de-A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111</a:t>
            </a:fld>
            <a:endParaRPr lang="de-A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112</a:t>
            </a:fld>
            <a:endParaRPr lang="de-A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113</a:t>
            </a:fld>
            <a:endParaRPr lang="de-A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114</a:t>
            </a:fld>
            <a:endParaRPr lang="de-A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115</a:t>
            </a:fld>
            <a:endParaRPr lang="de-A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116</a:t>
            </a:fld>
            <a:endParaRPr lang="de-A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21</a:t>
            </a:fld>
            <a:endParaRPr lang="de-A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117</a:t>
            </a:fld>
            <a:endParaRPr lang="de-A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118</a:t>
            </a:fld>
            <a:endParaRPr lang="de-A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a:t>    </a:t>
            </a:r>
          </a:p>
          <a:p>
            <a:r>
              <a:rPr lang="de-DE" dirty="0">
                <a:latin typeface="Courier New" pitchFamily="49" charset="0"/>
                <a:cs typeface="Courier New" pitchFamily="49" charset="0"/>
              </a:rPr>
              <a:t>Interrupt Service</a:t>
            </a:r>
            <a:r>
              <a:rPr lang="de-DE" baseline="0" dirty="0">
                <a:latin typeface="Courier New" pitchFamily="49" charset="0"/>
                <a:cs typeface="Courier New" pitchFamily="49" charset="0"/>
              </a:rPr>
              <a:t> Tabelle:</a:t>
            </a:r>
          </a:p>
          <a:p>
            <a:endParaRPr lang="de-AT" dirty="0">
              <a:latin typeface="Courier New" pitchFamily="49" charset="0"/>
              <a:cs typeface="Courier New" pitchFamily="49" charset="0"/>
            </a:endParaRPr>
          </a:p>
          <a:p>
            <a:r>
              <a:rPr lang="de-AT" dirty="0">
                <a:latin typeface="Courier New" pitchFamily="49" charset="0"/>
                <a:cs typeface="Courier New" pitchFamily="49" charset="0"/>
              </a:rPr>
              <a:t>     </a:t>
            </a:r>
            <a:r>
              <a:rPr lang="de-AT" dirty="0" err="1">
                <a:latin typeface="Courier New" pitchFamily="49" charset="0"/>
                <a:cs typeface="Courier New" pitchFamily="49" charset="0"/>
              </a:rPr>
              <a:t>jmp</a:t>
            </a:r>
            <a:r>
              <a:rPr lang="de-AT" dirty="0">
                <a:latin typeface="Courier New" pitchFamily="49" charset="0"/>
                <a:cs typeface="Courier New" pitchFamily="49" charset="0"/>
              </a:rPr>
              <a:t> </a:t>
            </a:r>
            <a:r>
              <a:rPr lang="de-AT" dirty="0" err="1">
                <a:latin typeface="Courier New" pitchFamily="49" charset="0"/>
                <a:cs typeface="Courier New" pitchFamily="49" charset="0"/>
              </a:rPr>
              <a:t>Init</a:t>
            </a:r>
            <a:r>
              <a:rPr lang="de-AT" dirty="0">
                <a:latin typeface="Courier New" pitchFamily="49" charset="0"/>
                <a:cs typeface="Courier New" pitchFamily="49" charset="0"/>
              </a:rPr>
              <a:t>                ;</a:t>
            </a:r>
            <a:r>
              <a:rPr lang="de-AT" dirty="0" err="1">
                <a:latin typeface="Courier New" pitchFamily="49" charset="0"/>
                <a:cs typeface="Courier New" pitchFamily="49" charset="0"/>
              </a:rPr>
              <a:t>Reset</a:t>
            </a:r>
            <a:endParaRPr lang="de-AT" dirty="0">
              <a:latin typeface="Courier New" pitchFamily="49" charset="0"/>
              <a:cs typeface="Courier New" pitchFamily="49" charset="0"/>
            </a:endParaRPr>
          </a:p>
          <a:p>
            <a:r>
              <a:rPr lang="de-AT" dirty="0">
                <a:latin typeface="Courier New" pitchFamily="49" charset="0"/>
                <a:cs typeface="Courier New" pitchFamily="49" charset="0"/>
              </a:rPr>
              <a:t>     </a:t>
            </a:r>
            <a:r>
              <a:rPr lang="de-AT" dirty="0" err="1">
                <a:latin typeface="Courier New" pitchFamily="49" charset="0"/>
                <a:cs typeface="Courier New" pitchFamily="49" charset="0"/>
              </a:rPr>
              <a:t>jmp</a:t>
            </a:r>
            <a:r>
              <a:rPr lang="de-AT" dirty="0">
                <a:latin typeface="Courier New" pitchFamily="49" charset="0"/>
                <a:cs typeface="Courier New" pitchFamily="49" charset="0"/>
              </a:rPr>
              <a:t> Int0Function</a:t>
            </a:r>
          </a:p>
          <a:p>
            <a:r>
              <a:rPr lang="de-AT" dirty="0">
                <a:latin typeface="Courier New" pitchFamily="49" charset="0"/>
                <a:cs typeface="Courier New" pitchFamily="49" charset="0"/>
              </a:rPr>
              <a:t>     </a:t>
            </a:r>
            <a:r>
              <a:rPr lang="de-AT" dirty="0" err="1">
                <a:latin typeface="Courier New" pitchFamily="49" charset="0"/>
                <a:cs typeface="Courier New" pitchFamily="49" charset="0"/>
              </a:rPr>
              <a:t>reti</a:t>
            </a:r>
            <a:r>
              <a:rPr lang="de-AT" dirty="0">
                <a:latin typeface="Courier New" pitchFamily="49" charset="0"/>
                <a:cs typeface="Courier New" pitchFamily="49" charset="0"/>
              </a:rPr>
              <a:t>                       ;</a:t>
            </a:r>
            <a:r>
              <a:rPr lang="de-AT" dirty="0" err="1">
                <a:latin typeface="Courier New" pitchFamily="49" charset="0"/>
                <a:cs typeface="Courier New" pitchFamily="49" charset="0"/>
              </a:rPr>
              <a:t>unused</a:t>
            </a:r>
            <a:r>
              <a:rPr lang="de-AT" dirty="0">
                <a:latin typeface="Courier New" pitchFamily="49" charset="0"/>
                <a:cs typeface="Courier New" pitchFamily="49" charset="0"/>
              </a:rPr>
              <a:t> </a:t>
            </a:r>
            <a:r>
              <a:rPr lang="de-AT" dirty="0" err="1">
                <a:latin typeface="Courier New" pitchFamily="49" charset="0"/>
                <a:cs typeface="Courier New" pitchFamily="49" charset="0"/>
              </a:rPr>
              <a:t>interrupt</a:t>
            </a:r>
            <a:endParaRPr lang="de-AT" dirty="0">
              <a:latin typeface="Courier New" pitchFamily="49" charset="0"/>
              <a:cs typeface="Courier New" pitchFamily="49" charset="0"/>
            </a:endParaRPr>
          </a:p>
          <a:p>
            <a:r>
              <a:rPr lang="de-AT" dirty="0">
                <a:latin typeface="Courier New" pitchFamily="49" charset="0"/>
                <a:cs typeface="Courier New" pitchFamily="49" charset="0"/>
              </a:rPr>
              <a:t>     </a:t>
            </a:r>
            <a:r>
              <a:rPr lang="de-AT" dirty="0" err="1">
                <a:latin typeface="Courier New" pitchFamily="49" charset="0"/>
                <a:cs typeface="Courier New" pitchFamily="49" charset="0"/>
              </a:rPr>
              <a:t>nop</a:t>
            </a:r>
            <a:endParaRPr lang="de-AT" dirty="0">
              <a:latin typeface="Courier New" pitchFamily="49" charset="0"/>
              <a:cs typeface="Courier New" pitchFamily="49" charset="0"/>
            </a:endParaRPr>
          </a:p>
          <a:p>
            <a:r>
              <a:rPr lang="de-AT" dirty="0">
                <a:latin typeface="Courier New" pitchFamily="49" charset="0"/>
                <a:cs typeface="Courier New" pitchFamily="49" charset="0"/>
              </a:rPr>
              <a:t>     </a:t>
            </a:r>
            <a:r>
              <a:rPr lang="de-AT" dirty="0" err="1">
                <a:latin typeface="Courier New" pitchFamily="49" charset="0"/>
                <a:cs typeface="Courier New" pitchFamily="49" charset="0"/>
              </a:rPr>
              <a:t>reti</a:t>
            </a:r>
            <a:r>
              <a:rPr lang="de-AT" dirty="0">
                <a:latin typeface="Courier New" pitchFamily="49" charset="0"/>
                <a:cs typeface="Courier New" pitchFamily="49" charset="0"/>
              </a:rPr>
              <a:t>                       ;</a:t>
            </a:r>
            <a:r>
              <a:rPr lang="de-AT" dirty="0" err="1">
                <a:latin typeface="Courier New" pitchFamily="49" charset="0"/>
                <a:cs typeface="Courier New" pitchFamily="49" charset="0"/>
              </a:rPr>
              <a:t>unused</a:t>
            </a:r>
            <a:r>
              <a:rPr lang="de-AT" dirty="0">
                <a:latin typeface="Courier New" pitchFamily="49" charset="0"/>
                <a:cs typeface="Courier New" pitchFamily="49" charset="0"/>
              </a:rPr>
              <a:t> </a:t>
            </a:r>
            <a:r>
              <a:rPr lang="de-AT" dirty="0" err="1">
                <a:latin typeface="Courier New" pitchFamily="49" charset="0"/>
                <a:cs typeface="Courier New" pitchFamily="49" charset="0"/>
              </a:rPr>
              <a:t>interrupt</a:t>
            </a:r>
            <a:endParaRPr lang="de-AT" dirty="0">
              <a:latin typeface="Courier New" pitchFamily="49" charset="0"/>
              <a:cs typeface="Courier New" pitchFamily="49" charset="0"/>
            </a:endParaRPr>
          </a:p>
          <a:p>
            <a:r>
              <a:rPr lang="de-AT" dirty="0">
                <a:latin typeface="Courier New" pitchFamily="49" charset="0"/>
                <a:cs typeface="Courier New" pitchFamily="49" charset="0"/>
              </a:rPr>
              <a:t>     </a:t>
            </a:r>
            <a:r>
              <a:rPr lang="de-AT" dirty="0" err="1">
                <a:latin typeface="Courier New" pitchFamily="49" charset="0"/>
                <a:cs typeface="Courier New" pitchFamily="49" charset="0"/>
              </a:rPr>
              <a:t>nop</a:t>
            </a:r>
            <a:endParaRPr lang="de-AT" dirty="0">
              <a:latin typeface="Courier New" pitchFamily="49" charset="0"/>
              <a:cs typeface="Courier New" pitchFamily="49" charset="0"/>
            </a:endParaRPr>
          </a:p>
          <a:p>
            <a:r>
              <a:rPr lang="de-AT" dirty="0">
                <a:latin typeface="Courier New" pitchFamily="49" charset="0"/>
                <a:cs typeface="Courier New" pitchFamily="49" charset="0"/>
              </a:rPr>
              <a:t>     </a:t>
            </a:r>
            <a:r>
              <a:rPr lang="de-AT" dirty="0" err="1">
                <a:latin typeface="Courier New" pitchFamily="49" charset="0"/>
                <a:cs typeface="Courier New" pitchFamily="49" charset="0"/>
              </a:rPr>
              <a:t>reti</a:t>
            </a:r>
            <a:r>
              <a:rPr lang="de-AT" dirty="0">
                <a:latin typeface="Courier New" pitchFamily="49" charset="0"/>
                <a:cs typeface="Courier New" pitchFamily="49" charset="0"/>
              </a:rPr>
              <a:t>                       ;</a:t>
            </a:r>
            <a:r>
              <a:rPr lang="de-AT" dirty="0" err="1">
                <a:latin typeface="Courier New" pitchFamily="49" charset="0"/>
                <a:cs typeface="Courier New" pitchFamily="49" charset="0"/>
              </a:rPr>
              <a:t>unused</a:t>
            </a:r>
            <a:r>
              <a:rPr lang="de-AT" dirty="0">
                <a:latin typeface="Courier New" pitchFamily="49" charset="0"/>
                <a:cs typeface="Courier New" pitchFamily="49" charset="0"/>
              </a:rPr>
              <a:t> </a:t>
            </a:r>
            <a:r>
              <a:rPr lang="de-AT" dirty="0" err="1">
                <a:latin typeface="Courier New" pitchFamily="49" charset="0"/>
                <a:cs typeface="Courier New" pitchFamily="49" charset="0"/>
              </a:rPr>
              <a:t>interrupt</a:t>
            </a:r>
            <a:endParaRPr lang="de-AT" dirty="0">
              <a:latin typeface="Courier New" pitchFamily="49" charset="0"/>
              <a:cs typeface="Courier New" pitchFamily="49" charset="0"/>
            </a:endParaRPr>
          </a:p>
          <a:p>
            <a:r>
              <a:rPr lang="de-AT" dirty="0">
                <a:latin typeface="Courier New" pitchFamily="49" charset="0"/>
                <a:cs typeface="Courier New" pitchFamily="49" charset="0"/>
              </a:rPr>
              <a:t>     </a:t>
            </a:r>
            <a:r>
              <a:rPr lang="de-AT" dirty="0" err="1">
                <a:latin typeface="Courier New" pitchFamily="49" charset="0"/>
                <a:cs typeface="Courier New" pitchFamily="49" charset="0"/>
              </a:rPr>
              <a:t>nop</a:t>
            </a:r>
            <a:endParaRPr lang="de-AT" dirty="0">
              <a:latin typeface="Courier New" pitchFamily="49" charset="0"/>
              <a:cs typeface="Courier New" pitchFamily="49" charset="0"/>
            </a:endParaRPr>
          </a:p>
        </p:txBody>
      </p:sp>
      <p:sp>
        <p:nvSpPr>
          <p:cNvPr id="4" name="Foliennummernplatzhalter 3"/>
          <p:cNvSpPr>
            <a:spLocks noGrp="1"/>
          </p:cNvSpPr>
          <p:nvPr>
            <p:ph type="sldNum" sz="quarter" idx="10"/>
          </p:nvPr>
        </p:nvSpPr>
        <p:spPr/>
        <p:txBody>
          <a:bodyPr/>
          <a:lstStyle/>
          <a:p>
            <a:fld id="{05ED9345-339B-4C6A-A561-1FCE92BE50F8}" type="slidenum">
              <a:rPr lang="de-AT" smtClean="0"/>
              <a:pPr/>
              <a:t>38</a:t>
            </a:fld>
            <a:endParaRPr lang="de-A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a:p>
            <a:r>
              <a:rPr lang="de-DE" dirty="0"/>
              <a:t> SPH:SPL sind auf RAMEND zu setzen</a:t>
            </a:r>
            <a:r>
              <a:rPr lang="de-DE" baseline="0" dirty="0"/>
              <a:t>.</a:t>
            </a:r>
          </a:p>
          <a:p>
            <a:endParaRPr lang="de-DE" baseline="0" dirty="0"/>
          </a:p>
          <a:p>
            <a:r>
              <a:rPr lang="de-DE" baseline="0" dirty="0"/>
              <a:t>Assemblercode:</a:t>
            </a:r>
            <a:endParaRPr lang="de-DE" dirty="0"/>
          </a:p>
          <a:p>
            <a:endParaRPr lang="de-DE" dirty="0"/>
          </a:p>
          <a:p>
            <a:r>
              <a:rPr lang="de-DE" dirty="0"/>
              <a:t>     </a:t>
            </a:r>
            <a:r>
              <a:rPr lang="en-US" dirty="0"/>
              <a:t>; Set Stack Pointer to top of RAM</a:t>
            </a:r>
            <a:endParaRPr lang="de-DE" dirty="0"/>
          </a:p>
          <a:p>
            <a:r>
              <a:rPr lang="en-US" dirty="0"/>
              <a:t>     </a:t>
            </a:r>
            <a:r>
              <a:rPr lang="en-US" dirty="0" err="1"/>
              <a:t>ldi</a:t>
            </a:r>
            <a:r>
              <a:rPr lang="en-US" dirty="0"/>
              <a:t> r16,high(RAMEND); </a:t>
            </a:r>
          </a:p>
          <a:p>
            <a:r>
              <a:rPr lang="en-US" dirty="0"/>
              <a:t>     out SPH,r16</a:t>
            </a:r>
          </a:p>
          <a:p>
            <a:r>
              <a:rPr lang="en-US" dirty="0"/>
              <a:t>     </a:t>
            </a:r>
            <a:r>
              <a:rPr lang="en-US" dirty="0" err="1"/>
              <a:t>ldi</a:t>
            </a:r>
            <a:r>
              <a:rPr lang="en-US" dirty="0"/>
              <a:t> r16,low(RAMEND)</a:t>
            </a:r>
          </a:p>
          <a:p>
            <a:r>
              <a:rPr lang="en-US" dirty="0"/>
              <a:t>     out SPL,r16 </a:t>
            </a:r>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42</a:t>
            </a:fld>
            <a:endParaRPr lang="de-A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91</a:t>
            </a:fld>
            <a:endParaRPr lang="de-A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dashed boxes in the block diagram separate the three main parts of the USART (listed from</a:t>
            </a:r>
          </a:p>
          <a:p>
            <a:r>
              <a:rPr lang="en-US" sz="1200" kern="1200" baseline="0" dirty="0">
                <a:solidFill>
                  <a:schemeClr val="tx1"/>
                </a:solidFill>
                <a:latin typeface="+mn-lt"/>
                <a:ea typeface="+mn-ea"/>
                <a:cs typeface="+mn-cs"/>
              </a:rPr>
              <a:t>the top): Clock Generator, Transmitter and Receiver. Control Registers are shared by all units.</a:t>
            </a:r>
          </a:p>
          <a:p>
            <a:r>
              <a:rPr lang="en-US" sz="1200" kern="1200" baseline="0" dirty="0">
                <a:solidFill>
                  <a:schemeClr val="tx1"/>
                </a:solidFill>
                <a:latin typeface="+mn-lt"/>
                <a:ea typeface="+mn-ea"/>
                <a:cs typeface="+mn-cs"/>
              </a:rPr>
              <a:t>The clock generation logic consists of synchronization logic for external clock input used by synchronous</a:t>
            </a:r>
          </a:p>
          <a:p>
            <a:r>
              <a:rPr lang="en-US" sz="1200" kern="1200" baseline="0" dirty="0">
                <a:solidFill>
                  <a:schemeClr val="tx1"/>
                </a:solidFill>
                <a:latin typeface="+mn-lt"/>
                <a:ea typeface="+mn-ea"/>
                <a:cs typeface="+mn-cs"/>
              </a:rPr>
              <a:t>slave operation, and the baud rate generator. The XCK (Transfer Clock) pin is only</a:t>
            </a:r>
          </a:p>
          <a:p>
            <a:r>
              <a:rPr lang="en-US" sz="1200" kern="1200" baseline="0" dirty="0">
                <a:solidFill>
                  <a:schemeClr val="tx1"/>
                </a:solidFill>
                <a:latin typeface="+mn-lt"/>
                <a:ea typeface="+mn-ea"/>
                <a:cs typeface="+mn-cs"/>
              </a:rPr>
              <a:t>used by Synchronous Transfer mode. The Transmitter consists of a single write buffer, a serial</a:t>
            </a:r>
          </a:p>
          <a:p>
            <a:r>
              <a:rPr lang="en-US" sz="1200" kern="1200" baseline="0" dirty="0">
                <a:solidFill>
                  <a:schemeClr val="tx1"/>
                </a:solidFill>
                <a:latin typeface="+mn-lt"/>
                <a:ea typeface="+mn-ea"/>
                <a:cs typeface="+mn-cs"/>
              </a:rPr>
              <a:t>Shift Register, parity generator and control logic for handling different serial frame formats. The</a:t>
            </a:r>
          </a:p>
          <a:p>
            <a:r>
              <a:rPr lang="en-US" sz="1200" kern="1200" baseline="0" dirty="0">
                <a:solidFill>
                  <a:schemeClr val="tx1"/>
                </a:solidFill>
                <a:latin typeface="+mn-lt"/>
                <a:ea typeface="+mn-ea"/>
                <a:cs typeface="+mn-cs"/>
              </a:rPr>
              <a:t>write buffer allows a continuous transfer of data without any delay between frames. The</a:t>
            </a:r>
          </a:p>
          <a:p>
            <a:r>
              <a:rPr lang="en-US" sz="1200" kern="1200" baseline="0" dirty="0">
                <a:solidFill>
                  <a:schemeClr val="tx1"/>
                </a:solidFill>
                <a:latin typeface="+mn-lt"/>
                <a:ea typeface="+mn-ea"/>
                <a:cs typeface="+mn-cs"/>
              </a:rPr>
              <a:t>Receiver is the most complex part of the USART module due to its clock and data recovery</a:t>
            </a:r>
          </a:p>
          <a:p>
            <a:r>
              <a:rPr lang="en-US" sz="1200" kern="1200" baseline="0" dirty="0">
                <a:solidFill>
                  <a:schemeClr val="tx1"/>
                </a:solidFill>
                <a:latin typeface="+mn-lt"/>
                <a:ea typeface="+mn-ea"/>
                <a:cs typeface="+mn-cs"/>
              </a:rPr>
              <a:t>units. The recovery units are used for asynchronous data reception. In addition to the recovery</a:t>
            </a:r>
          </a:p>
          <a:p>
            <a:r>
              <a:rPr lang="en-US" sz="1200" kern="1200" baseline="0" dirty="0">
                <a:solidFill>
                  <a:schemeClr val="tx1"/>
                </a:solidFill>
                <a:latin typeface="+mn-lt"/>
                <a:ea typeface="+mn-ea"/>
                <a:cs typeface="+mn-cs"/>
              </a:rPr>
              <a:t>units, the receiver includes a parity checker, control logic, a Shift Register and a two level</a:t>
            </a:r>
          </a:p>
          <a:p>
            <a:r>
              <a:rPr lang="en-US" sz="1200" kern="1200" baseline="0" dirty="0">
                <a:solidFill>
                  <a:schemeClr val="tx1"/>
                </a:solidFill>
                <a:latin typeface="+mn-lt"/>
                <a:ea typeface="+mn-ea"/>
                <a:cs typeface="+mn-cs"/>
              </a:rPr>
              <a:t>receive buffer (UDR). The receiver supports the same frame formats as the transmitter, and can</a:t>
            </a:r>
          </a:p>
          <a:p>
            <a:r>
              <a:rPr lang="en-US" sz="1200" kern="1200" baseline="0" dirty="0">
                <a:solidFill>
                  <a:schemeClr val="tx1"/>
                </a:solidFill>
                <a:latin typeface="+mn-lt"/>
                <a:ea typeface="+mn-ea"/>
                <a:cs typeface="+mn-cs"/>
              </a:rPr>
              <a:t>detect frame error, data overrun and parity errors.</a:t>
            </a:r>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100</a:t>
            </a:fld>
            <a:endParaRPr lang="de-A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clock generation logic generates the base clock for the Transmitter and Receiver. The</a:t>
            </a:r>
          </a:p>
          <a:p>
            <a:r>
              <a:rPr lang="en-US" sz="1200" kern="1200" baseline="0" dirty="0">
                <a:solidFill>
                  <a:schemeClr val="tx1"/>
                </a:solidFill>
                <a:latin typeface="+mn-lt"/>
                <a:ea typeface="+mn-ea"/>
                <a:cs typeface="+mn-cs"/>
              </a:rPr>
              <a:t>USART supports four modes of clock operation: Normal Asynchronous, Double Speed Asynchronous,</a:t>
            </a:r>
          </a:p>
          <a:p>
            <a:r>
              <a:rPr lang="en-US" sz="1200" kern="1200" baseline="0" dirty="0">
                <a:solidFill>
                  <a:schemeClr val="tx1"/>
                </a:solidFill>
                <a:latin typeface="+mn-lt"/>
                <a:ea typeface="+mn-ea"/>
                <a:cs typeface="+mn-cs"/>
              </a:rPr>
              <a:t>Master Synchronous and Slave Synchronous mode. The UMSEL bit in USART</a:t>
            </a:r>
          </a:p>
          <a:p>
            <a:r>
              <a:rPr lang="en-US" sz="1200" kern="1200" baseline="0" dirty="0">
                <a:solidFill>
                  <a:schemeClr val="tx1"/>
                </a:solidFill>
                <a:latin typeface="+mn-lt"/>
                <a:ea typeface="+mn-ea"/>
                <a:cs typeface="+mn-cs"/>
              </a:rPr>
              <a:t>Control and Status Register C (UCSRC) selects between asynchronous and synchronous operation.</a:t>
            </a:r>
          </a:p>
          <a:p>
            <a:r>
              <a:rPr lang="en-US" sz="1200" kern="1200" baseline="0" dirty="0">
                <a:solidFill>
                  <a:schemeClr val="tx1"/>
                </a:solidFill>
                <a:latin typeface="+mn-lt"/>
                <a:ea typeface="+mn-ea"/>
                <a:cs typeface="+mn-cs"/>
              </a:rPr>
              <a:t>Double Speed (Asynchronous mode only) is controlled by the U2X found in the UCSRA</a:t>
            </a:r>
          </a:p>
          <a:p>
            <a:r>
              <a:rPr lang="en-US" sz="1200" kern="1200" baseline="0" dirty="0">
                <a:solidFill>
                  <a:schemeClr val="tx1"/>
                </a:solidFill>
                <a:latin typeface="+mn-lt"/>
                <a:ea typeface="+mn-ea"/>
                <a:cs typeface="+mn-cs"/>
              </a:rPr>
              <a:t>Register. When using Synchronous mode (UMSEL = 1), the Data Direction Register for the XCK</a:t>
            </a:r>
          </a:p>
          <a:p>
            <a:r>
              <a:rPr lang="en-US" sz="1200" kern="1200" baseline="0" dirty="0">
                <a:solidFill>
                  <a:schemeClr val="tx1"/>
                </a:solidFill>
                <a:latin typeface="+mn-lt"/>
                <a:ea typeface="+mn-ea"/>
                <a:cs typeface="+mn-cs"/>
              </a:rPr>
              <a:t>pin (DDR_XCK) controls whether the clock source is internal (Master mode) or external (Slave</a:t>
            </a:r>
          </a:p>
          <a:p>
            <a:r>
              <a:rPr lang="en-US" sz="1200" kern="1200" baseline="0" dirty="0">
                <a:solidFill>
                  <a:schemeClr val="tx1"/>
                </a:solidFill>
                <a:latin typeface="+mn-lt"/>
                <a:ea typeface="+mn-ea"/>
                <a:cs typeface="+mn-cs"/>
              </a:rPr>
              <a:t>mode). The XCK pin is only active when using Synchronous mode.</a:t>
            </a:r>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101</a:t>
            </a:fld>
            <a:endParaRPr lang="de-A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Internal Clock Generation – The Baud Rate Generator</a:t>
            </a:r>
          </a:p>
          <a:p>
            <a:r>
              <a:rPr lang="en-US" sz="1200" kern="1200" baseline="0" dirty="0">
                <a:solidFill>
                  <a:schemeClr val="tx1"/>
                </a:solidFill>
                <a:latin typeface="+mn-lt"/>
                <a:ea typeface="+mn-ea"/>
                <a:cs typeface="+mn-cs"/>
              </a:rPr>
              <a:t>Internal clock generation is used for the asynchronous and the synchronous master modes of</a:t>
            </a:r>
          </a:p>
          <a:p>
            <a:r>
              <a:rPr lang="en-US" sz="1200" kern="1200" baseline="0" dirty="0">
                <a:solidFill>
                  <a:schemeClr val="tx1"/>
                </a:solidFill>
                <a:latin typeface="+mn-lt"/>
                <a:ea typeface="+mn-ea"/>
                <a:cs typeface="+mn-cs"/>
              </a:rPr>
              <a:t>operation. </a:t>
            </a:r>
          </a:p>
          <a:p>
            <a:r>
              <a:rPr lang="en-US" sz="1200" kern="1200" baseline="0" dirty="0">
                <a:solidFill>
                  <a:schemeClr val="tx1"/>
                </a:solidFill>
                <a:latin typeface="+mn-lt"/>
                <a:ea typeface="+mn-ea"/>
                <a:cs typeface="+mn-cs"/>
              </a:rPr>
              <a:t>The USART Baud Rate Register (UBRR) and the down-counter connected to it function as a</a:t>
            </a:r>
          </a:p>
          <a:p>
            <a:r>
              <a:rPr lang="en-US" sz="1200" kern="1200" baseline="0" dirty="0">
                <a:solidFill>
                  <a:schemeClr val="tx1"/>
                </a:solidFill>
                <a:latin typeface="+mn-lt"/>
                <a:ea typeface="+mn-ea"/>
                <a:cs typeface="+mn-cs"/>
              </a:rPr>
              <a:t>programmable </a:t>
            </a:r>
            <a:r>
              <a:rPr lang="en-US" sz="1200" kern="1200" baseline="0" dirty="0" err="1">
                <a:solidFill>
                  <a:schemeClr val="tx1"/>
                </a:solidFill>
                <a:latin typeface="+mn-lt"/>
                <a:ea typeface="+mn-ea"/>
                <a:cs typeface="+mn-cs"/>
              </a:rPr>
              <a:t>prescaler</a:t>
            </a:r>
            <a:r>
              <a:rPr lang="en-US" sz="1200" kern="1200" baseline="0" dirty="0">
                <a:solidFill>
                  <a:schemeClr val="tx1"/>
                </a:solidFill>
                <a:latin typeface="+mn-lt"/>
                <a:ea typeface="+mn-ea"/>
                <a:cs typeface="+mn-cs"/>
              </a:rPr>
              <a:t> or baud rate generator. The down-counter, running at system clock</a:t>
            </a:r>
          </a:p>
          <a:p>
            <a:r>
              <a:rPr lang="en-US" sz="1200" kern="1200" baseline="0" dirty="0">
                <a:solidFill>
                  <a:schemeClr val="tx1"/>
                </a:solidFill>
                <a:latin typeface="+mn-lt"/>
                <a:ea typeface="+mn-ea"/>
                <a:cs typeface="+mn-cs"/>
              </a:rPr>
              <a:t>(</a:t>
            </a:r>
            <a:r>
              <a:rPr lang="en-US" sz="1200" kern="1200" baseline="0" dirty="0" err="1">
                <a:solidFill>
                  <a:schemeClr val="tx1"/>
                </a:solidFill>
                <a:latin typeface="+mn-lt"/>
                <a:ea typeface="+mn-ea"/>
                <a:cs typeface="+mn-cs"/>
              </a:rPr>
              <a:t>fosc</a:t>
            </a:r>
            <a:r>
              <a:rPr lang="en-US" sz="1200" kern="1200" baseline="0" dirty="0">
                <a:solidFill>
                  <a:schemeClr val="tx1"/>
                </a:solidFill>
                <a:latin typeface="+mn-lt"/>
                <a:ea typeface="+mn-ea"/>
                <a:cs typeface="+mn-cs"/>
              </a:rPr>
              <a:t>), is loaded with the UBRR value each time the counter has counted down to zero or when</a:t>
            </a:r>
          </a:p>
          <a:p>
            <a:r>
              <a:rPr lang="en-US" sz="1200" kern="1200" baseline="0" dirty="0">
                <a:solidFill>
                  <a:schemeClr val="tx1"/>
                </a:solidFill>
                <a:latin typeface="+mn-lt"/>
                <a:ea typeface="+mn-ea"/>
                <a:cs typeface="+mn-cs"/>
              </a:rPr>
              <a:t>the UBRRL Register is written. A clock is generated each time the counter reaches zero. This</a:t>
            </a:r>
          </a:p>
          <a:p>
            <a:r>
              <a:rPr lang="en-US" sz="1200" kern="1200" baseline="0" dirty="0">
                <a:solidFill>
                  <a:schemeClr val="tx1"/>
                </a:solidFill>
                <a:latin typeface="+mn-lt"/>
                <a:ea typeface="+mn-ea"/>
                <a:cs typeface="+mn-cs"/>
              </a:rPr>
              <a:t>clock is the baud rate generator clock output (= </a:t>
            </a:r>
            <a:r>
              <a:rPr lang="en-US" sz="1200" kern="1200" baseline="0" dirty="0" err="1">
                <a:solidFill>
                  <a:schemeClr val="tx1"/>
                </a:solidFill>
                <a:latin typeface="+mn-lt"/>
                <a:ea typeface="+mn-ea"/>
                <a:cs typeface="+mn-cs"/>
              </a:rPr>
              <a:t>fosc</a:t>
            </a:r>
            <a:r>
              <a:rPr lang="en-US" sz="1200" kern="1200" baseline="0" dirty="0">
                <a:solidFill>
                  <a:schemeClr val="tx1"/>
                </a:solidFill>
                <a:latin typeface="+mn-lt"/>
                <a:ea typeface="+mn-ea"/>
                <a:cs typeface="+mn-cs"/>
              </a:rPr>
              <a:t>/(UBRR+1)). The Transmitter divides the</a:t>
            </a:r>
          </a:p>
          <a:p>
            <a:r>
              <a:rPr lang="en-US" sz="1200" kern="1200" baseline="0" dirty="0">
                <a:solidFill>
                  <a:schemeClr val="tx1"/>
                </a:solidFill>
                <a:latin typeface="+mn-lt"/>
                <a:ea typeface="+mn-ea"/>
                <a:cs typeface="+mn-cs"/>
              </a:rPr>
              <a:t>baud rate generator clock output by 2, 8 or 16 depending on mode. The baud rate generator output</a:t>
            </a:r>
          </a:p>
          <a:p>
            <a:r>
              <a:rPr lang="en-US" sz="1200" kern="1200" baseline="0" dirty="0">
                <a:solidFill>
                  <a:schemeClr val="tx1"/>
                </a:solidFill>
                <a:latin typeface="+mn-lt"/>
                <a:ea typeface="+mn-ea"/>
                <a:cs typeface="+mn-cs"/>
              </a:rPr>
              <a:t>is used directly by the receiver’s clock and data recovery units. However, the recovery units</a:t>
            </a:r>
          </a:p>
          <a:p>
            <a:r>
              <a:rPr lang="en-US" sz="1200" kern="1200" baseline="0" dirty="0">
                <a:solidFill>
                  <a:schemeClr val="tx1"/>
                </a:solidFill>
                <a:latin typeface="+mn-lt"/>
                <a:ea typeface="+mn-ea"/>
                <a:cs typeface="+mn-cs"/>
              </a:rPr>
              <a:t>use a state machine that uses 2, 8 or 16 states depending on mode set by the state of the</a:t>
            </a:r>
          </a:p>
          <a:p>
            <a:r>
              <a:rPr lang="de-AT" sz="1200" kern="1200" baseline="0" dirty="0">
                <a:solidFill>
                  <a:schemeClr val="tx1"/>
                </a:solidFill>
                <a:latin typeface="+mn-lt"/>
                <a:ea typeface="+mn-ea"/>
                <a:cs typeface="+mn-cs"/>
              </a:rPr>
              <a:t>UMSEL, U2X </a:t>
            </a:r>
            <a:r>
              <a:rPr lang="de-AT" sz="1200" kern="1200" baseline="0" dirty="0" err="1">
                <a:solidFill>
                  <a:schemeClr val="tx1"/>
                </a:solidFill>
                <a:latin typeface="+mn-lt"/>
                <a:ea typeface="+mn-ea"/>
                <a:cs typeface="+mn-cs"/>
              </a:rPr>
              <a:t>and</a:t>
            </a:r>
            <a:r>
              <a:rPr lang="de-AT" sz="1200" kern="1200" baseline="0" dirty="0">
                <a:solidFill>
                  <a:schemeClr val="tx1"/>
                </a:solidFill>
                <a:latin typeface="+mn-lt"/>
                <a:ea typeface="+mn-ea"/>
                <a:cs typeface="+mn-cs"/>
              </a:rPr>
              <a:t> DDR_XCK </a:t>
            </a:r>
            <a:r>
              <a:rPr lang="de-AT" sz="1200" kern="1200" baseline="0" dirty="0" err="1">
                <a:solidFill>
                  <a:schemeClr val="tx1"/>
                </a:solidFill>
                <a:latin typeface="+mn-lt"/>
                <a:ea typeface="+mn-ea"/>
                <a:cs typeface="+mn-cs"/>
              </a:rPr>
              <a:t>bits</a:t>
            </a:r>
            <a:r>
              <a:rPr lang="de-AT" sz="1200" kern="1200" baseline="0" dirty="0">
                <a:solidFill>
                  <a:schemeClr val="tx1"/>
                </a:solidFill>
                <a:latin typeface="+mn-lt"/>
                <a:ea typeface="+mn-ea"/>
                <a:cs typeface="+mn-cs"/>
              </a:rPr>
              <a:t>.</a:t>
            </a:r>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102</a:t>
            </a:fld>
            <a:endParaRPr lang="de-A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05ED9345-339B-4C6A-A561-1FCE92BE50F8}" type="slidenum">
              <a:rPr lang="de-AT" smtClean="0"/>
              <a:pPr/>
              <a:t>105</a:t>
            </a:fld>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7" name="Rectangle 16"/>
          <p:cNvSpPr/>
          <p:nvPr/>
        </p:nvSpPr>
        <p:spPr>
          <a:xfrm>
            <a:off x="0" y="2438400"/>
            <a:ext cx="9144000" cy="4572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1" name="Rectangle 30"/>
          <p:cNvSpPr/>
          <p:nvPr/>
        </p:nvSpPr>
        <p:spPr>
          <a:xfrm>
            <a:off x="0" y="914400"/>
            <a:ext cx="9144000" cy="1524000"/>
          </a:xfrm>
          <a:prstGeom prst="rect">
            <a:avLst/>
          </a:prstGeom>
          <a:solidFill>
            <a:srgbClr val="000000">
              <a:alpha val="89800"/>
            </a:srgb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Date Placeholder 9"/>
          <p:cNvSpPr>
            <a:spLocks noGrp="1"/>
          </p:cNvSpPr>
          <p:nvPr>
            <p:ph type="dt" sz="half" idx="10"/>
          </p:nvPr>
        </p:nvSpPr>
        <p:spPr/>
        <p:txBody>
          <a:bodyPr rtlCol="0"/>
          <a:lstStyle/>
          <a:p>
            <a:fld id="{CA4E9BBC-CA1A-4F7A-9691-42740E71A136}" type="datetime1">
              <a:rPr lang="de-DE" smtClean="0"/>
              <a:pPr/>
              <a:t>21.11.2018</a:t>
            </a:fld>
            <a:endParaRPr lang="de-DE"/>
          </a:p>
        </p:txBody>
      </p:sp>
      <p:sp>
        <p:nvSpPr>
          <p:cNvPr id="12" name="Footer Placeholder 11"/>
          <p:cNvSpPr>
            <a:spLocks noGrp="1"/>
          </p:cNvSpPr>
          <p:nvPr>
            <p:ph type="ftr" sz="quarter" idx="12"/>
          </p:nvPr>
        </p:nvSpPr>
        <p:spPr/>
        <p:txBody>
          <a:bodyPr rtlCol="0"/>
          <a:lstStyle>
            <a:lvl1pPr>
              <a:defRPr>
                <a:latin typeface="Arial" pitchFamily="34" charset="0"/>
                <a:cs typeface="Arial" pitchFamily="34" charset="0"/>
              </a:defRPr>
            </a:lvl1pPr>
          </a:lstStyle>
          <a:p>
            <a:r>
              <a:rPr lang="de-DE"/>
              <a:t>V0.11,  P. Klotz</a:t>
            </a:r>
            <a:endParaRPr lang="de-DE" dirty="0"/>
          </a:p>
        </p:txBody>
      </p:sp>
      <p:sp>
        <p:nvSpPr>
          <p:cNvPr id="9" name="Subtitle 8"/>
          <p:cNvSpPr>
            <a:spLocks noGrp="1"/>
          </p:cNvSpPr>
          <p:nvPr>
            <p:ph type="subTitle" idx="1"/>
          </p:nvPr>
        </p:nvSpPr>
        <p:spPr>
          <a:xfrm>
            <a:off x="457200" y="2476108"/>
            <a:ext cx="8305800" cy="381000"/>
          </a:xfrm>
        </p:spPr>
        <p:txBody>
          <a:bodyPr>
            <a:noAutofit/>
          </a:bodyPr>
          <a:lstStyle>
            <a:lvl1pPr marL="0" indent="0" algn="l">
              <a:buNone/>
              <a:defRPr sz="2000" spc="1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de-DE"/>
              <a:t>Formatvorlage des Untertitelmasters durch Klicken bearbeiten</a:t>
            </a:r>
            <a:endParaRPr lang="en-US" dirty="0"/>
          </a:p>
        </p:txBody>
      </p:sp>
      <p:sp>
        <p:nvSpPr>
          <p:cNvPr id="28" name="Title 27"/>
          <p:cNvSpPr>
            <a:spLocks noGrp="1"/>
          </p:cNvSpPr>
          <p:nvPr>
            <p:ph type="ctrTitle"/>
          </p:nvPr>
        </p:nvSpPr>
        <p:spPr>
          <a:xfrm>
            <a:off x="457200" y="1066800"/>
            <a:ext cx="8305800" cy="1295400"/>
          </a:xfrm>
        </p:spPr>
        <p:txBody>
          <a:bodyPr anchor="ctr" anchorCtr="0">
            <a:noAutofit/>
          </a:bodyPr>
          <a:lstStyle>
            <a:lvl1pPr algn="l">
              <a:defRPr sz="4800" cap="all" spc="-100" baseline="0">
                <a:solidFill>
                  <a:srgbClr val="FFFFFF"/>
                </a:solidFill>
              </a:defRPr>
            </a:lvl1pPr>
          </a:lstStyle>
          <a:p>
            <a:r>
              <a:rPr lang="de-DE"/>
              <a:t>Titelmasterformat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895CD26B-43B9-4C96-AFA1-87CAEAFB2DC9}" type="datetime1">
              <a:rPr lang="de-DE" smtClean="0"/>
              <a:pPr/>
              <a:t>21.11.2018</a:t>
            </a:fld>
            <a:endParaRPr lang="de-DE"/>
          </a:p>
        </p:txBody>
      </p:sp>
      <p:sp>
        <p:nvSpPr>
          <p:cNvPr id="5" name="Footer Placeholder 4"/>
          <p:cNvSpPr>
            <a:spLocks noGrp="1"/>
          </p:cNvSpPr>
          <p:nvPr>
            <p:ph type="ftr" sz="quarter" idx="11"/>
          </p:nvPr>
        </p:nvSpPr>
        <p:spPr/>
        <p:txBody>
          <a:bodyPr/>
          <a:lstStyle/>
          <a:p>
            <a:r>
              <a:rPr lang="de-DE"/>
              <a:t>V0.11,  P. Klotz</a:t>
            </a:r>
            <a:endParaRPr lang="de-DE" dirty="0"/>
          </a:p>
        </p:txBody>
      </p:sp>
      <p:sp>
        <p:nvSpPr>
          <p:cNvPr id="6" name="Slide Number Placehold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e-DE"/>
              <a:t>Titelmasterformat durch Klicken bearbeiten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BD6AE15-D9C2-4BB0-8682-3C5B2CA00F35}" type="datetime1">
              <a:rPr lang="de-DE" smtClean="0"/>
              <a:pPr/>
              <a:t>21.11.2018</a:t>
            </a:fld>
            <a:endParaRPr lang="de-DE"/>
          </a:p>
        </p:txBody>
      </p:sp>
      <p:sp>
        <p:nvSpPr>
          <p:cNvPr id="5" name="Footer Placeholder 4"/>
          <p:cNvSpPr>
            <a:spLocks noGrp="1"/>
          </p:cNvSpPr>
          <p:nvPr>
            <p:ph type="ftr" sz="quarter" idx="11"/>
          </p:nvPr>
        </p:nvSpPr>
        <p:spPr/>
        <p:txBody>
          <a:bodyPr/>
          <a:lstStyle/>
          <a:p>
            <a:r>
              <a:rPr lang="de-DE"/>
              <a:t>V0.11,  P. Klotz</a:t>
            </a:r>
            <a:endParaRPr lang="de-DE" dirty="0"/>
          </a:p>
        </p:txBody>
      </p:sp>
      <p:sp>
        <p:nvSpPr>
          <p:cNvPr id="6" name="Slide Number Placehold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Rectangle 7"/>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457200" y="158926"/>
            <a:ext cx="8229600" cy="1143000"/>
          </a:xfrm>
        </p:spPr>
        <p:txBody>
          <a:bodyPr/>
          <a:lstStyle>
            <a:lvl1pPr>
              <a:defRPr>
                <a:solidFill>
                  <a:schemeClr val="tx2"/>
                </a:solidFill>
              </a:defRPr>
            </a:lvl1pPr>
          </a:lstStyle>
          <a:p>
            <a:r>
              <a:rPr lang="de-DE"/>
              <a:t>Titelmasterformat durch Klicken bearbeiten</a:t>
            </a:r>
            <a:endParaRPr lang="en-US" dirty="0"/>
          </a:p>
        </p:txBody>
      </p:sp>
      <p:sp>
        <p:nvSpPr>
          <p:cNvPr id="9" name="Content Placeholder 8"/>
          <p:cNvSpPr>
            <a:spLocks noGrp="1"/>
          </p:cNvSpPr>
          <p:nvPr>
            <p:ph sz="quarter" idx="1"/>
          </p:nvPr>
        </p:nvSpPr>
        <p:spPr>
          <a:xfrm>
            <a:off x="457200" y="1524000"/>
            <a:ext cx="8229600" cy="4572000"/>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Datumsplatzhalter 9"/>
          <p:cNvSpPr>
            <a:spLocks noGrp="1"/>
          </p:cNvSpPr>
          <p:nvPr>
            <p:ph type="dt" sz="half" idx="10"/>
          </p:nvPr>
        </p:nvSpPr>
        <p:spPr/>
        <p:txBody>
          <a:bodyPr/>
          <a:lstStyle/>
          <a:p>
            <a:fld id="{EB5B215D-3D19-4377-A838-4CD556C31F3A}" type="datetime1">
              <a:rPr lang="de-DE" smtClean="0"/>
              <a:pPr/>
              <a:t>21.11.2018</a:t>
            </a:fld>
            <a:endParaRPr lang="de-DE" dirty="0"/>
          </a:p>
        </p:txBody>
      </p:sp>
      <p:sp>
        <p:nvSpPr>
          <p:cNvPr id="11" name="Foliennummernplatzhalter 10"/>
          <p:cNvSpPr>
            <a:spLocks noGrp="1"/>
          </p:cNvSpPr>
          <p:nvPr>
            <p:ph type="sldNum" sz="quarter" idx="11"/>
          </p:nvPr>
        </p:nvSpPr>
        <p:spPr/>
        <p:txBody>
          <a:bodyPr/>
          <a:lstStyle/>
          <a:p>
            <a:endParaRPr lang="de-DE" dirty="0"/>
          </a:p>
        </p:txBody>
      </p:sp>
      <p:sp>
        <p:nvSpPr>
          <p:cNvPr id="12" name="Fußzeilenplatzhalter 11"/>
          <p:cNvSpPr>
            <a:spLocks noGrp="1"/>
          </p:cNvSpPr>
          <p:nvPr>
            <p:ph type="ftr" sz="quarter" idx="12"/>
          </p:nvPr>
        </p:nvSpPr>
        <p:spPr/>
        <p:txBody>
          <a:bodyPr/>
          <a:lstStyle/>
          <a:p>
            <a:r>
              <a:rPr lang="de-DE" dirty="0"/>
              <a:t>V0.11,  P. Klotz</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6" name="Rectangle 25"/>
          <p:cNvSpPr/>
          <p:nvPr/>
        </p:nvSpPr>
        <p:spPr>
          <a:xfrm>
            <a:off x="0" y="4958864"/>
            <a:ext cx="9144000" cy="4572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Rectangle 26"/>
          <p:cNvSpPr/>
          <p:nvPr/>
        </p:nvSpPr>
        <p:spPr>
          <a:xfrm>
            <a:off x="0" y="3429000"/>
            <a:ext cx="9144000" cy="1527048"/>
          </a:xfrm>
          <a:prstGeom prst="rect">
            <a:avLst/>
          </a:prstGeom>
          <a:solidFill>
            <a:srgbClr val="000000"/>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4" name="Date Placeholder 3"/>
          <p:cNvSpPr>
            <a:spLocks noGrp="1"/>
          </p:cNvSpPr>
          <p:nvPr>
            <p:ph type="dt" sz="half" idx="10"/>
          </p:nvPr>
        </p:nvSpPr>
        <p:spPr/>
        <p:txBody>
          <a:bodyPr/>
          <a:lstStyle/>
          <a:p>
            <a:fld id="{FBEFC18D-CF88-4A76-A7A2-3EDBD1F8BEAB}" type="datetime1">
              <a:rPr lang="de-DE" smtClean="0"/>
              <a:pPr/>
              <a:t>21.11.2018</a:t>
            </a:fld>
            <a:endParaRPr lang="de-DE"/>
          </a:p>
        </p:txBody>
      </p:sp>
      <p:sp>
        <p:nvSpPr>
          <p:cNvPr id="5" name="Footer Placeholder 4"/>
          <p:cNvSpPr>
            <a:spLocks noGrp="1"/>
          </p:cNvSpPr>
          <p:nvPr>
            <p:ph type="ftr" sz="quarter" idx="11"/>
          </p:nvPr>
        </p:nvSpPr>
        <p:spPr/>
        <p:txBody>
          <a:bodyPr/>
          <a:lstStyle/>
          <a:p>
            <a:r>
              <a:rPr lang="de-DE"/>
              <a:t>V0.11,  P. Klotz</a:t>
            </a:r>
            <a:endParaRPr lang="de-DE" dirty="0"/>
          </a:p>
        </p:txBody>
      </p:sp>
      <p:sp>
        <p:nvSpPr>
          <p:cNvPr id="6" name="Slide Number Placeholder 5"/>
          <p:cNvSpPr>
            <a:spLocks noGrp="1"/>
          </p:cNvSpPr>
          <p:nvPr>
            <p:ph type="sldNum" sz="quarter" idx="12"/>
          </p:nvPr>
        </p:nvSpPr>
        <p:spPr/>
        <p:txBody>
          <a:bodyPr/>
          <a:lstStyle/>
          <a:p>
            <a:fld id="{6C6AE60A-B69C-4790-82F7-3882EDF23186}" type="slidenum">
              <a:rPr lang="de-DE" smtClean="0"/>
              <a:pPr/>
              <a:t>‹Nr.›</a:t>
            </a:fld>
            <a:endParaRPr lang="de-DE"/>
          </a:p>
        </p:txBody>
      </p:sp>
      <p:sp>
        <p:nvSpPr>
          <p:cNvPr id="2" name="Title 1"/>
          <p:cNvSpPr>
            <a:spLocks noGrp="1"/>
          </p:cNvSpPr>
          <p:nvPr>
            <p:ph type="title"/>
          </p:nvPr>
        </p:nvSpPr>
        <p:spPr>
          <a:xfrm>
            <a:off x="685800" y="3505200"/>
            <a:ext cx="7924800" cy="1371600"/>
          </a:xfrm>
        </p:spPr>
        <p:txBody>
          <a:bodyPr>
            <a:noAutofit/>
          </a:bodyPr>
          <a:lstStyle>
            <a:lvl1pPr algn="l">
              <a:buNone/>
              <a:defRPr sz="4200" b="0" cap="all">
                <a:solidFill>
                  <a:srgbClr val="FFFFFF"/>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685800" y="4958864"/>
            <a:ext cx="7924800" cy="457200"/>
          </a:xfrm>
        </p:spPr>
        <p:txBody>
          <a:bodyPr anchor="ctr"/>
          <a:lstStyle>
            <a:lvl1pPr>
              <a:buNone/>
              <a:defRPr sz="2000" spc="100" baseline="0">
                <a:solidFill>
                  <a:srgbClr val="FFFFFF"/>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9" name="Rectangle 8"/>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B3117CED-A9CF-4EBD-9E17-AFC29C12AD00}" type="datetime1">
              <a:rPr lang="de-DE" smtClean="0"/>
              <a:pPr/>
              <a:t>21.11.2018</a:t>
            </a:fld>
            <a:endParaRPr lang="de-DE"/>
          </a:p>
        </p:txBody>
      </p:sp>
      <p:sp>
        <p:nvSpPr>
          <p:cNvPr id="6" name="Footer Placeholder 5"/>
          <p:cNvSpPr>
            <a:spLocks noGrp="1"/>
          </p:cNvSpPr>
          <p:nvPr>
            <p:ph type="ftr" sz="quarter" idx="11"/>
          </p:nvPr>
        </p:nvSpPr>
        <p:spPr/>
        <p:txBody>
          <a:bodyPr/>
          <a:lstStyle/>
          <a:p>
            <a:r>
              <a:rPr lang="de-DE"/>
              <a:t>V0.11,  P. Klotz</a:t>
            </a:r>
            <a:endParaRPr lang="de-DE" dirty="0"/>
          </a:p>
        </p:txBody>
      </p:sp>
      <p:sp>
        <p:nvSpPr>
          <p:cNvPr id="7" name="Slide Number Placeholder 6"/>
          <p:cNvSpPr>
            <a:spLocks noGrp="1"/>
          </p:cNvSpPr>
          <p:nvPr>
            <p:ph type="sldNum" sz="quarter" idx="12"/>
          </p:nvPr>
        </p:nvSpPr>
        <p:spPr/>
        <p:txBody>
          <a:bodyPr/>
          <a:lstStyle/>
          <a:p>
            <a:fld id="{6C6AE60A-B69C-4790-82F7-3882EDF23186}" type="slidenum">
              <a:rPr lang="de-DE" smtClean="0"/>
              <a:pPr/>
              <a:t>‹Nr.›</a:t>
            </a:fld>
            <a:endParaRPr lang="de-DE"/>
          </a:p>
        </p:txBody>
      </p:sp>
      <p:sp>
        <p:nvSpPr>
          <p:cNvPr id="2" name="Title 1"/>
          <p:cNvSpPr>
            <a:spLocks noGrp="1"/>
          </p:cNvSpPr>
          <p:nvPr>
            <p:ph type="title"/>
          </p:nvPr>
        </p:nvSpPr>
        <p:spPr/>
        <p:txBody>
          <a:bodyPr/>
          <a:lstStyle/>
          <a:p>
            <a:r>
              <a:rPr lang="de-DE"/>
              <a:t>Titelmasterformat durch Klicken bearbeiten</a:t>
            </a:r>
            <a:endParaRPr lang="en-US" dirty="0"/>
          </a:p>
        </p:txBody>
      </p:sp>
      <p:sp>
        <p:nvSpPr>
          <p:cNvPr id="11" name="Content Placeholder 10"/>
          <p:cNvSpPr>
            <a:spLocks noGrp="1"/>
          </p:cNvSpPr>
          <p:nvPr>
            <p:ph sz="quarter" idx="1"/>
          </p:nvPr>
        </p:nvSpPr>
        <p:spPr>
          <a:xfrm>
            <a:off x="457200" y="1524000"/>
            <a:ext cx="4059936" cy="45720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Content Placeholder 12"/>
          <p:cNvSpPr>
            <a:spLocks noGrp="1"/>
          </p:cNvSpPr>
          <p:nvPr>
            <p:ph sz="quarter" idx="2"/>
          </p:nvPr>
        </p:nvSpPr>
        <p:spPr>
          <a:xfrm>
            <a:off x="4648200" y="1524000"/>
            <a:ext cx="4059936" cy="45720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C6AE60A-B69C-4790-82F7-3882EDF23186}" type="slidenum">
              <a:rPr lang="de-DE" smtClean="0"/>
              <a:pPr/>
              <a:t>‹Nr.›</a:t>
            </a:fld>
            <a:endParaRPr lang="de-DE"/>
          </a:p>
        </p:txBody>
      </p:sp>
      <p:sp>
        <p:nvSpPr>
          <p:cNvPr id="8" name="Footer Placeholder 7"/>
          <p:cNvSpPr>
            <a:spLocks noGrp="1"/>
          </p:cNvSpPr>
          <p:nvPr>
            <p:ph type="ftr" sz="quarter" idx="11"/>
          </p:nvPr>
        </p:nvSpPr>
        <p:spPr/>
        <p:txBody>
          <a:bodyPr/>
          <a:lstStyle/>
          <a:p>
            <a:r>
              <a:rPr lang="de-DE"/>
              <a:t>V0.11,  P. Klotz</a:t>
            </a:r>
            <a:endParaRPr lang="de-DE" dirty="0"/>
          </a:p>
        </p:txBody>
      </p:sp>
      <p:sp>
        <p:nvSpPr>
          <p:cNvPr id="7" name="Date Placeholder 6"/>
          <p:cNvSpPr>
            <a:spLocks noGrp="1"/>
          </p:cNvSpPr>
          <p:nvPr>
            <p:ph type="dt" sz="half" idx="10"/>
          </p:nvPr>
        </p:nvSpPr>
        <p:spPr/>
        <p:txBody>
          <a:bodyPr/>
          <a:lstStyle/>
          <a:p>
            <a:fld id="{DC3E3F4A-276F-44C4-8455-F230E892D9F6}" type="datetime1">
              <a:rPr lang="de-DE" smtClean="0"/>
              <a:pPr/>
              <a:t>21.11.2018</a:t>
            </a:fld>
            <a:endParaRPr lang="de-DE"/>
          </a:p>
        </p:txBody>
      </p:sp>
      <p:sp>
        <p:nvSpPr>
          <p:cNvPr id="3" name="Text Placeholder 2"/>
          <p:cNvSpPr>
            <a:spLocks noGrp="1"/>
          </p:cNvSpPr>
          <p:nvPr>
            <p:ph type="body" idx="1"/>
          </p:nvPr>
        </p:nvSpPr>
        <p:spPr>
          <a:xfrm>
            <a:off x="457200" y="1371600"/>
            <a:ext cx="4040188" cy="838200"/>
          </a:xfrm>
          <a:solidFill>
            <a:schemeClr val="accent1">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de-DE"/>
              <a:t>Textmasterformate durch Klicken bearbeiten</a:t>
            </a:r>
          </a:p>
        </p:txBody>
      </p:sp>
      <p:sp>
        <p:nvSpPr>
          <p:cNvPr id="32" name="Content Placeholder 31"/>
          <p:cNvSpPr>
            <a:spLocks noGrp="1"/>
          </p:cNvSpPr>
          <p:nvPr>
            <p:ph sz="quarter" idx="2"/>
          </p:nvPr>
        </p:nvSpPr>
        <p:spPr>
          <a:xfrm>
            <a:off x="457200" y="2220558"/>
            <a:ext cx="4038600" cy="3913632"/>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4" name="Content Placeholder 33"/>
          <p:cNvSpPr>
            <a:spLocks noGrp="1"/>
          </p:cNvSpPr>
          <p:nvPr>
            <p:ph sz="quarter" idx="4"/>
          </p:nvPr>
        </p:nvSpPr>
        <p:spPr>
          <a:xfrm>
            <a:off x="4649788" y="2220558"/>
            <a:ext cx="4038600" cy="3913632"/>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de-DE"/>
              <a:t>Titelmasterformat durch Klicken bearbeiten</a:t>
            </a:r>
            <a:endParaRPr lang="en-US" dirty="0"/>
          </a:p>
        </p:txBody>
      </p:sp>
      <p:sp>
        <p:nvSpPr>
          <p:cNvPr id="12" name="Text Placeholder 11"/>
          <p:cNvSpPr>
            <a:spLocks noGrp="1"/>
          </p:cNvSpPr>
          <p:nvPr>
            <p:ph type="body" idx="3"/>
          </p:nvPr>
        </p:nvSpPr>
        <p:spPr>
          <a:xfrm>
            <a:off x="4648200" y="1371600"/>
            <a:ext cx="4040188" cy="838200"/>
          </a:xfrm>
          <a:solidFill>
            <a:schemeClr val="accent2">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de-DE"/>
              <a:t>Textmasterformate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Rectangle 7"/>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 name="Date Placeholder 2"/>
          <p:cNvSpPr>
            <a:spLocks noGrp="1"/>
          </p:cNvSpPr>
          <p:nvPr>
            <p:ph type="dt" sz="half" idx="10"/>
          </p:nvPr>
        </p:nvSpPr>
        <p:spPr/>
        <p:txBody>
          <a:bodyPr/>
          <a:lstStyle/>
          <a:p>
            <a:fld id="{6BB9E022-1265-42E5-BDC4-91C37AEA81F2}" type="datetime1">
              <a:rPr lang="de-DE" smtClean="0"/>
              <a:pPr/>
              <a:t>21.11.2018</a:t>
            </a:fld>
            <a:endParaRPr lang="de-DE"/>
          </a:p>
        </p:txBody>
      </p:sp>
      <p:sp>
        <p:nvSpPr>
          <p:cNvPr id="4" name="Footer Placeholder 3"/>
          <p:cNvSpPr>
            <a:spLocks noGrp="1"/>
          </p:cNvSpPr>
          <p:nvPr>
            <p:ph type="ftr" sz="quarter" idx="11"/>
          </p:nvPr>
        </p:nvSpPr>
        <p:spPr/>
        <p:txBody>
          <a:bodyPr/>
          <a:lstStyle/>
          <a:p>
            <a:r>
              <a:rPr lang="de-DE"/>
              <a:t>V0.11,  P. Klotz</a:t>
            </a:r>
          </a:p>
        </p:txBody>
      </p:sp>
      <p:sp>
        <p:nvSpPr>
          <p:cNvPr id="5" name="Slide Number Placeholder 4"/>
          <p:cNvSpPr>
            <a:spLocks noGrp="1"/>
          </p:cNvSpPr>
          <p:nvPr>
            <p:ph type="sldNum" sz="quarter" idx="12"/>
          </p:nvPr>
        </p:nvSpPr>
        <p:spPr/>
        <p:txBody>
          <a:bodyPr/>
          <a:lstStyle/>
          <a:p>
            <a:fld id="{6C6AE60A-B69C-4790-82F7-3882EDF23186}" type="slidenum">
              <a:rPr lang="de-DE" smtClean="0"/>
              <a:pPr/>
              <a:t>‹Nr.›</a:t>
            </a:fld>
            <a:endParaRPr lang="de-DE"/>
          </a:p>
        </p:txBody>
      </p:sp>
      <p:sp>
        <p:nvSpPr>
          <p:cNvPr id="2" name="Title 1"/>
          <p:cNvSpPr>
            <a:spLocks noGrp="1"/>
          </p:cNvSpPr>
          <p:nvPr>
            <p:ph type="title"/>
          </p:nvPr>
        </p:nvSpPr>
        <p:spPr/>
        <p:txBody>
          <a:bodyPr/>
          <a:lstStyle/>
          <a:p>
            <a:r>
              <a:rPr lang="de-DE"/>
              <a:t>Titelmasterformat durch Klicken bearbeiten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01E80-08B6-4C39-8212-98F5CB40B672}" type="datetime1">
              <a:rPr lang="de-DE" smtClean="0"/>
              <a:pPr/>
              <a:t>21.11.2018</a:t>
            </a:fld>
            <a:endParaRPr lang="de-DE"/>
          </a:p>
        </p:txBody>
      </p:sp>
      <p:sp>
        <p:nvSpPr>
          <p:cNvPr id="3" name="Footer Placeholder 2"/>
          <p:cNvSpPr>
            <a:spLocks noGrp="1"/>
          </p:cNvSpPr>
          <p:nvPr>
            <p:ph type="ftr" sz="quarter" idx="11"/>
          </p:nvPr>
        </p:nvSpPr>
        <p:spPr/>
        <p:txBody>
          <a:bodyPr/>
          <a:lstStyle/>
          <a:p>
            <a:r>
              <a:rPr lang="de-DE"/>
              <a:t>V0.11,  P. Klotz</a:t>
            </a:r>
          </a:p>
        </p:txBody>
      </p:sp>
      <p:sp>
        <p:nvSpPr>
          <p:cNvPr id="4" name="Slide Number Placehold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2590800" cy="6858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7" name="Oval 16"/>
          <p:cNvSpPr/>
          <p:nvPr/>
        </p:nvSpPr>
        <p:spPr>
          <a:xfrm>
            <a:off x="1563892" y="4337173"/>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8" name="Rectangle 17"/>
          <p:cNvSpPr/>
          <p:nvPr/>
        </p:nvSpPr>
        <p:spPr>
          <a:xfrm>
            <a:off x="0" y="381000"/>
            <a:ext cx="2133600"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Rectangle 18"/>
          <p:cNvSpPr/>
          <p:nvPr/>
        </p:nvSpPr>
        <p:spPr>
          <a:xfrm>
            <a:off x="1447800" y="0"/>
            <a:ext cx="1175303" cy="633656"/>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Oval 19"/>
          <p:cNvSpPr/>
          <p:nvPr/>
        </p:nvSpPr>
        <p:spPr>
          <a:xfrm>
            <a:off x="59403" y="0"/>
            <a:ext cx="2302797" cy="2378511"/>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1" name="Oval 20"/>
          <p:cNvSpPr/>
          <p:nvPr/>
        </p:nvSpPr>
        <p:spPr>
          <a:xfrm>
            <a:off x="0" y="3276600"/>
            <a:ext cx="891076" cy="886968"/>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Oval 21"/>
          <p:cNvSpPr/>
          <p:nvPr/>
        </p:nvSpPr>
        <p:spPr>
          <a:xfrm>
            <a:off x="793097" y="1721630"/>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Oval 22"/>
          <p:cNvSpPr/>
          <p:nvPr/>
        </p:nvSpPr>
        <p:spPr>
          <a:xfrm>
            <a:off x="609600" y="4038600"/>
            <a:ext cx="1554480" cy="155448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152400" y="2362200"/>
            <a:ext cx="457200" cy="4572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4" name="Oval 23"/>
          <p:cNvSpPr/>
          <p:nvPr/>
        </p:nvSpPr>
        <p:spPr>
          <a:xfrm>
            <a:off x="1752600" y="381000"/>
            <a:ext cx="457200" cy="4572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579120" y="2514600"/>
            <a:ext cx="2011680" cy="201168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0" name="Rectangle 29"/>
          <p:cNvSpPr/>
          <p:nvPr/>
        </p:nvSpPr>
        <p:spPr>
          <a:xfrm>
            <a:off x="0" y="5715000"/>
            <a:ext cx="1600200" cy="1143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Oval 26"/>
          <p:cNvSpPr/>
          <p:nvPr/>
        </p:nvSpPr>
        <p:spPr>
          <a:xfrm>
            <a:off x="1323393" y="5875179"/>
            <a:ext cx="731520" cy="73152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Oval 27"/>
          <p:cNvSpPr/>
          <p:nvPr/>
        </p:nvSpPr>
        <p:spPr>
          <a:xfrm>
            <a:off x="30970" y="5212570"/>
            <a:ext cx="1645430" cy="164543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Date Placeholder 4"/>
          <p:cNvSpPr>
            <a:spLocks noGrp="1"/>
          </p:cNvSpPr>
          <p:nvPr>
            <p:ph type="dt" sz="half" idx="10"/>
          </p:nvPr>
        </p:nvSpPr>
        <p:spPr/>
        <p:txBody>
          <a:bodyPr/>
          <a:lstStyle/>
          <a:p>
            <a:fld id="{5E4150D6-CF75-4704-9789-859BACFD8CD2}" type="datetime1">
              <a:rPr lang="de-DE" smtClean="0"/>
              <a:pPr/>
              <a:t>21.11.2018</a:t>
            </a:fld>
            <a:endParaRPr lang="de-DE"/>
          </a:p>
        </p:txBody>
      </p:sp>
      <p:sp>
        <p:nvSpPr>
          <p:cNvPr id="6" name="Footer Placeholder 5"/>
          <p:cNvSpPr>
            <a:spLocks noGrp="1"/>
          </p:cNvSpPr>
          <p:nvPr>
            <p:ph type="ftr" sz="quarter" idx="11"/>
          </p:nvPr>
        </p:nvSpPr>
        <p:spPr>
          <a:xfrm>
            <a:off x="2286000" y="6357144"/>
            <a:ext cx="3429000" cy="384048"/>
          </a:xfrm>
        </p:spPr>
        <p:txBody>
          <a:bodyPr/>
          <a:lstStyle/>
          <a:p>
            <a:r>
              <a:rPr lang="de-DE"/>
              <a:t>V0.11,  P. Klotz</a:t>
            </a:r>
          </a:p>
        </p:txBody>
      </p:sp>
      <p:sp>
        <p:nvSpPr>
          <p:cNvPr id="7" name="Slide Number Placeholder 6"/>
          <p:cNvSpPr>
            <a:spLocks noGrp="1"/>
          </p:cNvSpPr>
          <p:nvPr>
            <p:ph type="sldNum" sz="quarter" idx="12"/>
          </p:nvPr>
        </p:nvSpPr>
        <p:spPr>
          <a:xfrm>
            <a:off x="155448" y="6318504"/>
            <a:ext cx="1188720" cy="457200"/>
          </a:xfrm>
        </p:spPr>
        <p:txBody>
          <a:bodyPr/>
          <a:lstStyle>
            <a:lvl1pPr>
              <a:defRPr>
                <a:solidFill>
                  <a:srgbClr val="FFFFFF"/>
                </a:solidFill>
              </a:defRPr>
            </a:lvl1pPr>
          </a:lstStyle>
          <a:p>
            <a:fld id="{6C6AE60A-B69C-4790-82F7-3882EDF23186}" type="slidenum">
              <a:rPr lang="de-DE" smtClean="0"/>
              <a:pPr/>
              <a:t>‹Nr.›</a:t>
            </a:fld>
            <a:endParaRPr lang="de-DE"/>
          </a:p>
        </p:txBody>
      </p:sp>
      <p:sp>
        <p:nvSpPr>
          <p:cNvPr id="29" name="Content Placeholder 28"/>
          <p:cNvSpPr>
            <a:spLocks noGrp="1"/>
          </p:cNvSpPr>
          <p:nvPr>
            <p:ph sz="quarter" idx="1"/>
          </p:nvPr>
        </p:nvSpPr>
        <p:spPr>
          <a:xfrm>
            <a:off x="2743200" y="228600"/>
            <a:ext cx="6248400" cy="58674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Text Placeholder 2"/>
          <p:cNvSpPr>
            <a:spLocks noGrp="1"/>
          </p:cNvSpPr>
          <p:nvPr>
            <p:ph type="body" idx="2"/>
          </p:nvPr>
        </p:nvSpPr>
        <p:spPr>
          <a:xfrm>
            <a:off x="301752" y="1600200"/>
            <a:ext cx="2057400" cy="3733800"/>
          </a:xfrm>
        </p:spPr>
        <p:txBody>
          <a:bodyPr tIns="45720" bIns="45720" anchor="t" anchorCtr="0"/>
          <a:lstStyle>
            <a:lvl1pPr marL="0" indent="0">
              <a:lnSpc>
                <a:spcPts val="2400"/>
              </a:lnSpc>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de-DE"/>
              <a:t>Textmasterformate durch Klicken bearbeiten</a:t>
            </a:r>
          </a:p>
        </p:txBody>
      </p:sp>
      <p:sp>
        <p:nvSpPr>
          <p:cNvPr id="31" name="Title 30"/>
          <p:cNvSpPr>
            <a:spLocks noGrp="1"/>
          </p:cNvSpPr>
          <p:nvPr>
            <p:ph type="title"/>
          </p:nvPr>
        </p:nvSpPr>
        <p:spPr>
          <a:xfrm>
            <a:off x="301752" y="384048"/>
            <a:ext cx="2057400" cy="1143000"/>
          </a:xfrm>
        </p:spPr>
        <p:txBody>
          <a:bodyPr lIns="91440" tIns="91440" anchor="b" anchorCtr="0"/>
          <a:lstStyle>
            <a:lvl1pPr algn="l">
              <a:buNone/>
              <a:defRPr sz="1800" b="1" spc="-50" baseline="0">
                <a:solidFill>
                  <a:srgbClr val="FFFFFF"/>
                </a:solidFill>
                <a:latin typeface="+mn-lt"/>
                <a:ea typeface="+mn-lt"/>
                <a:cs typeface="+mn-lt"/>
              </a:defRPr>
            </a:lvl1pPr>
          </a:lstStyle>
          <a:p>
            <a:r>
              <a:rPr lang="de-DE"/>
              <a:t>Titelmasterformat durch Klicken bearbeiten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5" name="Rectangle 24"/>
          <p:cNvSpPr/>
          <p:nvPr/>
        </p:nvSpPr>
        <p:spPr>
          <a:xfrm>
            <a:off x="0" y="0"/>
            <a:ext cx="2590800" cy="6858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6" name="Oval 25"/>
          <p:cNvSpPr/>
          <p:nvPr/>
        </p:nvSpPr>
        <p:spPr>
          <a:xfrm>
            <a:off x="1563892" y="4337173"/>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Rectangle 26"/>
          <p:cNvSpPr/>
          <p:nvPr/>
        </p:nvSpPr>
        <p:spPr>
          <a:xfrm>
            <a:off x="0" y="381000"/>
            <a:ext cx="2133600"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Rectangle 27"/>
          <p:cNvSpPr/>
          <p:nvPr/>
        </p:nvSpPr>
        <p:spPr>
          <a:xfrm>
            <a:off x="1447800" y="0"/>
            <a:ext cx="1175303" cy="633656"/>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59403" y="0"/>
            <a:ext cx="2302797" cy="2378511"/>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0" name="Oval 29"/>
          <p:cNvSpPr/>
          <p:nvPr/>
        </p:nvSpPr>
        <p:spPr>
          <a:xfrm>
            <a:off x="0" y="3276600"/>
            <a:ext cx="891076" cy="886968"/>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1" name="Oval 30"/>
          <p:cNvSpPr/>
          <p:nvPr/>
        </p:nvSpPr>
        <p:spPr>
          <a:xfrm>
            <a:off x="793097" y="1721630"/>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Oval 31"/>
          <p:cNvSpPr/>
          <p:nvPr/>
        </p:nvSpPr>
        <p:spPr>
          <a:xfrm>
            <a:off x="609600" y="4038600"/>
            <a:ext cx="1554480" cy="155448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4" name="Oval 33"/>
          <p:cNvSpPr/>
          <p:nvPr/>
        </p:nvSpPr>
        <p:spPr>
          <a:xfrm>
            <a:off x="1752600" y="381000"/>
            <a:ext cx="457200" cy="4572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5" name="Oval 34"/>
          <p:cNvSpPr/>
          <p:nvPr/>
        </p:nvSpPr>
        <p:spPr>
          <a:xfrm>
            <a:off x="579120" y="2514600"/>
            <a:ext cx="2011680" cy="201168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6" name="Rectangle 35"/>
          <p:cNvSpPr/>
          <p:nvPr/>
        </p:nvSpPr>
        <p:spPr>
          <a:xfrm>
            <a:off x="0" y="5715000"/>
            <a:ext cx="1600200" cy="1143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1323393" y="5875179"/>
            <a:ext cx="731520" cy="73152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8" name="Oval 37"/>
          <p:cNvSpPr/>
          <p:nvPr/>
        </p:nvSpPr>
        <p:spPr>
          <a:xfrm>
            <a:off x="30970" y="5212570"/>
            <a:ext cx="1645430" cy="164543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1" name="Oval 20"/>
          <p:cNvSpPr/>
          <p:nvPr/>
        </p:nvSpPr>
        <p:spPr>
          <a:xfrm>
            <a:off x="152400" y="2362200"/>
            <a:ext cx="457200" cy="4572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CFC98EA3-95EC-43AF-8AE1-518B203D9DE9}" type="datetime1">
              <a:rPr lang="de-DE" smtClean="0"/>
              <a:pPr/>
              <a:t>21.11.2018</a:t>
            </a:fld>
            <a:endParaRPr lang="de-DE"/>
          </a:p>
        </p:txBody>
      </p:sp>
      <p:sp>
        <p:nvSpPr>
          <p:cNvPr id="6" name="Footer Placeholder 5"/>
          <p:cNvSpPr>
            <a:spLocks noGrp="1"/>
          </p:cNvSpPr>
          <p:nvPr>
            <p:ph type="ftr" sz="quarter" idx="11"/>
          </p:nvPr>
        </p:nvSpPr>
        <p:spPr/>
        <p:txBody>
          <a:bodyPr/>
          <a:lstStyle/>
          <a:p>
            <a:r>
              <a:rPr lang="de-DE"/>
              <a:t>V0.11,  P. Klotz</a:t>
            </a:r>
          </a:p>
        </p:txBody>
      </p:sp>
      <p:sp>
        <p:nvSpPr>
          <p:cNvPr id="7" name="Slide Number Placeholder 6"/>
          <p:cNvSpPr>
            <a:spLocks noGrp="1"/>
          </p:cNvSpPr>
          <p:nvPr>
            <p:ph type="sldNum" sz="quarter" idx="12"/>
          </p:nvPr>
        </p:nvSpPr>
        <p:spPr>
          <a:xfrm>
            <a:off x="155448" y="6318504"/>
            <a:ext cx="1188720" cy="457200"/>
          </a:xfrm>
        </p:spPr>
        <p:txBody>
          <a:bodyPr/>
          <a:lstStyle>
            <a:lvl1pPr>
              <a:defRPr>
                <a:solidFill>
                  <a:srgbClr val="FFFFFF"/>
                </a:solidFill>
              </a:defRPr>
            </a:lvl1pPr>
          </a:lstStyle>
          <a:p>
            <a:fld id="{6C6AE60A-B69C-4790-82F7-3882EDF23186}" type="slidenum">
              <a:rPr lang="de-DE" smtClean="0"/>
              <a:pPr/>
              <a:t>‹Nr.›</a:t>
            </a:fld>
            <a:endParaRPr lang="de-DE"/>
          </a:p>
        </p:txBody>
      </p:sp>
      <p:sp>
        <p:nvSpPr>
          <p:cNvPr id="2" name="Title 1"/>
          <p:cNvSpPr>
            <a:spLocks noGrp="1"/>
          </p:cNvSpPr>
          <p:nvPr>
            <p:ph type="title"/>
          </p:nvPr>
        </p:nvSpPr>
        <p:spPr>
          <a:xfrm>
            <a:off x="304800" y="381000"/>
            <a:ext cx="2057400" cy="1143000"/>
          </a:xfrm>
        </p:spPr>
        <p:txBody>
          <a:bodyPr lIns="91440" tIns="91440" anchor="b" anchorCtr="0"/>
          <a:lstStyle>
            <a:lvl1pPr algn="l">
              <a:buNone/>
              <a:defRPr sz="1800" b="1" spc="-50" baseline="0">
                <a:solidFill>
                  <a:srgbClr val="FFFFFF"/>
                </a:solidFill>
                <a:latin typeface="+mn-lt"/>
                <a:ea typeface="+mn-lt"/>
                <a:cs typeface="+mn-lt"/>
              </a:defRPr>
            </a:lvl1pPr>
          </a:lstStyle>
          <a:p>
            <a:r>
              <a:rPr lang="de-DE"/>
              <a:t>Titelmasterformat durch Klicken bearbeiten</a:t>
            </a:r>
            <a:endParaRPr lang="en-US" dirty="0"/>
          </a:p>
        </p:txBody>
      </p:sp>
      <p:sp>
        <p:nvSpPr>
          <p:cNvPr id="3" name="Picture Placeholder 2"/>
          <p:cNvSpPr>
            <a:spLocks noGrp="1"/>
          </p:cNvSpPr>
          <p:nvPr>
            <p:ph type="pic" idx="1"/>
          </p:nvPr>
        </p:nvSpPr>
        <p:spPr>
          <a:xfrm>
            <a:off x="2590800" y="0"/>
            <a:ext cx="6553200" cy="5943600"/>
          </a:xfrm>
          <a:solidFill>
            <a:schemeClr val="bg2"/>
          </a:solidFill>
        </p:spPr>
        <p:txBody>
          <a:bodyPr/>
          <a:lstStyle>
            <a:lvl1pPr>
              <a:buNone/>
              <a:defRPr sz="3200"/>
            </a:lvl1pPr>
          </a:lstStyle>
          <a:p>
            <a:r>
              <a:rPr lang="de-DE"/>
              <a:t>Bild durch Klicken auf Symbol hinzufügen</a:t>
            </a:r>
            <a:endParaRPr lang="en-US" dirty="0"/>
          </a:p>
        </p:txBody>
      </p:sp>
      <p:sp>
        <p:nvSpPr>
          <p:cNvPr id="4" name="Text Placeholder 3"/>
          <p:cNvSpPr>
            <a:spLocks noGrp="1"/>
          </p:cNvSpPr>
          <p:nvPr>
            <p:ph type="body" sz="half" idx="2"/>
          </p:nvPr>
        </p:nvSpPr>
        <p:spPr>
          <a:xfrm>
            <a:off x="304800" y="1600200"/>
            <a:ext cx="2057400" cy="4267200"/>
          </a:xfrm>
        </p:spPr>
        <p:txBody>
          <a:bodyPr anchor="t" anchorCtr="0"/>
          <a:lstStyle>
            <a:lvl1pPr marL="0" indent="0">
              <a:lnSpc>
                <a:spcPts val="2400"/>
              </a:lnSpc>
              <a:spcAft>
                <a:spcPts val="1000"/>
              </a:spcAft>
              <a:buFontTx/>
              <a:buNone/>
              <a:defRPr sz="1600" b="0">
                <a:solidFill>
                  <a:srgbClr val="FFFFFF"/>
                </a:solidFill>
              </a:defRPr>
            </a:lvl1pPr>
            <a:lvl2pPr>
              <a:defRPr sz="1200"/>
            </a:lvl2pPr>
            <a:lvl3pPr>
              <a:defRPr sz="1000"/>
            </a:lvl3pPr>
            <a:lvl4pPr>
              <a:defRPr sz="900"/>
            </a:lvl4pPr>
            <a:lvl5pPr>
              <a:defRPr sz="900"/>
            </a:lvl5pPr>
          </a:lstStyle>
          <a:p>
            <a:pPr lvl="0"/>
            <a:r>
              <a:rPr lang="de-DE"/>
              <a:t>Textmasterformate durch Klicken bearbeiten</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Rectangle 7"/>
          <p:cNvSpPr/>
          <p:nvPr/>
        </p:nvSpPr>
        <p:spPr>
          <a:xfrm>
            <a:off x="914400" y="2292526"/>
            <a:ext cx="2743200" cy="2127074"/>
          </a:xfrm>
          <a:prstGeom prst="rect">
            <a:avLst/>
          </a:prstGeom>
          <a:solidFill>
            <a:schemeClr val="accent1">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Oval 10"/>
          <p:cNvSpPr/>
          <p:nvPr/>
        </p:nvSpPr>
        <p:spPr>
          <a:xfrm>
            <a:off x="2977827" y="5072066"/>
            <a:ext cx="1758141" cy="1739481"/>
          </a:xfrm>
          <a:prstGeom prst="ellipse">
            <a:avLst/>
          </a:prstGeom>
          <a:solidFill>
            <a:schemeClr val="accent1">
              <a:tint val="90000"/>
              <a:shade val="45000"/>
              <a:satMod val="200000"/>
              <a:alpha val="13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Rectangle 12"/>
          <p:cNvSpPr/>
          <p:nvPr/>
        </p:nvSpPr>
        <p:spPr>
          <a:xfrm>
            <a:off x="5257800" y="0"/>
            <a:ext cx="3886200" cy="3048000"/>
          </a:xfrm>
          <a:prstGeom prst="rect">
            <a:avLst/>
          </a:prstGeom>
          <a:solidFill>
            <a:schemeClr val="accent1">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4" name="Rectangle 13"/>
          <p:cNvSpPr/>
          <p:nvPr/>
        </p:nvSpPr>
        <p:spPr>
          <a:xfrm>
            <a:off x="0" y="4114800"/>
            <a:ext cx="2362200" cy="2463018"/>
          </a:xfrm>
          <a:prstGeom prst="rect">
            <a:avLst/>
          </a:prstGeom>
          <a:solidFill>
            <a:schemeClr val="bg2">
              <a:tint val="60000"/>
              <a:alpha val="7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5" name="Oval 14"/>
          <p:cNvSpPr/>
          <p:nvPr/>
        </p:nvSpPr>
        <p:spPr>
          <a:xfrm>
            <a:off x="4178687" y="2389810"/>
            <a:ext cx="2174118" cy="2174118"/>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6" name="Oval 15"/>
          <p:cNvSpPr/>
          <p:nvPr/>
        </p:nvSpPr>
        <p:spPr>
          <a:xfrm>
            <a:off x="6384588" y="5842728"/>
            <a:ext cx="1011260" cy="101126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7" name="Oval 16"/>
          <p:cNvSpPr/>
          <p:nvPr/>
        </p:nvSpPr>
        <p:spPr>
          <a:xfrm>
            <a:off x="6322493" y="1427132"/>
            <a:ext cx="2047390" cy="2047390"/>
          </a:xfrm>
          <a:prstGeom prst="ellipse">
            <a:avLst/>
          </a:prstGeom>
          <a:solidFill>
            <a:srgbClr val="C1E8E4">
              <a:alpha val="10980"/>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8" name="Oval 17"/>
          <p:cNvSpPr/>
          <p:nvPr/>
        </p:nvSpPr>
        <p:spPr>
          <a:xfrm>
            <a:off x="114300" y="4803322"/>
            <a:ext cx="1959428" cy="1959428"/>
          </a:xfrm>
          <a:prstGeom prst="ellipse">
            <a:avLst/>
          </a:prstGeom>
          <a:solidFill>
            <a:srgbClr val="C1E8E4">
              <a:alpha val="12157"/>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Oval 18"/>
          <p:cNvSpPr/>
          <p:nvPr/>
        </p:nvSpPr>
        <p:spPr>
          <a:xfrm>
            <a:off x="2021092" y="4578526"/>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0" name="Oval 19"/>
          <p:cNvSpPr/>
          <p:nvPr/>
        </p:nvSpPr>
        <p:spPr>
          <a:xfrm>
            <a:off x="4172385" y="4626825"/>
            <a:ext cx="1515880" cy="1394583"/>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a:off x="1906" y="361813"/>
            <a:ext cx="2512694"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Rectangle 22"/>
          <p:cNvSpPr/>
          <p:nvPr/>
        </p:nvSpPr>
        <p:spPr>
          <a:xfrm>
            <a:off x="1295400" y="0"/>
            <a:ext cx="1524000" cy="609600"/>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59403" y="212289"/>
            <a:ext cx="2022300" cy="2022300"/>
          </a:xfrm>
          <a:prstGeom prst="ellipse">
            <a:avLst/>
          </a:prstGeom>
          <a:solidFill>
            <a:schemeClr val="accent1">
              <a:tint val="100000"/>
              <a:satMod val="275000"/>
              <a:alpha val="15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76200" y="3962400"/>
            <a:ext cx="891076" cy="886968"/>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Oval 26"/>
          <p:cNvSpPr/>
          <p:nvPr/>
        </p:nvSpPr>
        <p:spPr>
          <a:xfrm>
            <a:off x="2121357" y="1507438"/>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8" name="Oval 27"/>
          <p:cNvSpPr/>
          <p:nvPr/>
        </p:nvSpPr>
        <p:spPr>
          <a:xfrm>
            <a:off x="3369253" y="466436"/>
            <a:ext cx="1595105" cy="1595105"/>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5189756" y="2967572"/>
            <a:ext cx="3234945" cy="3234944"/>
          </a:xfrm>
          <a:prstGeom prst="ellipse">
            <a:avLst/>
          </a:prstGeom>
          <a:solidFill>
            <a:schemeClr val="accent1">
              <a:tint val="100000"/>
              <a:satMod val="18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0" name="Oval 29"/>
          <p:cNvSpPr/>
          <p:nvPr/>
        </p:nvSpPr>
        <p:spPr>
          <a:xfrm>
            <a:off x="5562600"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Oval 31"/>
          <p:cNvSpPr/>
          <p:nvPr/>
        </p:nvSpPr>
        <p:spPr>
          <a:xfrm>
            <a:off x="6951220" y="4665220"/>
            <a:ext cx="2192780" cy="2192780"/>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3" name="Oval 32"/>
          <p:cNvSpPr/>
          <p:nvPr/>
        </p:nvSpPr>
        <p:spPr>
          <a:xfrm>
            <a:off x="1600200" y="3705807"/>
            <a:ext cx="1195876" cy="1198294"/>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4" name="Oval 33"/>
          <p:cNvSpPr/>
          <p:nvPr/>
        </p:nvSpPr>
        <p:spPr>
          <a:xfrm>
            <a:off x="6324600" y="228600"/>
            <a:ext cx="822960" cy="822960"/>
          </a:xfrm>
          <a:prstGeom prst="ellipse">
            <a:avLst/>
          </a:prstGeom>
          <a:solidFill>
            <a:schemeClr val="accent1">
              <a:tint val="90000"/>
              <a:satMod val="275000"/>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5" name="Oval 34"/>
          <p:cNvSpPr/>
          <p:nvPr/>
        </p:nvSpPr>
        <p:spPr>
          <a:xfrm>
            <a:off x="8077200"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6" name="Rectangle 35"/>
          <p:cNvSpPr/>
          <p:nvPr/>
        </p:nvSpPr>
        <p:spPr>
          <a:xfrm>
            <a:off x="5410200" y="6324600"/>
            <a:ext cx="1524000" cy="533400"/>
          </a:xfrm>
          <a:prstGeom prst="rect">
            <a:avLst/>
          </a:prstGeom>
          <a:solidFill>
            <a:schemeClr val="accent1">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3011692"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4" name="Date Placeholder 23"/>
          <p:cNvSpPr>
            <a:spLocks noGrp="1"/>
          </p:cNvSpPr>
          <p:nvPr>
            <p:ph type="dt" sz="half" idx="2"/>
          </p:nvPr>
        </p:nvSpPr>
        <p:spPr>
          <a:xfrm>
            <a:off x="7596336" y="6357144"/>
            <a:ext cx="1169712" cy="384048"/>
          </a:xfrm>
          <a:prstGeom prst="rect">
            <a:avLst/>
          </a:prstGeom>
        </p:spPr>
        <p:txBody>
          <a:bodyPr vert="horz" anchor="ctr" anchorCtr="0"/>
          <a:lstStyle>
            <a:lvl1pPr algn="l">
              <a:defRPr sz="1400">
                <a:solidFill>
                  <a:schemeClr val="tx2"/>
                </a:solidFill>
              </a:defRPr>
            </a:lvl1pPr>
          </a:lstStyle>
          <a:p>
            <a:fld id="{D0D6A67F-C822-49B8-B4FB-225675BF3669}" type="datetime1">
              <a:rPr lang="de-DE" smtClean="0"/>
              <a:pPr/>
              <a:t>21.11.2018</a:t>
            </a:fld>
            <a:endParaRPr lang="de-DE" dirty="0"/>
          </a:p>
        </p:txBody>
      </p:sp>
      <p:sp>
        <p:nvSpPr>
          <p:cNvPr id="10" name="Footer Placeholder 9"/>
          <p:cNvSpPr>
            <a:spLocks noGrp="1"/>
          </p:cNvSpPr>
          <p:nvPr>
            <p:ph type="ftr" sz="quarter" idx="3"/>
          </p:nvPr>
        </p:nvSpPr>
        <p:spPr>
          <a:xfrm>
            <a:off x="2133600" y="6357144"/>
            <a:ext cx="5390728" cy="384048"/>
          </a:xfrm>
          <a:prstGeom prst="rect">
            <a:avLst/>
          </a:prstGeom>
        </p:spPr>
        <p:txBody>
          <a:bodyPr vert="horz" anchor="ctr" anchorCtr="0"/>
          <a:lstStyle>
            <a:lvl1pPr algn="r">
              <a:defRPr sz="1400">
                <a:solidFill>
                  <a:schemeClr val="tx2"/>
                </a:solidFill>
                <a:latin typeface="Arial" pitchFamily="34" charset="0"/>
                <a:cs typeface="Arial" pitchFamily="34" charset="0"/>
              </a:defRPr>
            </a:lvl1pPr>
          </a:lstStyle>
          <a:p>
            <a:r>
              <a:rPr lang="de-DE" dirty="0"/>
              <a:t>V0.11,  P. Klotz</a:t>
            </a:r>
          </a:p>
        </p:txBody>
      </p:sp>
      <p:sp>
        <p:nvSpPr>
          <p:cNvPr id="22" name="Slide Number Placeholder 21"/>
          <p:cNvSpPr>
            <a:spLocks noGrp="1"/>
          </p:cNvSpPr>
          <p:nvPr>
            <p:ph type="sldNum" sz="quarter" idx="4"/>
          </p:nvPr>
        </p:nvSpPr>
        <p:spPr>
          <a:xfrm>
            <a:off x="155448" y="6315075"/>
            <a:ext cx="1188720" cy="457200"/>
          </a:xfrm>
          <a:prstGeom prst="rect">
            <a:avLst/>
          </a:prstGeom>
          <a:noFill/>
        </p:spPr>
        <p:txBody>
          <a:bodyPr vert="horz" lIns="0" tIns="0" rIns="0" bIns="0" anchor="ctr" anchorCtr="1">
            <a:normAutofit/>
          </a:bodyPr>
          <a:lstStyle>
            <a:lvl1pPr algn="ctr">
              <a:defRPr sz="1400">
                <a:solidFill>
                  <a:schemeClr val="tx2"/>
                </a:solidFill>
                <a:latin typeface="Arial" pitchFamily="34" charset="0"/>
                <a:cs typeface="Arial" pitchFamily="34" charset="0"/>
              </a:defRPr>
            </a:lvl1pPr>
          </a:lstStyle>
          <a:p>
            <a:endParaRPr lang="de-DE" dirty="0"/>
          </a:p>
        </p:txBody>
      </p:sp>
      <p:sp>
        <p:nvSpPr>
          <p:cNvPr id="5" name="Title Placeholder 4"/>
          <p:cNvSpPr>
            <a:spLocks noGrp="1"/>
          </p:cNvSpPr>
          <p:nvPr>
            <p:ph type="title"/>
          </p:nvPr>
        </p:nvSpPr>
        <p:spPr>
          <a:xfrm>
            <a:off x="457200" y="152400"/>
            <a:ext cx="8229600" cy="1143000"/>
          </a:xfrm>
          <a:prstGeom prst="rect">
            <a:avLst/>
          </a:prstGeom>
        </p:spPr>
        <p:txBody>
          <a:bodyPr vert="horz" anchor="b" anchorCtr="0">
            <a:normAutofit/>
          </a:bodyPr>
          <a:lstStyle/>
          <a:p>
            <a:r>
              <a:rPr lang="de-DE"/>
              <a:t>Titelmasterformat durch Klicken bearbeiten</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sz="3800" kern="1200" spc="-100" baseline="0">
          <a:solidFill>
            <a:schemeClr val="tx2"/>
          </a:solidFill>
          <a:latin typeface="+mj-lt"/>
          <a:ea typeface="+mj-ea"/>
          <a:cs typeface="+mj-cs"/>
        </a:defRPr>
      </a:lvl1pPr>
    </p:titleStyle>
    <p:body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AVR Mikrocontroller</a:t>
            </a:r>
            <a:endParaRPr lang="de-AT" dirty="0"/>
          </a:p>
        </p:txBody>
      </p:sp>
      <p:sp>
        <p:nvSpPr>
          <p:cNvPr id="6" name="Fußzeilenplatzhalter 5"/>
          <p:cNvSpPr>
            <a:spLocks noGrp="1"/>
          </p:cNvSpPr>
          <p:nvPr>
            <p:ph type="ftr" sz="quarter" idx="12"/>
          </p:nvPr>
        </p:nvSpPr>
        <p:spPr>
          <a:xfrm>
            <a:off x="5436096" y="6309320"/>
            <a:ext cx="3581400" cy="384048"/>
          </a:xfrm>
        </p:spPr>
        <p:txBody>
          <a:bodyPr/>
          <a:lstStyle/>
          <a:p>
            <a:r>
              <a:rPr lang="de-DE" dirty="0"/>
              <a:t>V0.13,  P. Klotz</a:t>
            </a:r>
          </a:p>
        </p:txBody>
      </p:sp>
      <p:sp>
        <p:nvSpPr>
          <p:cNvPr id="7" name="Untertitel 6"/>
          <p:cNvSpPr>
            <a:spLocks noGrp="1"/>
          </p:cNvSpPr>
          <p:nvPr>
            <p:ph type="subTitle" idx="1"/>
          </p:nvPr>
        </p:nvSpPr>
        <p:spPr/>
        <p:txBody>
          <a:bodyPr/>
          <a:lstStyle/>
          <a:p>
            <a:r>
              <a:rPr lang="de-DE" dirty="0"/>
              <a:t>Grundlagen  ATMega644P</a:t>
            </a:r>
            <a:endParaRPr lang="de-A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de-DE" dirty="0"/>
              <a:t>Architektur CPU</a:t>
            </a:r>
            <a:br>
              <a:rPr lang="de-DE" dirty="0"/>
            </a:br>
            <a:endParaRPr lang="de-AT" dirty="0"/>
          </a:p>
        </p:txBody>
      </p:sp>
      <p:sp>
        <p:nvSpPr>
          <p:cNvPr id="3" name="Inhaltsplatzhalter 2"/>
          <p:cNvSpPr>
            <a:spLocks noGrp="1"/>
          </p:cNvSpPr>
          <p:nvPr>
            <p:ph sz="quarter" idx="1"/>
          </p:nvPr>
        </p:nvSpPr>
        <p:spPr>
          <a:xfrm>
            <a:off x="457200" y="1935480"/>
            <a:ext cx="8435280" cy="4389120"/>
          </a:xfrm>
        </p:spPr>
        <p:txBody>
          <a:bodyPr>
            <a:normAutofit fontScale="92500" lnSpcReduction="20000"/>
          </a:bodyPr>
          <a:lstStyle/>
          <a:p>
            <a:r>
              <a:rPr lang="de-AT" dirty="0">
                <a:latin typeface="Arial" pitchFamily="34" charset="0"/>
                <a:cs typeface="Arial" pitchFamily="34" charset="0"/>
              </a:rPr>
              <a:t>Harvard Architektur:</a:t>
            </a:r>
            <a:br>
              <a:rPr lang="de-AT" dirty="0">
                <a:latin typeface="Arial" pitchFamily="34" charset="0"/>
                <a:cs typeface="Arial" pitchFamily="34" charset="0"/>
              </a:rPr>
            </a:br>
            <a:r>
              <a:rPr lang="de-DE" dirty="0">
                <a:latin typeface="Arial" pitchFamily="34" charset="0"/>
                <a:cs typeface="Arial" pitchFamily="34" charset="0"/>
              </a:rPr>
              <a:t>Eigener Daten und Programmspeicher und eigene Datenbusse.</a:t>
            </a:r>
          </a:p>
          <a:p>
            <a:r>
              <a:rPr lang="de-DE" dirty="0">
                <a:latin typeface="Arial" pitchFamily="34" charset="0"/>
                <a:cs typeface="Arial" pitchFamily="34" charset="0"/>
              </a:rPr>
              <a:t>1-stufige Befehlspipeline</a:t>
            </a:r>
          </a:p>
          <a:p>
            <a:r>
              <a:rPr lang="de-DE" dirty="0">
                <a:latin typeface="Arial" pitchFamily="34" charset="0"/>
                <a:cs typeface="Arial" pitchFamily="34" charset="0"/>
              </a:rPr>
              <a:t>32 x 8-Bit Register</a:t>
            </a:r>
          </a:p>
          <a:p>
            <a:r>
              <a:rPr lang="de-DE" dirty="0">
                <a:latin typeface="Arial" pitchFamily="34" charset="0"/>
                <a:cs typeface="Arial" pitchFamily="34" charset="0"/>
              </a:rPr>
              <a:t>Abarbeitung der Befehle in einem Taktzyklus</a:t>
            </a:r>
          </a:p>
          <a:p>
            <a:r>
              <a:rPr lang="de-DE" dirty="0">
                <a:latin typeface="Arial" pitchFamily="34" charset="0"/>
                <a:cs typeface="Arial" pitchFamily="34" charset="0"/>
              </a:rPr>
              <a:t>6 der 32 Register als 16 Bit Register verwendbar</a:t>
            </a:r>
            <a:br>
              <a:rPr lang="de-DE" dirty="0">
                <a:latin typeface="Arial" pitchFamily="34" charset="0"/>
                <a:cs typeface="Arial" pitchFamily="34" charset="0"/>
              </a:rPr>
            </a:br>
            <a:r>
              <a:rPr lang="de-DE" dirty="0">
                <a:latin typeface="Arial" pitchFamily="34" charset="0"/>
                <a:cs typeface="Arial" pitchFamily="34" charset="0"/>
              </a:rPr>
              <a:t>( X-, Y-, und Z-Register )</a:t>
            </a:r>
          </a:p>
          <a:p>
            <a:r>
              <a:rPr lang="de-DE" dirty="0">
                <a:latin typeface="Arial" pitchFamily="34" charset="0"/>
                <a:cs typeface="Arial" pitchFamily="34" charset="0"/>
              </a:rPr>
              <a:t>Flash Memory ist in 2 Teile unterteilt ( zum Booten )</a:t>
            </a:r>
          </a:p>
          <a:p>
            <a:r>
              <a:rPr lang="de-DE" dirty="0">
                <a:latin typeface="Arial" pitchFamily="34" charset="0"/>
                <a:cs typeface="Arial" pitchFamily="34" charset="0"/>
              </a:rPr>
              <a:t>Speicher ist linear adressierbar</a:t>
            </a:r>
          </a:p>
          <a:p>
            <a:r>
              <a:rPr lang="de-DE" dirty="0">
                <a:latin typeface="Arial" pitchFamily="34" charset="0"/>
                <a:cs typeface="Arial" pitchFamily="34" charset="0"/>
              </a:rPr>
              <a:t>64 Byte I/O Speicher für Spezialfunktionen</a:t>
            </a:r>
          </a:p>
          <a:p>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10</a:t>
            </a:fld>
            <a:endParaRPr lang="de-DE"/>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100</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a:xfrm>
            <a:off x="179512" y="0"/>
            <a:ext cx="2026568" cy="1224136"/>
          </a:xfrm>
        </p:spPr>
        <p:txBody>
          <a:bodyPr>
            <a:normAutofit/>
          </a:bodyPr>
          <a:lstStyle/>
          <a:p>
            <a:r>
              <a:rPr lang="de-DE" dirty="0"/>
              <a:t>USART: </a:t>
            </a:r>
            <a:r>
              <a:rPr lang="de-DE" sz="2400" dirty="0"/>
              <a:t>Blockschaltbild</a:t>
            </a:r>
            <a:endParaRPr lang="de-AT" dirty="0"/>
          </a:p>
        </p:txBody>
      </p:sp>
      <p:pic>
        <p:nvPicPr>
          <p:cNvPr id="1026" name="Picture 2"/>
          <p:cNvPicPr>
            <a:picLocks noChangeAspect="1" noChangeArrowheads="1"/>
          </p:cNvPicPr>
          <p:nvPr/>
        </p:nvPicPr>
        <p:blipFill>
          <a:blip r:embed="rId3" cstate="print"/>
          <a:srcRect/>
          <a:stretch>
            <a:fillRect/>
          </a:stretch>
        </p:blipFill>
        <p:spPr bwMode="auto">
          <a:xfrm>
            <a:off x="2267744" y="0"/>
            <a:ext cx="6876256" cy="6884183"/>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101</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Takterzeugung</a:t>
            </a:r>
            <a:endParaRPr lang="de-AT" dirty="0"/>
          </a:p>
        </p:txBody>
      </p:sp>
      <p:sp>
        <p:nvSpPr>
          <p:cNvPr id="5" name="Inhaltsplatzhalter 4"/>
          <p:cNvSpPr>
            <a:spLocks noGrp="1"/>
          </p:cNvSpPr>
          <p:nvPr>
            <p:ph sz="quarter" idx="1"/>
          </p:nvPr>
        </p:nvSpPr>
        <p:spPr/>
        <p:txBody>
          <a:bodyPr/>
          <a:lstStyle/>
          <a:p>
            <a:r>
              <a:rPr lang="de-DE" dirty="0"/>
              <a:t>n: </a:t>
            </a:r>
            <a:r>
              <a:rPr lang="de-DE" dirty="0">
                <a:latin typeface="Arial" panose="020B0604020202020204" pitchFamily="34" charset="0"/>
                <a:cs typeface="Arial" panose="020B0604020202020204" pitchFamily="34" charset="0"/>
              </a:rPr>
              <a:t>0</a:t>
            </a:r>
            <a:r>
              <a:rPr lang="de-DE" dirty="0"/>
              <a:t> </a:t>
            </a:r>
            <a:r>
              <a:rPr lang="de-DE" dirty="0" err="1"/>
              <a:t>or</a:t>
            </a:r>
            <a:r>
              <a:rPr lang="de-DE" dirty="0"/>
              <a:t> </a:t>
            </a:r>
            <a:r>
              <a:rPr lang="de-DE" dirty="0">
                <a:latin typeface="Arial" panose="020B0604020202020204" pitchFamily="34" charset="0"/>
                <a:cs typeface="Arial" panose="020B0604020202020204" pitchFamily="34" charset="0"/>
              </a:rPr>
              <a:t>1</a:t>
            </a:r>
          </a:p>
          <a:p>
            <a:r>
              <a:rPr lang="de-DE" dirty="0"/>
              <a:t>4 Moden:</a:t>
            </a:r>
            <a:br>
              <a:rPr lang="de-DE" dirty="0"/>
            </a:br>
            <a:r>
              <a:rPr lang="de-DE" dirty="0"/>
              <a:t>- Normal </a:t>
            </a:r>
            <a:r>
              <a:rPr lang="de-DE" dirty="0" err="1"/>
              <a:t>Asynchronous</a:t>
            </a:r>
            <a:br>
              <a:rPr lang="de-DE" dirty="0"/>
            </a:br>
            <a:r>
              <a:rPr lang="de-DE" dirty="0"/>
              <a:t>- Double Speed </a:t>
            </a:r>
            <a:r>
              <a:rPr lang="de-DE" dirty="0" err="1"/>
              <a:t>Asynchronous</a:t>
            </a:r>
            <a:br>
              <a:rPr lang="de-DE" dirty="0"/>
            </a:br>
            <a:r>
              <a:rPr lang="de-DE" dirty="0"/>
              <a:t>- Master </a:t>
            </a:r>
            <a:r>
              <a:rPr lang="de-DE" dirty="0" err="1"/>
              <a:t>Synchronous</a:t>
            </a:r>
            <a:br>
              <a:rPr lang="de-DE" dirty="0"/>
            </a:br>
            <a:r>
              <a:rPr lang="de-DE" dirty="0"/>
              <a:t>- Slave </a:t>
            </a:r>
            <a:r>
              <a:rPr lang="de-DE" dirty="0" err="1"/>
              <a:t>Synchronous</a:t>
            </a:r>
            <a:r>
              <a:rPr lang="de-DE" dirty="0"/>
              <a:t> </a:t>
            </a:r>
            <a:r>
              <a:rPr lang="de-DE" dirty="0" err="1"/>
              <a:t>mode</a:t>
            </a:r>
            <a:r>
              <a:rPr lang="de-DE" dirty="0"/>
              <a:t>.</a:t>
            </a:r>
          </a:p>
          <a:p>
            <a:r>
              <a:rPr lang="de-DE" dirty="0"/>
              <a:t>Steuerbits:</a:t>
            </a:r>
            <a:br>
              <a:rPr lang="de-DE" dirty="0"/>
            </a:br>
            <a:r>
              <a:rPr lang="de-DE" dirty="0" err="1"/>
              <a:t>UMSELn</a:t>
            </a:r>
            <a:r>
              <a:rPr lang="de-DE" dirty="0"/>
              <a:t> ( </a:t>
            </a:r>
            <a:r>
              <a:rPr lang="de-DE" dirty="0" err="1"/>
              <a:t>UCSRnC</a:t>
            </a:r>
            <a:r>
              <a:rPr lang="de-DE" dirty="0"/>
              <a:t> – Register ): </a:t>
            </a:r>
            <a:r>
              <a:rPr lang="de-DE" dirty="0" err="1"/>
              <a:t>async</a:t>
            </a:r>
            <a:r>
              <a:rPr lang="de-DE" dirty="0"/>
              <a:t> / </a:t>
            </a:r>
            <a:r>
              <a:rPr lang="de-DE" dirty="0" err="1"/>
              <a:t>sync</a:t>
            </a:r>
            <a:br>
              <a:rPr lang="de-DE" dirty="0"/>
            </a:br>
            <a:r>
              <a:rPr lang="de-DE" dirty="0">
                <a:latin typeface="Arial" pitchFamily="34" charset="0"/>
                <a:cs typeface="Arial" pitchFamily="34" charset="0"/>
              </a:rPr>
              <a:t>U2X</a:t>
            </a:r>
            <a:r>
              <a:rPr lang="de-DE" dirty="0"/>
              <a:t> ( </a:t>
            </a:r>
            <a:r>
              <a:rPr lang="de-DE" dirty="0" err="1"/>
              <a:t>UCSRnA</a:t>
            </a:r>
            <a:r>
              <a:rPr lang="de-DE" dirty="0"/>
              <a:t> – Register ): normal / double </a:t>
            </a:r>
            <a:r>
              <a:rPr lang="de-DE" dirty="0" err="1"/>
              <a:t>speed</a:t>
            </a:r>
            <a:endParaRPr lang="de-AT"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102</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Takterzeugung Blockschaltbild</a:t>
            </a:r>
            <a:endParaRPr lang="de-AT" dirty="0"/>
          </a:p>
        </p:txBody>
      </p:sp>
      <p:pic>
        <p:nvPicPr>
          <p:cNvPr id="2050" name="Picture 2"/>
          <p:cNvPicPr>
            <a:picLocks noChangeAspect="1" noChangeArrowheads="1"/>
          </p:cNvPicPr>
          <p:nvPr/>
        </p:nvPicPr>
        <p:blipFill>
          <a:blip r:embed="rId3" cstate="print"/>
          <a:srcRect/>
          <a:stretch>
            <a:fillRect/>
          </a:stretch>
        </p:blipFill>
        <p:spPr bwMode="auto">
          <a:xfrm>
            <a:off x="0" y="1628800"/>
            <a:ext cx="9077868" cy="4608512"/>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103</a:t>
            </a:fld>
            <a:endParaRPr lang="de-DE"/>
          </a:p>
        </p:txBody>
      </p:sp>
      <p:sp>
        <p:nvSpPr>
          <p:cNvPr id="3" name="Fußzeilenplatzhalter 2"/>
          <p:cNvSpPr>
            <a:spLocks noGrp="1"/>
          </p:cNvSpPr>
          <p:nvPr>
            <p:ph type="ftr" sz="quarter" idx="12"/>
          </p:nvPr>
        </p:nvSpPr>
        <p:spPr>
          <a:xfrm>
            <a:off x="5652120" y="6309320"/>
            <a:ext cx="3077344" cy="384048"/>
          </a:xfrm>
        </p:spPr>
        <p:txBody>
          <a:bodyPr/>
          <a:lstStyle/>
          <a:p>
            <a:endParaRPr lang="de-DE" dirty="0"/>
          </a:p>
          <a:p>
            <a:r>
              <a:rPr lang="de-DE" dirty="0"/>
              <a:t>P. Klotz</a:t>
            </a:r>
          </a:p>
        </p:txBody>
      </p:sp>
      <p:sp>
        <p:nvSpPr>
          <p:cNvPr id="4" name="Titel 3"/>
          <p:cNvSpPr>
            <a:spLocks noGrp="1"/>
          </p:cNvSpPr>
          <p:nvPr>
            <p:ph type="title"/>
          </p:nvPr>
        </p:nvSpPr>
        <p:spPr>
          <a:xfrm>
            <a:off x="457200" y="158926"/>
            <a:ext cx="8229600" cy="605778"/>
          </a:xfrm>
        </p:spPr>
        <p:txBody>
          <a:bodyPr>
            <a:normAutofit fontScale="90000"/>
          </a:bodyPr>
          <a:lstStyle/>
          <a:p>
            <a:r>
              <a:rPr lang="de-DE" dirty="0"/>
              <a:t>USART: Taktratenberechnung</a:t>
            </a:r>
            <a:endParaRPr lang="de-A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30433"/>
            <a:ext cx="7560840" cy="6127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104</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Taktratenberechnung</a:t>
            </a:r>
            <a:endParaRPr lang="de-AT" dirty="0"/>
          </a:p>
        </p:txBody>
      </p:sp>
      <p:sp>
        <p:nvSpPr>
          <p:cNvPr id="5" name="Inhaltsplatzhalter 4"/>
          <p:cNvSpPr>
            <a:spLocks noGrp="1"/>
          </p:cNvSpPr>
          <p:nvPr>
            <p:ph sz="quarter" idx="1"/>
          </p:nvPr>
        </p:nvSpPr>
        <p:spPr>
          <a:xfrm>
            <a:off x="457200" y="1772816"/>
            <a:ext cx="8229600" cy="4824536"/>
          </a:xfrm>
        </p:spPr>
        <p:txBody>
          <a:bodyPr/>
          <a:lstStyle/>
          <a:p>
            <a:r>
              <a:rPr lang="en-US" dirty="0"/>
              <a:t>BAUD </a:t>
            </a:r>
            <a:r>
              <a:rPr lang="en-US" dirty="0" err="1"/>
              <a:t>Baud</a:t>
            </a:r>
            <a:r>
              <a:rPr lang="en-US" dirty="0"/>
              <a:t> rate (in bits per second, bps)</a:t>
            </a:r>
          </a:p>
          <a:p>
            <a:r>
              <a:rPr lang="en-US" dirty="0" err="1"/>
              <a:t>fOSC</a:t>
            </a:r>
            <a:r>
              <a:rPr lang="en-US" dirty="0"/>
              <a:t> System Oscillator clock frequency</a:t>
            </a:r>
          </a:p>
          <a:p>
            <a:r>
              <a:rPr lang="en-US" dirty="0" err="1"/>
              <a:t>UBRRn</a:t>
            </a:r>
            <a:r>
              <a:rPr lang="en-US" dirty="0"/>
              <a:t> Contents of the </a:t>
            </a:r>
            <a:r>
              <a:rPr lang="en-US" dirty="0" err="1"/>
              <a:t>UBRRHn</a:t>
            </a:r>
            <a:r>
              <a:rPr lang="en-US" dirty="0"/>
              <a:t> and </a:t>
            </a:r>
            <a:r>
              <a:rPr lang="en-US" dirty="0" err="1"/>
              <a:t>UBRRLn</a:t>
            </a:r>
            <a:r>
              <a:rPr lang="en-US" dirty="0"/>
              <a:t> Registers, (0 - 4095)</a:t>
            </a:r>
            <a:endParaRPr lang="de-AT" dirty="0"/>
          </a:p>
        </p:txBody>
      </p:sp>
    </p:spTree>
    <p:extLst>
      <p:ext uri="{BB962C8B-B14F-4D97-AF65-F5344CB8AC3E}">
        <p14:creationId xmlns:p14="http://schemas.microsoft.com/office/powerpoint/2010/main" val="20988952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105</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Frame - Formate</a:t>
            </a:r>
            <a:endParaRPr lang="de-AT" dirty="0"/>
          </a:p>
        </p:txBody>
      </p:sp>
      <p:sp>
        <p:nvSpPr>
          <p:cNvPr id="5" name="Inhaltsplatzhalter 4"/>
          <p:cNvSpPr>
            <a:spLocks noGrp="1"/>
          </p:cNvSpPr>
          <p:nvPr>
            <p:ph sz="quarter" idx="1"/>
          </p:nvPr>
        </p:nvSpPr>
        <p:spPr>
          <a:xfrm>
            <a:off x="457200" y="1524000"/>
            <a:ext cx="8229600" cy="2625080"/>
          </a:xfrm>
        </p:spPr>
        <p:txBody>
          <a:bodyPr>
            <a:normAutofit/>
          </a:bodyPr>
          <a:lstStyle/>
          <a:p>
            <a:r>
              <a:rPr lang="en-US" sz="3200" dirty="0">
                <a:latin typeface="Arial" pitchFamily="34" charset="0"/>
                <a:cs typeface="Arial" pitchFamily="34" charset="0"/>
              </a:rPr>
              <a:t>1 start bit</a:t>
            </a:r>
          </a:p>
          <a:p>
            <a:r>
              <a:rPr lang="en-US" sz="3200" dirty="0">
                <a:latin typeface="Arial" pitchFamily="34" charset="0"/>
                <a:cs typeface="Arial" pitchFamily="34" charset="0"/>
              </a:rPr>
              <a:t>5, 6, 7, 8, or 9 data bits</a:t>
            </a:r>
          </a:p>
          <a:p>
            <a:r>
              <a:rPr lang="en-US" sz="3200" dirty="0">
                <a:latin typeface="Arial" pitchFamily="34" charset="0"/>
                <a:cs typeface="Arial" pitchFamily="34" charset="0"/>
              </a:rPr>
              <a:t>no, even or odd parity bit</a:t>
            </a:r>
          </a:p>
          <a:p>
            <a:r>
              <a:rPr lang="en-US" sz="3200" dirty="0">
                <a:latin typeface="Arial" pitchFamily="34" charset="0"/>
                <a:cs typeface="Arial" pitchFamily="34" charset="0"/>
              </a:rPr>
              <a:t>1 or 2 stop bits</a:t>
            </a:r>
            <a:endParaRPr lang="de-AT" sz="3200" dirty="0">
              <a:latin typeface="Arial" pitchFamily="34" charset="0"/>
              <a:cs typeface="Arial"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0487" y="4221088"/>
            <a:ext cx="9113513" cy="144016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106</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Register</a:t>
            </a:r>
            <a:endParaRPr lang="de-AT" dirty="0"/>
          </a:p>
        </p:txBody>
      </p:sp>
      <p:sp>
        <p:nvSpPr>
          <p:cNvPr id="5" name="Inhaltsplatzhalter 4"/>
          <p:cNvSpPr>
            <a:spLocks noGrp="1"/>
          </p:cNvSpPr>
          <p:nvPr>
            <p:ph sz="quarter" idx="1"/>
          </p:nvPr>
        </p:nvSpPr>
        <p:spPr>
          <a:xfrm>
            <a:off x="457200" y="1524000"/>
            <a:ext cx="8229600" cy="4641304"/>
          </a:xfrm>
        </p:spPr>
        <p:txBody>
          <a:bodyPr>
            <a:normAutofit/>
          </a:bodyPr>
          <a:lstStyle/>
          <a:p>
            <a:r>
              <a:rPr lang="pt-BR" sz="3200" dirty="0">
                <a:latin typeface="Arial" pitchFamily="34" charset="0"/>
                <a:cs typeface="Arial" pitchFamily="34" charset="0"/>
              </a:rPr>
              <a:t>UDRn – USART I/O Data Register 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028950"/>
            <a:ext cx="8608232" cy="1264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107</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normAutofit fontScale="90000"/>
          </a:bodyPr>
          <a:lstStyle/>
          <a:p>
            <a:r>
              <a:rPr lang="de-DE" dirty="0"/>
              <a:t>USART:  UDR – USART I/O Data Register</a:t>
            </a:r>
            <a:endParaRPr lang="de-AT" dirty="0"/>
          </a:p>
        </p:txBody>
      </p:sp>
      <p:sp>
        <p:nvSpPr>
          <p:cNvPr id="5" name="Inhaltsplatzhalter 4"/>
          <p:cNvSpPr>
            <a:spLocks noGrp="1"/>
          </p:cNvSpPr>
          <p:nvPr>
            <p:ph sz="quarter" idx="1"/>
          </p:nvPr>
        </p:nvSpPr>
        <p:spPr/>
        <p:txBody>
          <a:bodyPr>
            <a:normAutofit fontScale="92500" lnSpcReduction="20000"/>
          </a:bodyPr>
          <a:lstStyle/>
          <a:p>
            <a:r>
              <a:rPr lang="en-US" dirty="0"/>
              <a:t>The USART Transmit Data Buffer Register and USART Receive Data Buffer Registers share the same I/O address referred to as USART Data Register </a:t>
            </a:r>
            <a:r>
              <a:rPr lang="en-US" dirty="0" err="1"/>
              <a:t>orUDRn</a:t>
            </a:r>
            <a:r>
              <a:rPr lang="en-US" dirty="0"/>
              <a:t>.</a:t>
            </a:r>
          </a:p>
          <a:p>
            <a:r>
              <a:rPr lang="en-US" dirty="0"/>
              <a:t>The transmit buffer can only be written when the </a:t>
            </a:r>
            <a:r>
              <a:rPr lang="en-US" dirty="0" err="1"/>
              <a:t>UDREn</a:t>
            </a:r>
            <a:r>
              <a:rPr lang="en-US" dirty="0"/>
              <a:t> Flag in the </a:t>
            </a:r>
            <a:r>
              <a:rPr lang="en-US" dirty="0" err="1"/>
              <a:t>UCSRnA</a:t>
            </a:r>
            <a:r>
              <a:rPr lang="en-US" dirty="0"/>
              <a:t> Register is set.</a:t>
            </a:r>
          </a:p>
          <a:p>
            <a:r>
              <a:rPr lang="en-US" dirty="0"/>
              <a:t>When data is written to the transmit buffer, and the Transmitter is enabled, the Transmitter will load the data into the Transmit Shift Register when the Shift Register is empty. Then the data will be serially transmitted on the </a:t>
            </a:r>
            <a:r>
              <a:rPr lang="en-US" dirty="0" err="1"/>
              <a:t>TxDn</a:t>
            </a:r>
            <a:r>
              <a:rPr lang="en-US" dirty="0"/>
              <a:t> pin.</a:t>
            </a:r>
          </a:p>
          <a:p>
            <a:r>
              <a:rPr lang="en-US" dirty="0"/>
              <a:t>The receive buffer consists of a two level FIFO. The FIFO will change its state whenever the receive buffer </a:t>
            </a:r>
            <a:r>
              <a:rPr lang="en-US"/>
              <a:t>is accessed.</a:t>
            </a:r>
            <a:endParaRPr lang="de-AT"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108</a:t>
            </a:fld>
            <a:endParaRPr lang="de-DE"/>
          </a:p>
        </p:txBody>
      </p:sp>
      <p:sp>
        <p:nvSpPr>
          <p:cNvPr id="3" name="Fußzeilenplatzhalter 2"/>
          <p:cNvSpPr>
            <a:spLocks noGrp="1"/>
          </p:cNvSpPr>
          <p:nvPr>
            <p:ph type="ftr" sz="quarter" idx="12"/>
          </p:nvPr>
        </p:nvSpPr>
        <p:spPr>
          <a:xfrm>
            <a:off x="5652120" y="6237312"/>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Register</a:t>
            </a:r>
            <a:endParaRPr lang="de-AT" dirty="0"/>
          </a:p>
        </p:txBody>
      </p:sp>
      <p:sp>
        <p:nvSpPr>
          <p:cNvPr id="5" name="Inhaltsplatzhalter 4"/>
          <p:cNvSpPr>
            <a:spLocks noGrp="1"/>
          </p:cNvSpPr>
          <p:nvPr>
            <p:ph sz="quarter" idx="1"/>
          </p:nvPr>
        </p:nvSpPr>
        <p:spPr>
          <a:xfrm>
            <a:off x="457200" y="1524000"/>
            <a:ext cx="8229600" cy="4641304"/>
          </a:xfrm>
        </p:spPr>
        <p:txBody>
          <a:bodyPr>
            <a:normAutofit/>
          </a:bodyPr>
          <a:lstStyle/>
          <a:p>
            <a:r>
              <a:rPr lang="en-US" sz="3200" dirty="0" err="1">
                <a:latin typeface="Arial" pitchFamily="34" charset="0"/>
                <a:cs typeface="Arial" pitchFamily="34" charset="0"/>
              </a:rPr>
              <a:t>UCSRnA</a:t>
            </a:r>
            <a:r>
              <a:rPr lang="en-US" sz="3200" dirty="0">
                <a:latin typeface="Arial" pitchFamily="34" charset="0"/>
                <a:cs typeface="Arial" pitchFamily="34" charset="0"/>
              </a:rPr>
              <a:t> – USART Control and Status Register A</a:t>
            </a:r>
            <a:endParaRPr lang="pt-BR" sz="3200" dirty="0">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00325"/>
            <a:ext cx="8762323" cy="1332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9519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109</a:t>
            </a:fld>
            <a:endParaRPr lang="de-DE"/>
          </a:p>
        </p:txBody>
      </p:sp>
      <p:sp>
        <p:nvSpPr>
          <p:cNvPr id="3" name="Fußzeilenplatzhalter 2"/>
          <p:cNvSpPr>
            <a:spLocks noGrp="1"/>
          </p:cNvSpPr>
          <p:nvPr>
            <p:ph type="ftr" sz="quarter" idx="12"/>
          </p:nvPr>
        </p:nvSpPr>
        <p:spPr>
          <a:xfrm>
            <a:off x="5652120" y="6237312"/>
            <a:ext cx="3077344" cy="384048"/>
          </a:xfrm>
        </p:spPr>
        <p:txBody>
          <a:bodyPr/>
          <a:lstStyle/>
          <a:p>
            <a:r>
              <a:rPr lang="de-DE" dirty="0"/>
              <a:t>P. Klotz</a:t>
            </a:r>
          </a:p>
        </p:txBody>
      </p:sp>
      <p:sp>
        <p:nvSpPr>
          <p:cNvPr id="4" name="Titel 3"/>
          <p:cNvSpPr>
            <a:spLocks noGrp="1"/>
          </p:cNvSpPr>
          <p:nvPr>
            <p:ph type="title"/>
          </p:nvPr>
        </p:nvSpPr>
        <p:spPr>
          <a:xfrm>
            <a:off x="457200" y="158926"/>
            <a:ext cx="8229600" cy="749794"/>
          </a:xfrm>
        </p:spPr>
        <p:txBody>
          <a:bodyPr/>
          <a:lstStyle/>
          <a:p>
            <a:r>
              <a:rPr lang="de-DE" dirty="0"/>
              <a:t>USART Register</a:t>
            </a:r>
            <a:endParaRPr lang="de-AT" dirty="0"/>
          </a:p>
        </p:txBody>
      </p:sp>
      <p:sp>
        <p:nvSpPr>
          <p:cNvPr id="5" name="Inhaltsplatzhalter 4"/>
          <p:cNvSpPr>
            <a:spLocks noGrp="1"/>
          </p:cNvSpPr>
          <p:nvPr>
            <p:ph sz="quarter" idx="1"/>
          </p:nvPr>
        </p:nvSpPr>
        <p:spPr>
          <a:xfrm>
            <a:off x="179512" y="1340768"/>
            <a:ext cx="8507288" cy="5256584"/>
          </a:xfrm>
        </p:spPr>
        <p:txBody>
          <a:bodyPr>
            <a:noAutofit/>
          </a:bodyPr>
          <a:lstStyle/>
          <a:p>
            <a:r>
              <a:rPr lang="en-US" sz="1600" dirty="0">
                <a:latin typeface="Arial" pitchFamily="34" charset="0"/>
                <a:cs typeface="Arial" pitchFamily="34" charset="0"/>
              </a:rPr>
              <a:t>Bit 7 – </a:t>
            </a:r>
            <a:r>
              <a:rPr lang="en-US" sz="1600" dirty="0" err="1">
                <a:latin typeface="Arial" pitchFamily="34" charset="0"/>
                <a:cs typeface="Arial" pitchFamily="34" charset="0"/>
              </a:rPr>
              <a:t>RXCn</a:t>
            </a:r>
            <a:r>
              <a:rPr lang="en-US" sz="1600" dirty="0">
                <a:latin typeface="Arial" pitchFamily="34" charset="0"/>
                <a:cs typeface="Arial" pitchFamily="34" charset="0"/>
              </a:rPr>
              <a:t>: USART Receive Complete</a:t>
            </a:r>
            <a:br>
              <a:rPr lang="en-US" sz="1600" dirty="0">
                <a:latin typeface="Arial" pitchFamily="34" charset="0"/>
                <a:cs typeface="Arial" pitchFamily="34" charset="0"/>
              </a:rPr>
            </a:br>
            <a:r>
              <a:rPr lang="en-US" sz="1600" dirty="0">
                <a:latin typeface="Arial" pitchFamily="34" charset="0"/>
                <a:cs typeface="Arial" pitchFamily="34" charset="0"/>
              </a:rPr>
              <a:t>This flag bit is set when there are unread data in the receive </a:t>
            </a:r>
          </a:p>
          <a:p>
            <a:r>
              <a:rPr lang="en-US" sz="1600" dirty="0">
                <a:latin typeface="Arial" pitchFamily="34" charset="0"/>
                <a:cs typeface="Arial" pitchFamily="34" charset="0"/>
              </a:rPr>
              <a:t>Bit 6 – </a:t>
            </a:r>
            <a:r>
              <a:rPr lang="en-US" sz="1600" dirty="0" err="1">
                <a:latin typeface="Arial" pitchFamily="34" charset="0"/>
                <a:cs typeface="Arial" pitchFamily="34" charset="0"/>
              </a:rPr>
              <a:t>TXCn</a:t>
            </a:r>
            <a:r>
              <a:rPr lang="en-US" sz="1600" dirty="0">
                <a:latin typeface="Arial" pitchFamily="34" charset="0"/>
                <a:cs typeface="Arial" pitchFamily="34" charset="0"/>
              </a:rPr>
              <a:t>: USART Transmit Complete</a:t>
            </a:r>
            <a:br>
              <a:rPr lang="en-US" sz="1600" dirty="0">
                <a:latin typeface="Arial" pitchFamily="34" charset="0"/>
                <a:cs typeface="Arial" pitchFamily="34" charset="0"/>
              </a:rPr>
            </a:br>
            <a:r>
              <a:rPr lang="en-US" sz="1600" dirty="0">
                <a:latin typeface="Arial" pitchFamily="34" charset="0"/>
                <a:cs typeface="Arial" pitchFamily="34" charset="0"/>
              </a:rPr>
              <a:t>This flag bit is set when the entire frame in the Transmit Shift Register has been shifted out</a:t>
            </a:r>
          </a:p>
          <a:p>
            <a:r>
              <a:rPr lang="en-US" sz="1600" dirty="0">
                <a:latin typeface="Arial" pitchFamily="34" charset="0"/>
                <a:cs typeface="Arial" pitchFamily="34" charset="0"/>
              </a:rPr>
              <a:t>Bit 5 – </a:t>
            </a:r>
            <a:r>
              <a:rPr lang="en-US" sz="1600" dirty="0" err="1">
                <a:latin typeface="Arial" pitchFamily="34" charset="0"/>
                <a:cs typeface="Arial" pitchFamily="34" charset="0"/>
              </a:rPr>
              <a:t>UDREn</a:t>
            </a:r>
            <a:r>
              <a:rPr lang="en-US" sz="1600" dirty="0">
                <a:latin typeface="Arial" pitchFamily="34" charset="0"/>
                <a:cs typeface="Arial" pitchFamily="34" charset="0"/>
              </a:rPr>
              <a:t>: USART Data Register Empty</a:t>
            </a:r>
            <a:br>
              <a:rPr lang="en-US" sz="1600" dirty="0">
                <a:latin typeface="Arial" pitchFamily="34" charset="0"/>
                <a:cs typeface="Arial" pitchFamily="34" charset="0"/>
              </a:rPr>
            </a:br>
            <a:r>
              <a:rPr lang="en-US" sz="1600" dirty="0">
                <a:latin typeface="Arial" pitchFamily="34" charset="0"/>
                <a:cs typeface="Arial" pitchFamily="34" charset="0"/>
              </a:rPr>
              <a:t>The </a:t>
            </a:r>
            <a:r>
              <a:rPr lang="en-US" sz="1600" dirty="0" err="1">
                <a:latin typeface="Arial" pitchFamily="34" charset="0"/>
                <a:cs typeface="Arial" pitchFamily="34" charset="0"/>
              </a:rPr>
              <a:t>UDREn</a:t>
            </a:r>
            <a:r>
              <a:rPr lang="en-US" sz="1600" dirty="0">
                <a:latin typeface="Arial" pitchFamily="34" charset="0"/>
                <a:cs typeface="Arial" pitchFamily="34" charset="0"/>
              </a:rPr>
              <a:t> Flag indicates if the transmit buffer (</a:t>
            </a:r>
            <a:r>
              <a:rPr lang="en-US" sz="1600" dirty="0" err="1">
                <a:latin typeface="Arial" pitchFamily="34" charset="0"/>
                <a:cs typeface="Arial" pitchFamily="34" charset="0"/>
              </a:rPr>
              <a:t>UDRn</a:t>
            </a:r>
            <a:r>
              <a:rPr lang="en-US" sz="1600" dirty="0">
                <a:latin typeface="Arial" pitchFamily="34" charset="0"/>
                <a:cs typeface="Arial" pitchFamily="34" charset="0"/>
              </a:rPr>
              <a:t>) is ready to receive new data. </a:t>
            </a:r>
          </a:p>
          <a:p>
            <a:r>
              <a:rPr lang="en-US" sz="1600" dirty="0">
                <a:latin typeface="Arial" pitchFamily="34" charset="0"/>
                <a:cs typeface="Arial" pitchFamily="34" charset="0"/>
              </a:rPr>
              <a:t>Bit 4 – </a:t>
            </a:r>
            <a:r>
              <a:rPr lang="en-US" sz="1600" dirty="0" err="1">
                <a:latin typeface="Arial" pitchFamily="34" charset="0"/>
                <a:cs typeface="Arial" pitchFamily="34" charset="0"/>
              </a:rPr>
              <a:t>FEn</a:t>
            </a:r>
            <a:r>
              <a:rPr lang="en-US" sz="1600" dirty="0">
                <a:latin typeface="Arial" pitchFamily="34" charset="0"/>
                <a:cs typeface="Arial" pitchFamily="34" charset="0"/>
              </a:rPr>
              <a:t>: Frame Error</a:t>
            </a:r>
            <a:br>
              <a:rPr lang="en-US" sz="1600" dirty="0">
                <a:latin typeface="Arial" pitchFamily="34" charset="0"/>
                <a:cs typeface="Arial" pitchFamily="34" charset="0"/>
              </a:rPr>
            </a:br>
            <a:r>
              <a:rPr lang="en-US" sz="1600" dirty="0">
                <a:latin typeface="Arial" pitchFamily="34" charset="0"/>
                <a:cs typeface="Arial" pitchFamily="34" charset="0"/>
              </a:rPr>
              <a:t>This bit is set if the next character in the receive buffer had a Frame Error when received.</a:t>
            </a:r>
          </a:p>
          <a:p>
            <a:r>
              <a:rPr lang="en-US" sz="1600" dirty="0">
                <a:latin typeface="Arial" pitchFamily="34" charset="0"/>
                <a:cs typeface="Arial" pitchFamily="34" charset="0"/>
              </a:rPr>
              <a:t>Bit 3 – </a:t>
            </a:r>
            <a:r>
              <a:rPr lang="en-US" sz="1600" dirty="0" err="1">
                <a:latin typeface="Arial" pitchFamily="34" charset="0"/>
                <a:cs typeface="Arial" pitchFamily="34" charset="0"/>
              </a:rPr>
              <a:t>DORn</a:t>
            </a:r>
            <a:r>
              <a:rPr lang="en-US" sz="1600" dirty="0">
                <a:latin typeface="Arial" pitchFamily="34" charset="0"/>
                <a:cs typeface="Arial" pitchFamily="34" charset="0"/>
              </a:rPr>
              <a:t>: Data </a:t>
            </a:r>
            <a:r>
              <a:rPr lang="en-US" sz="1600" dirty="0" err="1">
                <a:latin typeface="Arial" pitchFamily="34" charset="0"/>
                <a:cs typeface="Arial" pitchFamily="34" charset="0"/>
              </a:rPr>
              <a:t>OverRun</a:t>
            </a:r>
            <a:br>
              <a:rPr lang="en-US" sz="1600" dirty="0">
                <a:latin typeface="Arial" pitchFamily="34" charset="0"/>
                <a:cs typeface="Arial" pitchFamily="34" charset="0"/>
              </a:rPr>
            </a:br>
            <a:r>
              <a:rPr lang="en-US" sz="1600" dirty="0">
                <a:latin typeface="Arial" pitchFamily="34" charset="0"/>
                <a:cs typeface="Arial" pitchFamily="34" charset="0"/>
              </a:rPr>
              <a:t>This bit is set if a Data </a:t>
            </a:r>
            <a:r>
              <a:rPr lang="en-US" sz="1600" dirty="0" err="1">
                <a:latin typeface="Arial" pitchFamily="34" charset="0"/>
                <a:cs typeface="Arial" pitchFamily="34" charset="0"/>
              </a:rPr>
              <a:t>OverRun</a:t>
            </a:r>
            <a:r>
              <a:rPr lang="en-US" sz="1600" dirty="0">
                <a:latin typeface="Arial" pitchFamily="34" charset="0"/>
                <a:cs typeface="Arial" pitchFamily="34" charset="0"/>
              </a:rPr>
              <a:t> condition is detected.</a:t>
            </a:r>
          </a:p>
          <a:p>
            <a:r>
              <a:rPr lang="en-US" sz="1600" dirty="0">
                <a:latin typeface="Arial" pitchFamily="34" charset="0"/>
                <a:cs typeface="Arial" pitchFamily="34" charset="0"/>
              </a:rPr>
              <a:t>Bit 2 – </a:t>
            </a:r>
            <a:r>
              <a:rPr lang="en-US" sz="1600" dirty="0" err="1">
                <a:latin typeface="Arial" pitchFamily="34" charset="0"/>
                <a:cs typeface="Arial" pitchFamily="34" charset="0"/>
              </a:rPr>
              <a:t>UPEn</a:t>
            </a:r>
            <a:r>
              <a:rPr lang="en-US" sz="1600" dirty="0">
                <a:latin typeface="Arial" pitchFamily="34" charset="0"/>
                <a:cs typeface="Arial" pitchFamily="34" charset="0"/>
              </a:rPr>
              <a:t>: USART Parity Error</a:t>
            </a:r>
            <a:br>
              <a:rPr lang="en-US" sz="1600" dirty="0">
                <a:latin typeface="Arial" pitchFamily="34" charset="0"/>
                <a:cs typeface="Arial" pitchFamily="34" charset="0"/>
              </a:rPr>
            </a:br>
            <a:r>
              <a:rPr lang="en-US" sz="1600" dirty="0">
                <a:latin typeface="Arial" pitchFamily="34" charset="0"/>
                <a:cs typeface="Arial" pitchFamily="34" charset="0"/>
              </a:rPr>
              <a:t>This bit is set if the next character in the receive buffer had a Parity Error when received and the Parity Checking was enabled at that point (UPMn1 = 1).</a:t>
            </a:r>
          </a:p>
          <a:p>
            <a:r>
              <a:rPr lang="en-US" sz="1600" dirty="0">
                <a:latin typeface="Arial" pitchFamily="34" charset="0"/>
                <a:cs typeface="Arial" pitchFamily="34" charset="0"/>
              </a:rPr>
              <a:t>Bit 1 – U2Xn: Double the USART Transmission Speed</a:t>
            </a:r>
            <a:br>
              <a:rPr lang="en-US" sz="1600" dirty="0">
                <a:latin typeface="Arial" pitchFamily="34" charset="0"/>
                <a:cs typeface="Arial" pitchFamily="34" charset="0"/>
              </a:rPr>
            </a:br>
            <a:r>
              <a:rPr lang="en-US" sz="1600" dirty="0">
                <a:latin typeface="Arial" pitchFamily="34" charset="0"/>
                <a:cs typeface="Arial" pitchFamily="34" charset="0"/>
              </a:rPr>
              <a:t>This bit only has effect for the asynchronous operation. Write this bit to zero when using synchronous operation.</a:t>
            </a:r>
          </a:p>
          <a:p>
            <a:r>
              <a:rPr lang="en-US" sz="1600" dirty="0">
                <a:latin typeface="Arial" pitchFamily="34" charset="0"/>
                <a:cs typeface="Arial" pitchFamily="34" charset="0"/>
              </a:rPr>
              <a:t>Bit 0 – </a:t>
            </a:r>
            <a:r>
              <a:rPr lang="en-US" sz="1600" dirty="0" err="1">
                <a:latin typeface="Arial" pitchFamily="34" charset="0"/>
                <a:cs typeface="Arial" pitchFamily="34" charset="0"/>
              </a:rPr>
              <a:t>MPCMn</a:t>
            </a:r>
            <a:r>
              <a:rPr lang="en-US" sz="1600" dirty="0">
                <a:latin typeface="Arial" pitchFamily="34" charset="0"/>
                <a:cs typeface="Arial" pitchFamily="34" charset="0"/>
              </a:rPr>
              <a:t>: Multi-processor Communication Mode</a:t>
            </a:r>
            <a:endParaRPr lang="pt-BR" sz="1600" dirty="0">
              <a:latin typeface="Arial" pitchFamily="34" charset="0"/>
              <a:cs typeface="Arial" pitchFamily="34" charset="0"/>
            </a:endParaRPr>
          </a:p>
        </p:txBody>
      </p:sp>
    </p:spTree>
    <p:extLst>
      <p:ext uri="{BB962C8B-B14F-4D97-AF65-F5344CB8AC3E}">
        <p14:creationId xmlns:p14="http://schemas.microsoft.com/office/powerpoint/2010/main" val="115103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de-DE" dirty="0"/>
              <a:t>Befehlsgruppen:</a:t>
            </a:r>
            <a:br>
              <a:rPr lang="de-DE" dirty="0"/>
            </a:br>
            <a:r>
              <a:rPr lang="de-DE" sz="3600" dirty="0"/>
              <a:t>Rechnen</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AT" dirty="0">
                <a:latin typeface="Arial" pitchFamily="34" charset="0"/>
                <a:cs typeface="Arial" pitchFamily="34" charset="0"/>
              </a:rPr>
              <a:t>Addieren (Add, </a:t>
            </a:r>
            <a:r>
              <a:rPr lang="de-AT" dirty="0" err="1">
                <a:latin typeface="Arial" pitchFamily="34" charset="0"/>
                <a:cs typeface="Arial" pitchFamily="34" charset="0"/>
              </a:rPr>
              <a:t>Adc</a:t>
            </a:r>
            <a:r>
              <a:rPr lang="de-AT" dirty="0">
                <a:latin typeface="Arial" pitchFamily="34" charset="0"/>
                <a:cs typeface="Arial" pitchFamily="34" charset="0"/>
              </a:rPr>
              <a:t>) und Subtrahieren (Sub, </a:t>
            </a:r>
            <a:r>
              <a:rPr lang="de-AT" dirty="0" err="1">
                <a:latin typeface="Arial" pitchFamily="34" charset="0"/>
                <a:cs typeface="Arial" pitchFamily="34" charset="0"/>
              </a:rPr>
              <a:t>Sbc</a:t>
            </a:r>
            <a:r>
              <a:rPr lang="de-AT" dirty="0">
                <a:latin typeface="Arial" pitchFamily="34" charset="0"/>
                <a:cs typeface="Arial" pitchFamily="34" charset="0"/>
              </a:rPr>
              <a:t>) ohne und mit Übertrag,</a:t>
            </a:r>
          </a:p>
          <a:p>
            <a:r>
              <a:rPr lang="de-AT" dirty="0">
                <a:latin typeface="Arial" pitchFamily="34" charset="0"/>
                <a:cs typeface="Arial" pitchFamily="34" charset="0"/>
              </a:rPr>
              <a:t>Vergleichen mit Konstante (</a:t>
            </a:r>
            <a:r>
              <a:rPr lang="de-AT" dirty="0" err="1">
                <a:latin typeface="Arial" pitchFamily="34" charset="0"/>
                <a:cs typeface="Arial" pitchFamily="34" charset="0"/>
              </a:rPr>
              <a:t>Cpi</a:t>
            </a:r>
            <a:r>
              <a:rPr lang="de-AT" dirty="0">
                <a:latin typeface="Arial" pitchFamily="34" charset="0"/>
                <a:cs typeface="Arial" pitchFamily="34" charset="0"/>
              </a:rPr>
              <a:t>) / Register (</a:t>
            </a:r>
            <a:r>
              <a:rPr lang="de-AT" dirty="0" err="1">
                <a:latin typeface="Arial" pitchFamily="34" charset="0"/>
                <a:cs typeface="Arial" pitchFamily="34" charset="0"/>
              </a:rPr>
              <a:t>Cp</a:t>
            </a:r>
            <a:r>
              <a:rPr lang="de-AT" dirty="0">
                <a:latin typeface="Arial" pitchFamily="34" charset="0"/>
                <a:cs typeface="Arial" pitchFamily="34" charset="0"/>
              </a:rPr>
              <a:t>) / Register und Übertrag (</a:t>
            </a:r>
            <a:r>
              <a:rPr lang="de-AT" dirty="0" err="1">
                <a:latin typeface="Arial" pitchFamily="34" charset="0"/>
                <a:cs typeface="Arial" pitchFamily="34" charset="0"/>
              </a:rPr>
              <a:t>Cpc</a:t>
            </a:r>
            <a:r>
              <a:rPr lang="de-AT" dirty="0">
                <a:latin typeface="Arial" pitchFamily="34" charset="0"/>
                <a:cs typeface="Arial" pitchFamily="34" charset="0"/>
              </a:rPr>
              <a:t>), Um eins</a:t>
            </a:r>
          </a:p>
          <a:p>
            <a:r>
              <a:rPr lang="de-AT" dirty="0">
                <a:latin typeface="Arial" pitchFamily="34" charset="0"/>
                <a:cs typeface="Arial" pitchFamily="34" charset="0"/>
              </a:rPr>
              <a:t>erhöhen (</a:t>
            </a:r>
            <a:r>
              <a:rPr lang="de-AT" dirty="0" err="1">
                <a:latin typeface="Arial" pitchFamily="34" charset="0"/>
                <a:cs typeface="Arial" pitchFamily="34" charset="0"/>
              </a:rPr>
              <a:t>Inc</a:t>
            </a:r>
            <a:r>
              <a:rPr lang="de-AT" dirty="0">
                <a:latin typeface="Arial" pitchFamily="34" charset="0"/>
                <a:cs typeface="Arial" pitchFamily="34" charset="0"/>
              </a:rPr>
              <a:t>) oder vermindern (</a:t>
            </a:r>
            <a:r>
              <a:rPr lang="de-AT" dirty="0" err="1">
                <a:latin typeface="Arial" pitchFamily="34" charset="0"/>
                <a:cs typeface="Arial" pitchFamily="34" charset="0"/>
              </a:rPr>
              <a:t>Dec</a:t>
            </a:r>
            <a:r>
              <a:rPr lang="de-AT" dirty="0">
                <a:latin typeface="Arial" pitchFamily="34" charset="0"/>
                <a:cs typeface="Arial" pitchFamily="34" charset="0"/>
              </a:rPr>
              <a:t>), Logisches Und (</a:t>
            </a:r>
            <a:r>
              <a:rPr lang="de-AT" dirty="0" err="1">
                <a:latin typeface="Arial" pitchFamily="34" charset="0"/>
                <a:cs typeface="Arial" pitchFamily="34" charset="0"/>
              </a:rPr>
              <a:t>And</a:t>
            </a:r>
            <a:r>
              <a:rPr lang="de-AT" dirty="0">
                <a:latin typeface="Arial" pitchFamily="34" charset="0"/>
                <a:cs typeface="Arial" pitchFamily="34" charset="0"/>
              </a:rPr>
              <a:t>) / Oder (</a:t>
            </a:r>
            <a:r>
              <a:rPr lang="de-AT" dirty="0" err="1">
                <a:latin typeface="Arial" pitchFamily="34" charset="0"/>
                <a:cs typeface="Arial" pitchFamily="34" charset="0"/>
              </a:rPr>
              <a:t>Or</a:t>
            </a:r>
            <a:r>
              <a:rPr lang="de-AT" dirty="0">
                <a:latin typeface="Arial" pitchFamily="34" charset="0"/>
                <a:cs typeface="Arial" pitchFamily="34" charset="0"/>
              </a:rPr>
              <a:t>) / Exklusiv-Oder (</a:t>
            </a:r>
            <a:r>
              <a:rPr lang="de-AT" dirty="0" err="1">
                <a:latin typeface="Arial" pitchFamily="34" charset="0"/>
                <a:cs typeface="Arial" pitchFamily="34" charset="0"/>
              </a:rPr>
              <a:t>Eor</a:t>
            </a:r>
            <a:r>
              <a:rPr lang="de-AT" dirty="0">
                <a:latin typeface="Arial" pitchFamily="34" charset="0"/>
                <a:cs typeface="Arial" pitchFamily="34" charset="0"/>
              </a:rPr>
              <a:t>),</a:t>
            </a:r>
          </a:p>
          <a:p>
            <a:r>
              <a:rPr lang="de-AT" dirty="0">
                <a:latin typeface="Arial" pitchFamily="34" charset="0"/>
                <a:cs typeface="Arial" pitchFamily="34" charset="0"/>
              </a:rPr>
              <a:t>Bits auf 0 (</a:t>
            </a:r>
            <a:r>
              <a:rPr lang="de-AT" dirty="0" err="1">
                <a:latin typeface="Arial" pitchFamily="34" charset="0"/>
                <a:cs typeface="Arial" pitchFamily="34" charset="0"/>
              </a:rPr>
              <a:t>Cbr</a:t>
            </a:r>
            <a:r>
              <a:rPr lang="de-AT" dirty="0">
                <a:latin typeface="Arial" pitchFamily="34" charset="0"/>
                <a:cs typeface="Arial" pitchFamily="34" charset="0"/>
              </a:rPr>
              <a:t>) oder 1 (</a:t>
            </a:r>
            <a:r>
              <a:rPr lang="de-AT" dirty="0" err="1">
                <a:latin typeface="Arial" pitchFamily="34" charset="0"/>
                <a:cs typeface="Arial" pitchFamily="34" charset="0"/>
              </a:rPr>
              <a:t>Sbr</a:t>
            </a:r>
            <a:r>
              <a:rPr lang="de-AT" dirty="0">
                <a:latin typeface="Arial" pitchFamily="34" charset="0"/>
                <a:cs typeface="Arial" pitchFamily="34" charset="0"/>
              </a:rPr>
              <a:t>) setzen, Register auf </a:t>
            </a:r>
            <a:r>
              <a:rPr lang="de-AT" dirty="0" err="1">
                <a:latin typeface="Arial" pitchFamily="34" charset="0"/>
                <a:cs typeface="Arial" pitchFamily="34" charset="0"/>
              </a:rPr>
              <a:t>Festwert</a:t>
            </a:r>
            <a:r>
              <a:rPr lang="de-AT" dirty="0">
                <a:latin typeface="Arial" pitchFamily="34" charset="0"/>
                <a:cs typeface="Arial" pitchFamily="34" charset="0"/>
              </a:rPr>
              <a:t> setzen (</a:t>
            </a:r>
            <a:r>
              <a:rPr lang="de-AT" dirty="0" err="1">
                <a:latin typeface="Arial" pitchFamily="34" charset="0"/>
                <a:cs typeface="Arial" pitchFamily="34" charset="0"/>
              </a:rPr>
              <a:t>Ldi</a:t>
            </a:r>
            <a:r>
              <a:rPr lang="de-AT" dirty="0">
                <a:latin typeface="Arial" pitchFamily="34" charset="0"/>
                <a:cs typeface="Arial" pitchFamily="34" charset="0"/>
              </a:rPr>
              <a:t>) / auf Null setzen (</a:t>
            </a:r>
            <a:r>
              <a:rPr lang="de-AT" dirty="0" err="1">
                <a:latin typeface="Arial" pitchFamily="34" charset="0"/>
                <a:cs typeface="Arial" pitchFamily="34" charset="0"/>
              </a:rPr>
              <a:t>Clr</a:t>
            </a:r>
            <a:r>
              <a:rPr lang="de-AT" dirty="0">
                <a:latin typeface="Arial" pitchFamily="34" charset="0"/>
                <a:cs typeface="Arial" pitchFamily="34" charset="0"/>
              </a:rPr>
              <a:t>)</a:t>
            </a:r>
          </a:p>
          <a:p>
            <a:r>
              <a:rPr lang="de-AT" dirty="0">
                <a:latin typeface="Arial" pitchFamily="34" charset="0"/>
                <a:cs typeface="Arial" pitchFamily="34" charset="0"/>
              </a:rPr>
              <a:t>/ auf 255 (</a:t>
            </a:r>
            <a:r>
              <a:rPr lang="de-AT" dirty="0" err="1">
                <a:latin typeface="Arial" pitchFamily="34" charset="0"/>
                <a:cs typeface="Arial" pitchFamily="34" charset="0"/>
              </a:rPr>
              <a:t>Ser</a:t>
            </a:r>
            <a:r>
              <a:rPr lang="de-AT" dirty="0">
                <a:latin typeface="Arial" pitchFamily="34" charset="0"/>
                <a:cs typeface="Arial" pitchFamily="34" charset="0"/>
              </a:rPr>
              <a:t>) setzen</a:t>
            </a: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11</a:t>
            </a:fld>
            <a:endParaRPr lang="de-DE"/>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110</a:t>
            </a:fld>
            <a:endParaRPr lang="de-DE"/>
          </a:p>
        </p:txBody>
      </p:sp>
      <p:sp>
        <p:nvSpPr>
          <p:cNvPr id="3" name="Fußzeilenplatzhalter 2"/>
          <p:cNvSpPr>
            <a:spLocks noGrp="1"/>
          </p:cNvSpPr>
          <p:nvPr>
            <p:ph type="ftr" sz="quarter" idx="12"/>
          </p:nvPr>
        </p:nvSpPr>
        <p:spPr>
          <a:xfrm>
            <a:off x="5652120" y="6237312"/>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Register</a:t>
            </a:r>
            <a:endParaRPr lang="de-AT" dirty="0"/>
          </a:p>
        </p:txBody>
      </p:sp>
      <p:sp>
        <p:nvSpPr>
          <p:cNvPr id="5" name="Inhaltsplatzhalter 4"/>
          <p:cNvSpPr>
            <a:spLocks noGrp="1"/>
          </p:cNvSpPr>
          <p:nvPr>
            <p:ph sz="quarter" idx="1"/>
          </p:nvPr>
        </p:nvSpPr>
        <p:spPr>
          <a:xfrm>
            <a:off x="457200" y="1524000"/>
            <a:ext cx="8229600" cy="4641304"/>
          </a:xfrm>
        </p:spPr>
        <p:txBody>
          <a:bodyPr>
            <a:normAutofit/>
          </a:bodyPr>
          <a:lstStyle/>
          <a:p>
            <a:r>
              <a:rPr lang="en-US" sz="3200" dirty="0" err="1">
                <a:latin typeface="Arial" pitchFamily="34" charset="0"/>
                <a:cs typeface="Arial" pitchFamily="34" charset="0"/>
              </a:rPr>
              <a:t>UCSRnB</a:t>
            </a:r>
            <a:r>
              <a:rPr lang="en-US" sz="3200" dirty="0">
                <a:latin typeface="Arial" pitchFamily="34" charset="0"/>
                <a:cs typeface="Arial" pitchFamily="34" charset="0"/>
              </a:rPr>
              <a:t> – USART Control and Status Register </a:t>
            </a:r>
            <a:r>
              <a:rPr lang="en-US" sz="3200" dirty="0" err="1">
                <a:latin typeface="Arial" pitchFamily="34" charset="0"/>
                <a:cs typeface="Arial" pitchFamily="34" charset="0"/>
              </a:rPr>
              <a:t>nB</a:t>
            </a:r>
            <a:endParaRPr lang="pt-BR" sz="3200"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2767013"/>
            <a:ext cx="8896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8263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111</a:t>
            </a:fld>
            <a:endParaRPr lang="de-DE"/>
          </a:p>
        </p:txBody>
      </p:sp>
      <p:sp>
        <p:nvSpPr>
          <p:cNvPr id="3" name="Fußzeilenplatzhalter 2"/>
          <p:cNvSpPr>
            <a:spLocks noGrp="1"/>
          </p:cNvSpPr>
          <p:nvPr>
            <p:ph type="ftr" sz="quarter" idx="12"/>
          </p:nvPr>
        </p:nvSpPr>
        <p:spPr>
          <a:xfrm>
            <a:off x="5652120" y="6237312"/>
            <a:ext cx="3077344" cy="384048"/>
          </a:xfrm>
        </p:spPr>
        <p:txBody>
          <a:bodyPr/>
          <a:lstStyle/>
          <a:p>
            <a:r>
              <a:rPr lang="de-DE" dirty="0"/>
              <a:t>P. Klotz</a:t>
            </a:r>
          </a:p>
        </p:txBody>
      </p:sp>
      <p:sp>
        <p:nvSpPr>
          <p:cNvPr id="4" name="Titel 3"/>
          <p:cNvSpPr>
            <a:spLocks noGrp="1"/>
          </p:cNvSpPr>
          <p:nvPr>
            <p:ph type="title"/>
          </p:nvPr>
        </p:nvSpPr>
        <p:spPr>
          <a:xfrm>
            <a:off x="457200" y="158926"/>
            <a:ext cx="8229600" cy="749794"/>
          </a:xfrm>
        </p:spPr>
        <p:txBody>
          <a:bodyPr/>
          <a:lstStyle/>
          <a:p>
            <a:r>
              <a:rPr lang="de-DE" dirty="0"/>
              <a:t>USART Register</a:t>
            </a:r>
            <a:endParaRPr lang="de-AT" dirty="0"/>
          </a:p>
        </p:txBody>
      </p:sp>
      <p:sp>
        <p:nvSpPr>
          <p:cNvPr id="5" name="Inhaltsplatzhalter 4"/>
          <p:cNvSpPr>
            <a:spLocks noGrp="1"/>
          </p:cNvSpPr>
          <p:nvPr>
            <p:ph sz="quarter" idx="1"/>
          </p:nvPr>
        </p:nvSpPr>
        <p:spPr>
          <a:xfrm>
            <a:off x="0" y="908720"/>
            <a:ext cx="9036496" cy="5256584"/>
          </a:xfrm>
        </p:spPr>
        <p:txBody>
          <a:bodyPr>
            <a:noAutofit/>
          </a:bodyPr>
          <a:lstStyle/>
          <a:p>
            <a:r>
              <a:rPr lang="en-US" sz="1600" dirty="0">
                <a:latin typeface="Arial" pitchFamily="34" charset="0"/>
                <a:cs typeface="Arial" pitchFamily="34" charset="0"/>
              </a:rPr>
              <a:t>Bit 7 – </a:t>
            </a:r>
            <a:r>
              <a:rPr lang="en-US" sz="1600" dirty="0" err="1">
                <a:latin typeface="Arial" pitchFamily="34" charset="0"/>
                <a:cs typeface="Arial" pitchFamily="34" charset="0"/>
              </a:rPr>
              <a:t>RXCIEn</a:t>
            </a:r>
            <a:r>
              <a:rPr lang="en-US" sz="1600" dirty="0">
                <a:latin typeface="Arial" pitchFamily="34" charset="0"/>
                <a:cs typeface="Arial" pitchFamily="34" charset="0"/>
              </a:rPr>
              <a:t>: RX Complete Interrupt Enable n</a:t>
            </a:r>
            <a:br>
              <a:rPr lang="en-US" sz="1600" dirty="0">
                <a:latin typeface="Arial" pitchFamily="34" charset="0"/>
                <a:cs typeface="Arial" pitchFamily="34" charset="0"/>
              </a:rPr>
            </a:br>
            <a:r>
              <a:rPr lang="en-US" sz="1600" dirty="0">
                <a:latin typeface="Arial" pitchFamily="34" charset="0"/>
                <a:cs typeface="Arial" pitchFamily="34" charset="0"/>
              </a:rPr>
              <a:t>Writing this bit to one enables interrupt on the </a:t>
            </a:r>
            <a:r>
              <a:rPr lang="en-US" sz="1600" dirty="0" err="1">
                <a:latin typeface="Arial" pitchFamily="34" charset="0"/>
                <a:cs typeface="Arial" pitchFamily="34" charset="0"/>
              </a:rPr>
              <a:t>RXCn</a:t>
            </a:r>
            <a:r>
              <a:rPr lang="en-US" sz="1600" dirty="0">
                <a:latin typeface="Arial" pitchFamily="34" charset="0"/>
                <a:cs typeface="Arial" pitchFamily="34" charset="0"/>
              </a:rPr>
              <a:t> Flag. A USART Receive Complete interrupt will be generated only if the </a:t>
            </a:r>
            <a:r>
              <a:rPr lang="en-US" sz="1600" dirty="0" err="1">
                <a:latin typeface="Arial" pitchFamily="34" charset="0"/>
                <a:cs typeface="Arial" pitchFamily="34" charset="0"/>
              </a:rPr>
              <a:t>RXCIEn</a:t>
            </a:r>
            <a:r>
              <a:rPr lang="en-US" sz="1600" dirty="0">
                <a:latin typeface="Arial" pitchFamily="34" charset="0"/>
                <a:cs typeface="Arial" pitchFamily="34" charset="0"/>
              </a:rPr>
              <a:t> bit is written to one, the Global Interrupt Flag in SREG is written to one and the </a:t>
            </a:r>
            <a:r>
              <a:rPr lang="en-US" sz="1600" dirty="0" err="1">
                <a:latin typeface="Arial" pitchFamily="34" charset="0"/>
                <a:cs typeface="Arial" pitchFamily="34" charset="0"/>
              </a:rPr>
              <a:t>RXCn</a:t>
            </a:r>
            <a:r>
              <a:rPr lang="en-US" sz="1600" dirty="0">
                <a:latin typeface="Arial" pitchFamily="34" charset="0"/>
                <a:cs typeface="Arial" pitchFamily="34" charset="0"/>
              </a:rPr>
              <a:t> bit in </a:t>
            </a:r>
            <a:r>
              <a:rPr lang="en-US" sz="1600" dirty="0" err="1">
                <a:latin typeface="Arial" pitchFamily="34" charset="0"/>
                <a:cs typeface="Arial" pitchFamily="34" charset="0"/>
              </a:rPr>
              <a:t>UCSRnA</a:t>
            </a:r>
            <a:r>
              <a:rPr lang="en-US" sz="1600" dirty="0">
                <a:latin typeface="Arial" pitchFamily="34" charset="0"/>
                <a:cs typeface="Arial" pitchFamily="34" charset="0"/>
              </a:rPr>
              <a:t> is set.</a:t>
            </a:r>
          </a:p>
          <a:p>
            <a:r>
              <a:rPr lang="en-US" sz="1600" dirty="0">
                <a:latin typeface="Arial" pitchFamily="34" charset="0"/>
                <a:cs typeface="Arial" pitchFamily="34" charset="0"/>
              </a:rPr>
              <a:t>Bit 6 – </a:t>
            </a:r>
            <a:r>
              <a:rPr lang="en-US" sz="1600" dirty="0" err="1">
                <a:latin typeface="Arial" pitchFamily="34" charset="0"/>
                <a:cs typeface="Arial" pitchFamily="34" charset="0"/>
              </a:rPr>
              <a:t>TXCIEn</a:t>
            </a:r>
            <a:r>
              <a:rPr lang="en-US" sz="1600" dirty="0">
                <a:latin typeface="Arial" pitchFamily="34" charset="0"/>
                <a:cs typeface="Arial" pitchFamily="34" charset="0"/>
              </a:rPr>
              <a:t>: TX Complete Interrupt Enable n</a:t>
            </a:r>
            <a:br>
              <a:rPr lang="en-US" sz="1600" dirty="0">
                <a:latin typeface="Arial" pitchFamily="34" charset="0"/>
                <a:cs typeface="Arial" pitchFamily="34" charset="0"/>
              </a:rPr>
            </a:br>
            <a:r>
              <a:rPr lang="en-US" sz="1600" dirty="0">
                <a:latin typeface="Arial" pitchFamily="34" charset="0"/>
                <a:cs typeface="Arial" pitchFamily="34" charset="0"/>
              </a:rPr>
              <a:t>Writing this bit to one enables interrupt on the </a:t>
            </a:r>
            <a:r>
              <a:rPr lang="en-US" sz="1600" dirty="0" err="1">
                <a:latin typeface="Arial" pitchFamily="34" charset="0"/>
                <a:cs typeface="Arial" pitchFamily="34" charset="0"/>
              </a:rPr>
              <a:t>TXCn</a:t>
            </a:r>
            <a:r>
              <a:rPr lang="en-US" sz="1600" dirty="0">
                <a:latin typeface="Arial" pitchFamily="34" charset="0"/>
                <a:cs typeface="Arial" pitchFamily="34" charset="0"/>
              </a:rPr>
              <a:t> Flag. A USART Transmit </a:t>
            </a:r>
            <a:r>
              <a:rPr lang="en-US" sz="1600" dirty="0" err="1">
                <a:latin typeface="Arial" pitchFamily="34" charset="0"/>
                <a:cs typeface="Arial" pitchFamily="34" charset="0"/>
              </a:rPr>
              <a:t>Completeinterrupt</a:t>
            </a:r>
            <a:r>
              <a:rPr lang="en-US" sz="1600" dirty="0">
                <a:latin typeface="Arial" pitchFamily="34" charset="0"/>
                <a:cs typeface="Arial" pitchFamily="34" charset="0"/>
              </a:rPr>
              <a:t> will be generated only if the </a:t>
            </a:r>
            <a:r>
              <a:rPr lang="en-US" sz="1600" dirty="0" err="1">
                <a:latin typeface="Arial" pitchFamily="34" charset="0"/>
                <a:cs typeface="Arial" pitchFamily="34" charset="0"/>
              </a:rPr>
              <a:t>TXCIEn</a:t>
            </a:r>
            <a:r>
              <a:rPr lang="en-US" sz="1600" dirty="0">
                <a:latin typeface="Arial" pitchFamily="34" charset="0"/>
                <a:cs typeface="Arial" pitchFamily="34" charset="0"/>
              </a:rPr>
              <a:t> bit is written to one, the Global Interrupt Flag in SREG is written to one and the </a:t>
            </a:r>
            <a:r>
              <a:rPr lang="en-US" sz="1600" dirty="0" err="1">
                <a:latin typeface="Arial" pitchFamily="34" charset="0"/>
                <a:cs typeface="Arial" pitchFamily="34" charset="0"/>
              </a:rPr>
              <a:t>TXCn</a:t>
            </a:r>
            <a:r>
              <a:rPr lang="en-US" sz="1600" dirty="0">
                <a:latin typeface="Arial" pitchFamily="34" charset="0"/>
                <a:cs typeface="Arial" pitchFamily="34" charset="0"/>
              </a:rPr>
              <a:t> bit in </a:t>
            </a:r>
            <a:r>
              <a:rPr lang="en-US" sz="1600" dirty="0" err="1">
                <a:latin typeface="Arial" pitchFamily="34" charset="0"/>
                <a:cs typeface="Arial" pitchFamily="34" charset="0"/>
              </a:rPr>
              <a:t>UCSRnA</a:t>
            </a:r>
            <a:r>
              <a:rPr lang="en-US" sz="1600" dirty="0">
                <a:latin typeface="Arial" pitchFamily="34" charset="0"/>
                <a:cs typeface="Arial" pitchFamily="34" charset="0"/>
              </a:rPr>
              <a:t> is set.</a:t>
            </a:r>
          </a:p>
          <a:p>
            <a:r>
              <a:rPr lang="en-US" sz="1600" dirty="0">
                <a:latin typeface="Arial" pitchFamily="34" charset="0"/>
                <a:cs typeface="Arial" pitchFamily="34" charset="0"/>
              </a:rPr>
              <a:t>Bit 5 – </a:t>
            </a:r>
            <a:r>
              <a:rPr lang="en-US" sz="1600" dirty="0" err="1">
                <a:latin typeface="Arial" pitchFamily="34" charset="0"/>
                <a:cs typeface="Arial" pitchFamily="34" charset="0"/>
              </a:rPr>
              <a:t>UDRIEn</a:t>
            </a:r>
            <a:r>
              <a:rPr lang="en-US" sz="1600" dirty="0">
                <a:latin typeface="Arial" pitchFamily="34" charset="0"/>
                <a:cs typeface="Arial" pitchFamily="34" charset="0"/>
              </a:rPr>
              <a:t>: USART Data Register Empty Interrupt Enable n</a:t>
            </a:r>
            <a:br>
              <a:rPr lang="en-US" sz="1600" dirty="0">
                <a:latin typeface="Arial" pitchFamily="34" charset="0"/>
                <a:cs typeface="Arial" pitchFamily="34" charset="0"/>
              </a:rPr>
            </a:br>
            <a:r>
              <a:rPr lang="en-US" sz="1600" dirty="0">
                <a:latin typeface="Arial" pitchFamily="34" charset="0"/>
                <a:cs typeface="Arial" pitchFamily="34" charset="0"/>
              </a:rPr>
              <a:t>Writing this bit to one enables interrupt on the </a:t>
            </a:r>
            <a:r>
              <a:rPr lang="en-US" sz="1600" dirty="0" err="1">
                <a:latin typeface="Arial" pitchFamily="34" charset="0"/>
                <a:cs typeface="Arial" pitchFamily="34" charset="0"/>
              </a:rPr>
              <a:t>UDREn</a:t>
            </a:r>
            <a:r>
              <a:rPr lang="en-US" sz="1600" dirty="0">
                <a:latin typeface="Arial" pitchFamily="34" charset="0"/>
                <a:cs typeface="Arial" pitchFamily="34" charset="0"/>
              </a:rPr>
              <a:t> Flag. A Data </a:t>
            </a:r>
            <a:r>
              <a:rPr lang="en-US" sz="1600" dirty="0" err="1">
                <a:latin typeface="Arial" pitchFamily="34" charset="0"/>
                <a:cs typeface="Arial" pitchFamily="34" charset="0"/>
              </a:rPr>
              <a:t>RegisterEmpty</a:t>
            </a:r>
            <a:r>
              <a:rPr lang="en-US" sz="1600" dirty="0">
                <a:latin typeface="Arial" pitchFamily="34" charset="0"/>
                <a:cs typeface="Arial" pitchFamily="34" charset="0"/>
              </a:rPr>
              <a:t> interrupt will be generated only if the </a:t>
            </a:r>
            <a:r>
              <a:rPr lang="en-US" sz="1600" dirty="0" err="1">
                <a:latin typeface="Arial" pitchFamily="34" charset="0"/>
                <a:cs typeface="Arial" pitchFamily="34" charset="0"/>
              </a:rPr>
              <a:t>UDRIEn</a:t>
            </a:r>
            <a:r>
              <a:rPr lang="en-US" sz="1600" dirty="0">
                <a:latin typeface="Arial" pitchFamily="34" charset="0"/>
                <a:cs typeface="Arial" pitchFamily="34" charset="0"/>
              </a:rPr>
              <a:t> bit is written to one, the Global Interrupt Flag in SREG is written to one and the </a:t>
            </a:r>
            <a:r>
              <a:rPr lang="en-US" sz="1600" dirty="0" err="1">
                <a:latin typeface="Arial" pitchFamily="34" charset="0"/>
                <a:cs typeface="Arial" pitchFamily="34" charset="0"/>
              </a:rPr>
              <a:t>UDREn</a:t>
            </a:r>
            <a:r>
              <a:rPr lang="en-US" sz="1600" dirty="0">
                <a:latin typeface="Arial" pitchFamily="34" charset="0"/>
                <a:cs typeface="Arial" pitchFamily="34" charset="0"/>
              </a:rPr>
              <a:t> bit in </a:t>
            </a:r>
            <a:r>
              <a:rPr lang="en-US" sz="1600" dirty="0" err="1">
                <a:latin typeface="Arial" pitchFamily="34" charset="0"/>
                <a:cs typeface="Arial" pitchFamily="34" charset="0"/>
              </a:rPr>
              <a:t>UCSRnA</a:t>
            </a:r>
            <a:r>
              <a:rPr lang="en-US" sz="1600" dirty="0">
                <a:latin typeface="Arial" pitchFamily="34" charset="0"/>
                <a:cs typeface="Arial" pitchFamily="34" charset="0"/>
              </a:rPr>
              <a:t> is set.</a:t>
            </a:r>
          </a:p>
          <a:p>
            <a:r>
              <a:rPr lang="en-US" sz="1600" dirty="0">
                <a:latin typeface="Arial" pitchFamily="34" charset="0"/>
                <a:cs typeface="Arial" pitchFamily="34" charset="0"/>
              </a:rPr>
              <a:t>Bit 4 – </a:t>
            </a:r>
            <a:r>
              <a:rPr lang="en-US" sz="1600" dirty="0" err="1">
                <a:latin typeface="Arial" pitchFamily="34" charset="0"/>
                <a:cs typeface="Arial" pitchFamily="34" charset="0"/>
              </a:rPr>
              <a:t>RXENn</a:t>
            </a:r>
            <a:r>
              <a:rPr lang="en-US" sz="1600" dirty="0">
                <a:latin typeface="Arial" pitchFamily="34" charset="0"/>
                <a:cs typeface="Arial" pitchFamily="34" charset="0"/>
              </a:rPr>
              <a:t>: Receiver Enable n</a:t>
            </a:r>
            <a:br>
              <a:rPr lang="en-US" sz="1600" dirty="0">
                <a:latin typeface="Arial" pitchFamily="34" charset="0"/>
                <a:cs typeface="Arial" pitchFamily="34" charset="0"/>
              </a:rPr>
            </a:br>
            <a:r>
              <a:rPr lang="en-US" sz="1600" dirty="0">
                <a:latin typeface="Arial" pitchFamily="34" charset="0"/>
                <a:cs typeface="Arial" pitchFamily="34" charset="0"/>
              </a:rPr>
              <a:t>Writing this bit to one enables the USART Receiver.</a:t>
            </a:r>
          </a:p>
          <a:p>
            <a:r>
              <a:rPr lang="en-US" sz="1600" dirty="0">
                <a:latin typeface="Arial" pitchFamily="34" charset="0"/>
                <a:cs typeface="Arial" pitchFamily="34" charset="0"/>
              </a:rPr>
              <a:t>Bit 3 – </a:t>
            </a:r>
            <a:r>
              <a:rPr lang="en-US" sz="1600" dirty="0" err="1">
                <a:latin typeface="Arial" pitchFamily="34" charset="0"/>
                <a:cs typeface="Arial" pitchFamily="34" charset="0"/>
              </a:rPr>
              <a:t>TXENn</a:t>
            </a:r>
            <a:r>
              <a:rPr lang="en-US" sz="1600" dirty="0">
                <a:latin typeface="Arial" pitchFamily="34" charset="0"/>
                <a:cs typeface="Arial" pitchFamily="34" charset="0"/>
              </a:rPr>
              <a:t>: Transmitter Enable n</a:t>
            </a:r>
            <a:br>
              <a:rPr lang="en-US" sz="1600" dirty="0">
                <a:latin typeface="Arial" pitchFamily="34" charset="0"/>
                <a:cs typeface="Arial" pitchFamily="34" charset="0"/>
              </a:rPr>
            </a:br>
            <a:r>
              <a:rPr lang="en-US" sz="1600" dirty="0">
                <a:latin typeface="Arial" pitchFamily="34" charset="0"/>
                <a:cs typeface="Arial" pitchFamily="34" charset="0"/>
              </a:rPr>
              <a:t>Writing this bit to one enables the USART</a:t>
            </a:r>
          </a:p>
          <a:p>
            <a:r>
              <a:rPr lang="en-US" sz="1600" dirty="0">
                <a:latin typeface="Arial" pitchFamily="34" charset="0"/>
                <a:cs typeface="Arial" pitchFamily="34" charset="0"/>
              </a:rPr>
              <a:t>Bit 2 – UCSZn2: Character Size n</a:t>
            </a:r>
            <a:br>
              <a:rPr lang="en-US" sz="1600" dirty="0">
                <a:latin typeface="Arial" pitchFamily="34" charset="0"/>
                <a:cs typeface="Arial" pitchFamily="34" charset="0"/>
              </a:rPr>
            </a:br>
            <a:r>
              <a:rPr lang="en-US" sz="1600" dirty="0">
                <a:latin typeface="Arial" pitchFamily="34" charset="0"/>
                <a:cs typeface="Arial" pitchFamily="34" charset="0"/>
              </a:rPr>
              <a:t>The UCSZn2 bits combined with the UCSZn1:0 bit in </a:t>
            </a:r>
            <a:r>
              <a:rPr lang="en-US" sz="1600" dirty="0" err="1">
                <a:latin typeface="Arial" pitchFamily="34" charset="0"/>
                <a:cs typeface="Arial" pitchFamily="34" charset="0"/>
              </a:rPr>
              <a:t>UCSRnC</a:t>
            </a:r>
            <a:r>
              <a:rPr lang="en-US" sz="1600" dirty="0">
                <a:latin typeface="Arial" pitchFamily="34" charset="0"/>
                <a:cs typeface="Arial" pitchFamily="34" charset="0"/>
              </a:rPr>
              <a:t> sets the number of data bits (Character </a:t>
            </a:r>
            <a:r>
              <a:rPr lang="en-US" sz="1600" dirty="0" err="1">
                <a:latin typeface="Arial" pitchFamily="34" charset="0"/>
                <a:cs typeface="Arial" pitchFamily="34" charset="0"/>
              </a:rPr>
              <a:t>SiZe</a:t>
            </a:r>
            <a:r>
              <a:rPr lang="en-US" sz="1600" dirty="0">
                <a:latin typeface="Arial" pitchFamily="34" charset="0"/>
                <a:cs typeface="Arial" pitchFamily="34" charset="0"/>
              </a:rPr>
              <a:t>) in a frame the Receiver and Transmitter use. </a:t>
            </a:r>
          </a:p>
          <a:p>
            <a:r>
              <a:rPr lang="en-US" sz="1600" dirty="0">
                <a:latin typeface="Arial" pitchFamily="34" charset="0"/>
                <a:cs typeface="Arial" pitchFamily="34" charset="0"/>
              </a:rPr>
              <a:t>Bit 1 – RXB8n: Receive Data Bit 8 n</a:t>
            </a:r>
            <a:br>
              <a:rPr lang="en-US" sz="1600" dirty="0">
                <a:latin typeface="Arial" pitchFamily="34" charset="0"/>
                <a:cs typeface="Arial" pitchFamily="34" charset="0"/>
              </a:rPr>
            </a:br>
            <a:r>
              <a:rPr lang="en-US" sz="1600" dirty="0">
                <a:latin typeface="Arial" pitchFamily="34" charset="0"/>
                <a:cs typeface="Arial" pitchFamily="34" charset="0"/>
              </a:rPr>
              <a:t>Bit 0 – TXB8n: Transmit Data Bit 8 n</a:t>
            </a:r>
            <a:endParaRPr lang="pt-BR" sz="1600" dirty="0">
              <a:latin typeface="Arial" pitchFamily="34" charset="0"/>
              <a:cs typeface="Arial" pitchFamily="34" charset="0"/>
            </a:endParaRPr>
          </a:p>
        </p:txBody>
      </p:sp>
    </p:spTree>
    <p:extLst>
      <p:ext uri="{BB962C8B-B14F-4D97-AF65-F5344CB8AC3E}">
        <p14:creationId xmlns:p14="http://schemas.microsoft.com/office/powerpoint/2010/main" val="15633776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112</a:t>
            </a:fld>
            <a:endParaRPr lang="de-DE"/>
          </a:p>
        </p:txBody>
      </p:sp>
      <p:sp>
        <p:nvSpPr>
          <p:cNvPr id="3" name="Fußzeilenplatzhalter 2"/>
          <p:cNvSpPr>
            <a:spLocks noGrp="1"/>
          </p:cNvSpPr>
          <p:nvPr>
            <p:ph type="ftr" sz="quarter" idx="12"/>
          </p:nvPr>
        </p:nvSpPr>
        <p:spPr>
          <a:xfrm>
            <a:off x="5652120" y="6237312"/>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Register</a:t>
            </a:r>
            <a:endParaRPr lang="de-AT" dirty="0"/>
          </a:p>
        </p:txBody>
      </p:sp>
      <p:sp>
        <p:nvSpPr>
          <p:cNvPr id="5" name="Inhaltsplatzhalter 4"/>
          <p:cNvSpPr>
            <a:spLocks noGrp="1"/>
          </p:cNvSpPr>
          <p:nvPr>
            <p:ph sz="quarter" idx="1"/>
          </p:nvPr>
        </p:nvSpPr>
        <p:spPr>
          <a:xfrm>
            <a:off x="457200" y="1524000"/>
            <a:ext cx="8229600" cy="4641304"/>
          </a:xfrm>
        </p:spPr>
        <p:txBody>
          <a:bodyPr>
            <a:normAutofit/>
          </a:bodyPr>
          <a:lstStyle/>
          <a:p>
            <a:r>
              <a:rPr lang="en-US" sz="3200" dirty="0" err="1">
                <a:latin typeface="Arial" pitchFamily="34" charset="0"/>
                <a:cs typeface="Arial" pitchFamily="34" charset="0"/>
              </a:rPr>
              <a:t>UCSRnC</a:t>
            </a:r>
            <a:r>
              <a:rPr lang="en-US" sz="3200" dirty="0">
                <a:latin typeface="Arial" pitchFamily="34" charset="0"/>
                <a:cs typeface="Arial" pitchFamily="34" charset="0"/>
              </a:rPr>
              <a:t> – USART Control and Status Register </a:t>
            </a:r>
            <a:r>
              <a:rPr lang="en-US" sz="3200" dirty="0" err="1">
                <a:latin typeface="Arial" pitchFamily="34" charset="0"/>
                <a:cs typeface="Arial" pitchFamily="34" charset="0"/>
              </a:rPr>
              <a:t>nC</a:t>
            </a:r>
            <a:endParaRPr lang="pt-BR" sz="3200" dirty="0">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00350"/>
            <a:ext cx="9036496" cy="1239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77897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113</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a:t>
            </a:r>
            <a:r>
              <a:rPr lang="de-DE" dirty="0" err="1"/>
              <a:t>UCSRnC</a:t>
            </a:r>
            <a:endParaRPr lang="de-AT" dirty="0"/>
          </a:p>
        </p:txBody>
      </p:sp>
      <p:sp>
        <p:nvSpPr>
          <p:cNvPr id="5" name="Inhaltsplatzhalter 4"/>
          <p:cNvSpPr>
            <a:spLocks noGrp="1"/>
          </p:cNvSpPr>
          <p:nvPr>
            <p:ph sz="quarter" idx="1"/>
          </p:nvPr>
        </p:nvSpPr>
        <p:spPr>
          <a:xfrm>
            <a:off x="457200" y="1524000"/>
            <a:ext cx="8229600" cy="4929336"/>
          </a:xfrm>
        </p:spPr>
        <p:txBody>
          <a:bodyPr>
            <a:normAutofit/>
          </a:bodyPr>
          <a:lstStyle/>
          <a:p>
            <a:r>
              <a:rPr lang="en-US" sz="2400" dirty="0">
                <a:latin typeface="Arial" pitchFamily="34" charset="0"/>
                <a:cs typeface="Arial" pitchFamily="34" charset="0"/>
              </a:rPr>
              <a:t>Bits 7:6 – UMSELn1:0 USART Mode Select</a:t>
            </a:r>
            <a:br>
              <a:rPr lang="en-US" sz="2400" dirty="0">
                <a:latin typeface="Arial" pitchFamily="34" charset="0"/>
                <a:cs typeface="Arial" pitchFamily="34" charset="0"/>
              </a:rPr>
            </a:br>
            <a:r>
              <a:rPr lang="en-US" sz="2400" dirty="0">
                <a:latin typeface="Arial" pitchFamily="34" charset="0"/>
                <a:cs typeface="Arial" pitchFamily="34" charset="0"/>
              </a:rPr>
              <a:t>These bits select the mode of operation of the </a:t>
            </a:r>
            <a:r>
              <a:rPr lang="en-US" sz="2400" dirty="0" err="1">
                <a:latin typeface="Arial" pitchFamily="34" charset="0"/>
                <a:cs typeface="Arial" pitchFamily="34" charset="0"/>
              </a:rPr>
              <a:t>USARTn</a:t>
            </a:r>
            <a:r>
              <a:rPr lang="en-US" sz="2400" dirty="0">
                <a:latin typeface="Arial" pitchFamily="34" charset="0"/>
                <a:cs typeface="Arial" pitchFamily="34" charset="0"/>
              </a:rPr>
              <a:t> as shown in Table 16-4.</a:t>
            </a:r>
            <a:endParaRPr lang="de-AT" sz="2400" dirty="0">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65" y="3284984"/>
            <a:ext cx="8967996" cy="2237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21293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114</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a:t>
            </a:r>
            <a:r>
              <a:rPr lang="de-DE" dirty="0" err="1"/>
              <a:t>UCSRnC</a:t>
            </a:r>
            <a:endParaRPr lang="de-AT" dirty="0"/>
          </a:p>
        </p:txBody>
      </p:sp>
      <p:sp>
        <p:nvSpPr>
          <p:cNvPr id="5" name="Inhaltsplatzhalter 4"/>
          <p:cNvSpPr>
            <a:spLocks noGrp="1"/>
          </p:cNvSpPr>
          <p:nvPr>
            <p:ph sz="quarter" idx="1"/>
          </p:nvPr>
        </p:nvSpPr>
        <p:spPr>
          <a:xfrm>
            <a:off x="457200" y="1524000"/>
            <a:ext cx="8229600" cy="4929336"/>
          </a:xfrm>
        </p:spPr>
        <p:txBody>
          <a:bodyPr>
            <a:normAutofit/>
          </a:bodyPr>
          <a:lstStyle/>
          <a:p>
            <a:r>
              <a:rPr lang="en-US" sz="2400" dirty="0">
                <a:latin typeface="Arial" pitchFamily="34" charset="0"/>
                <a:cs typeface="Arial" pitchFamily="34" charset="0"/>
              </a:rPr>
              <a:t>Bits 5:4 – UPMn1:0: Parity Mode</a:t>
            </a:r>
            <a:br>
              <a:rPr lang="en-US" sz="2400" dirty="0">
                <a:latin typeface="Arial" pitchFamily="34" charset="0"/>
                <a:cs typeface="Arial" pitchFamily="34" charset="0"/>
              </a:rPr>
            </a:br>
            <a:r>
              <a:rPr lang="en-US" sz="2000" dirty="0">
                <a:latin typeface="Arial" pitchFamily="34" charset="0"/>
                <a:cs typeface="Arial" pitchFamily="34" charset="0"/>
              </a:rPr>
              <a:t>These bits enable and set type of parity generation and check. If enabled, the Transmitter will automatically generate and send the parity of the transmitted data bits within each frame. The Receiver will generate a parity value for the incoming data and compare it to the </a:t>
            </a:r>
            <a:r>
              <a:rPr lang="en-US" sz="2000" dirty="0" err="1">
                <a:latin typeface="Arial" pitchFamily="34" charset="0"/>
                <a:cs typeface="Arial" pitchFamily="34" charset="0"/>
              </a:rPr>
              <a:t>UPMn</a:t>
            </a:r>
            <a:r>
              <a:rPr lang="en-US" sz="2000" dirty="0">
                <a:latin typeface="Arial" pitchFamily="34" charset="0"/>
                <a:cs typeface="Arial" pitchFamily="34" charset="0"/>
              </a:rPr>
              <a:t> setting. If a mismatch is detected, the </a:t>
            </a:r>
            <a:r>
              <a:rPr lang="en-US" sz="2000" dirty="0" err="1">
                <a:latin typeface="Arial" pitchFamily="34" charset="0"/>
                <a:cs typeface="Arial" pitchFamily="34" charset="0"/>
              </a:rPr>
              <a:t>UPEn</a:t>
            </a:r>
            <a:r>
              <a:rPr lang="en-US" sz="2000" dirty="0">
                <a:latin typeface="Arial" pitchFamily="34" charset="0"/>
                <a:cs typeface="Arial" pitchFamily="34" charset="0"/>
              </a:rPr>
              <a:t> Flag in </a:t>
            </a:r>
            <a:r>
              <a:rPr lang="en-US" sz="2000" dirty="0" err="1">
                <a:latin typeface="Arial" pitchFamily="34" charset="0"/>
                <a:cs typeface="Arial" pitchFamily="34" charset="0"/>
              </a:rPr>
              <a:t>UCSRnA</a:t>
            </a:r>
            <a:r>
              <a:rPr lang="en-US" sz="2000" dirty="0">
                <a:latin typeface="Arial" pitchFamily="34" charset="0"/>
                <a:cs typeface="Arial" pitchFamily="34" charset="0"/>
              </a:rPr>
              <a:t> will be set.</a:t>
            </a:r>
            <a:endParaRPr lang="de-AT" sz="2000" dirty="0">
              <a:latin typeface="Arial" pitchFamily="34" charset="0"/>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10" y="3933056"/>
            <a:ext cx="8913990" cy="2244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46932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115</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a:t>
            </a:r>
            <a:r>
              <a:rPr lang="de-DE" dirty="0" err="1"/>
              <a:t>UCSRnC</a:t>
            </a:r>
            <a:endParaRPr lang="de-AT" dirty="0"/>
          </a:p>
        </p:txBody>
      </p:sp>
      <p:sp>
        <p:nvSpPr>
          <p:cNvPr id="5" name="Inhaltsplatzhalter 4"/>
          <p:cNvSpPr>
            <a:spLocks noGrp="1"/>
          </p:cNvSpPr>
          <p:nvPr>
            <p:ph sz="quarter" idx="1"/>
          </p:nvPr>
        </p:nvSpPr>
        <p:spPr>
          <a:xfrm>
            <a:off x="457200" y="1524000"/>
            <a:ext cx="8229600" cy="4929336"/>
          </a:xfrm>
        </p:spPr>
        <p:txBody>
          <a:bodyPr>
            <a:normAutofit/>
          </a:bodyPr>
          <a:lstStyle/>
          <a:p>
            <a:r>
              <a:rPr lang="en-US" sz="2400" dirty="0">
                <a:latin typeface="Arial" pitchFamily="34" charset="0"/>
                <a:cs typeface="Arial" pitchFamily="34" charset="0"/>
              </a:rPr>
              <a:t>Bit 3 – </a:t>
            </a:r>
            <a:r>
              <a:rPr lang="en-US" sz="2400" dirty="0" err="1">
                <a:latin typeface="Arial" pitchFamily="34" charset="0"/>
                <a:cs typeface="Arial" pitchFamily="34" charset="0"/>
              </a:rPr>
              <a:t>USBSn</a:t>
            </a:r>
            <a:r>
              <a:rPr lang="en-US" sz="2400" dirty="0">
                <a:latin typeface="Arial" pitchFamily="34" charset="0"/>
                <a:cs typeface="Arial" pitchFamily="34" charset="0"/>
              </a:rPr>
              <a:t>: Stop Bit Select</a:t>
            </a:r>
            <a:br>
              <a:rPr lang="en-US" sz="2400" dirty="0">
                <a:latin typeface="Arial" pitchFamily="34" charset="0"/>
                <a:cs typeface="Arial" pitchFamily="34" charset="0"/>
              </a:rPr>
            </a:br>
            <a:r>
              <a:rPr lang="en-US" sz="2000" dirty="0">
                <a:latin typeface="Arial" pitchFamily="34" charset="0"/>
                <a:cs typeface="Arial" pitchFamily="34" charset="0"/>
              </a:rPr>
              <a:t>This bit selects the number of stop bits to be inserted by the Transmitter. The Receiver ignores this setting.</a:t>
            </a: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endParaRPr lang="de-AT" sz="2000" dirty="0">
              <a:latin typeface="Arial"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8" y="2708920"/>
            <a:ext cx="928687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3386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116</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a:t>
            </a:r>
            <a:r>
              <a:rPr lang="de-DE" dirty="0" err="1"/>
              <a:t>UCSRnC</a:t>
            </a:r>
            <a:endParaRPr lang="de-AT" dirty="0"/>
          </a:p>
        </p:txBody>
      </p:sp>
      <p:sp>
        <p:nvSpPr>
          <p:cNvPr id="5" name="Inhaltsplatzhalter 4"/>
          <p:cNvSpPr>
            <a:spLocks noGrp="1"/>
          </p:cNvSpPr>
          <p:nvPr>
            <p:ph sz="quarter" idx="1"/>
          </p:nvPr>
        </p:nvSpPr>
        <p:spPr>
          <a:xfrm>
            <a:off x="457200" y="1524000"/>
            <a:ext cx="8229600" cy="4929336"/>
          </a:xfrm>
        </p:spPr>
        <p:txBody>
          <a:bodyPr>
            <a:normAutofit/>
          </a:bodyPr>
          <a:lstStyle/>
          <a:p>
            <a:r>
              <a:rPr lang="en-US" sz="2400" dirty="0">
                <a:latin typeface="Arial" pitchFamily="34" charset="0"/>
                <a:cs typeface="Arial" pitchFamily="34" charset="0"/>
              </a:rPr>
              <a:t>Bit 2:1 – UCSZn1:0: Character Size</a:t>
            </a:r>
            <a:br>
              <a:rPr lang="en-US" sz="2400" dirty="0">
                <a:latin typeface="Arial" pitchFamily="34" charset="0"/>
                <a:cs typeface="Arial" pitchFamily="34" charset="0"/>
              </a:rPr>
            </a:br>
            <a:r>
              <a:rPr lang="en-US" sz="2000" dirty="0">
                <a:latin typeface="Arial" pitchFamily="34" charset="0"/>
                <a:cs typeface="Arial" pitchFamily="34" charset="0"/>
              </a:rPr>
              <a:t>The UCSZn1:0 bits combined with the UCSZn2 bit in </a:t>
            </a:r>
            <a:r>
              <a:rPr lang="en-US" sz="2000" dirty="0" err="1">
                <a:latin typeface="Arial" pitchFamily="34" charset="0"/>
                <a:cs typeface="Arial" pitchFamily="34" charset="0"/>
              </a:rPr>
              <a:t>UCSRnB</a:t>
            </a:r>
            <a:r>
              <a:rPr lang="en-US" sz="2000" dirty="0">
                <a:latin typeface="Arial" pitchFamily="34" charset="0"/>
                <a:cs typeface="Arial" pitchFamily="34" charset="0"/>
              </a:rPr>
              <a:t> sets the number of data </a:t>
            </a:r>
            <a:r>
              <a:rPr lang="en-US" sz="1800" dirty="0">
                <a:latin typeface="Arial" pitchFamily="34" charset="0"/>
                <a:cs typeface="Arial" pitchFamily="34" charset="0"/>
              </a:rPr>
              <a:t>bits </a:t>
            </a:r>
            <a:r>
              <a:rPr lang="en-US" sz="2000" dirty="0">
                <a:latin typeface="Arial" pitchFamily="34" charset="0"/>
                <a:cs typeface="Arial" pitchFamily="34" charset="0"/>
              </a:rPr>
              <a:t>(Character </a:t>
            </a:r>
            <a:r>
              <a:rPr lang="en-US" sz="2000" dirty="0" err="1">
                <a:latin typeface="Arial" pitchFamily="34" charset="0"/>
                <a:cs typeface="Arial" pitchFamily="34" charset="0"/>
              </a:rPr>
              <a:t>SiZe</a:t>
            </a:r>
            <a:r>
              <a:rPr lang="en-US" sz="2000" dirty="0">
                <a:latin typeface="Arial" pitchFamily="34" charset="0"/>
                <a:cs typeface="Arial" pitchFamily="34" charset="0"/>
              </a:rPr>
              <a:t>) in a frame the Receiver and Transmitter use.</a:t>
            </a:r>
            <a:br>
              <a:rPr lang="en-US" sz="18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br>
              <a:rPr lang="en-US" sz="2000" dirty="0">
                <a:latin typeface="Arial" pitchFamily="34" charset="0"/>
                <a:cs typeface="Arial" pitchFamily="34" charset="0"/>
              </a:rPr>
            </a:br>
            <a:endParaRPr lang="en-US" sz="2000" dirty="0">
              <a:latin typeface="Arial" pitchFamily="34" charset="0"/>
              <a:cs typeface="Arial" pitchFamily="34" charset="0"/>
            </a:endParaRPr>
          </a:p>
          <a:p>
            <a:r>
              <a:rPr lang="en-US" sz="2000" dirty="0">
                <a:latin typeface="Arial" pitchFamily="34" charset="0"/>
                <a:cs typeface="Arial" pitchFamily="34" charset="0"/>
              </a:rPr>
              <a:t>Bit 0 – </a:t>
            </a:r>
            <a:r>
              <a:rPr lang="en-US" sz="2000" dirty="0" err="1">
                <a:latin typeface="Arial" pitchFamily="34" charset="0"/>
                <a:cs typeface="Arial" pitchFamily="34" charset="0"/>
              </a:rPr>
              <a:t>UCPOLn</a:t>
            </a:r>
            <a:r>
              <a:rPr lang="en-US" sz="2000" dirty="0">
                <a:latin typeface="Arial" pitchFamily="34" charset="0"/>
                <a:cs typeface="Arial" pitchFamily="34" charset="0"/>
              </a:rPr>
              <a:t>: Clock Polarity</a:t>
            </a:r>
            <a:br>
              <a:rPr lang="en-US" sz="2000" dirty="0">
                <a:latin typeface="Arial" pitchFamily="34" charset="0"/>
                <a:cs typeface="Arial" pitchFamily="34" charset="0"/>
              </a:rPr>
            </a:br>
            <a:r>
              <a:rPr lang="en-US" sz="1800" dirty="0">
                <a:latin typeface="Arial" pitchFamily="34" charset="0"/>
                <a:cs typeface="Arial" pitchFamily="34" charset="0"/>
              </a:rPr>
              <a:t>This bit is used for synchronous mode only.</a:t>
            </a:r>
            <a:endParaRPr lang="de-AT" sz="1800" dirty="0">
              <a:latin typeface="Arial" pitchFamily="34" charset="0"/>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954308"/>
            <a:ext cx="6336704" cy="2584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3197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117</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normAutofit/>
          </a:bodyPr>
          <a:lstStyle/>
          <a:p>
            <a:r>
              <a:rPr lang="de-DE" dirty="0"/>
              <a:t>USART: </a:t>
            </a:r>
            <a:r>
              <a:rPr lang="de-DE" dirty="0" err="1"/>
              <a:t>UBRRnL</a:t>
            </a:r>
            <a:r>
              <a:rPr lang="de-DE" dirty="0"/>
              <a:t> </a:t>
            </a:r>
            <a:r>
              <a:rPr lang="de-DE" dirty="0" err="1"/>
              <a:t>and</a:t>
            </a:r>
            <a:r>
              <a:rPr lang="de-DE" dirty="0"/>
              <a:t> </a:t>
            </a:r>
            <a:r>
              <a:rPr lang="de-DE" dirty="0" err="1"/>
              <a:t>UBRRnH</a:t>
            </a:r>
            <a:br>
              <a:rPr lang="de-DE" dirty="0"/>
            </a:br>
            <a:r>
              <a:rPr lang="de-DE" sz="2800" dirty="0"/>
              <a:t>USART Baud Rate Registers</a:t>
            </a:r>
            <a:endParaRPr lang="de-AT" dirty="0"/>
          </a:p>
        </p:txBody>
      </p:sp>
      <p:sp>
        <p:nvSpPr>
          <p:cNvPr id="5" name="Inhaltsplatzhalter 4"/>
          <p:cNvSpPr>
            <a:spLocks noGrp="1"/>
          </p:cNvSpPr>
          <p:nvPr>
            <p:ph sz="quarter" idx="1"/>
          </p:nvPr>
        </p:nvSpPr>
        <p:spPr>
          <a:xfrm>
            <a:off x="457200" y="3645024"/>
            <a:ext cx="8229600" cy="2808312"/>
          </a:xfrm>
        </p:spPr>
        <p:txBody>
          <a:bodyPr>
            <a:normAutofit/>
          </a:bodyPr>
          <a:lstStyle/>
          <a:p>
            <a:r>
              <a:rPr lang="en-US" sz="1800" dirty="0">
                <a:latin typeface="Arial" pitchFamily="34" charset="0"/>
                <a:cs typeface="Arial" pitchFamily="34" charset="0"/>
              </a:rPr>
              <a:t>Bit 15:12 – Reserved Bits</a:t>
            </a:r>
          </a:p>
          <a:p>
            <a:r>
              <a:rPr lang="en-US" sz="1800" dirty="0">
                <a:latin typeface="Arial" pitchFamily="34" charset="0"/>
                <a:cs typeface="Arial" pitchFamily="34" charset="0"/>
              </a:rPr>
              <a:t>Bit 11:0 – UBRR11:0: USART Baud Rate Register</a:t>
            </a:r>
            <a:br>
              <a:rPr lang="en-US" sz="1800" dirty="0">
                <a:latin typeface="Arial" pitchFamily="34" charset="0"/>
                <a:cs typeface="Arial" pitchFamily="34" charset="0"/>
              </a:rPr>
            </a:br>
            <a:r>
              <a:rPr lang="en-US" sz="1800" dirty="0">
                <a:latin typeface="Arial" pitchFamily="34" charset="0"/>
                <a:cs typeface="Arial" pitchFamily="34" charset="0"/>
              </a:rPr>
              <a:t>This is a 12-bit register which contains the USART baud rate. The UBRRH contains the four most significant bits, and the UBRRL contains the eight least significant bits of the USART baud rate. Ongoing transmissions by the Transmitter and Receiver will be corrupted if the baud rate is changed. Writing UBRRL will trigger an immediate update of the baud rate </a:t>
            </a:r>
            <a:r>
              <a:rPr lang="en-US" sz="1800" dirty="0" err="1">
                <a:latin typeface="Arial" pitchFamily="34" charset="0"/>
                <a:cs typeface="Arial" pitchFamily="34" charset="0"/>
              </a:rPr>
              <a:t>prescaler</a:t>
            </a:r>
            <a:r>
              <a:rPr lang="en-US" sz="1800" dirty="0">
                <a:latin typeface="Arial" pitchFamily="34" charset="0"/>
                <a:cs typeface="Arial" pitchFamily="34" charset="0"/>
              </a:rPr>
              <a:t>.</a:t>
            </a:r>
            <a:endParaRPr lang="de-AT" sz="1800" dirty="0">
              <a:latin typeface="Arial" pitchFamily="34" charset="0"/>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1412776"/>
            <a:ext cx="89630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55401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118</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a:xfrm>
            <a:off x="107504" y="1412776"/>
            <a:ext cx="8229600" cy="2477986"/>
          </a:xfrm>
        </p:spPr>
        <p:txBody>
          <a:bodyPr>
            <a:normAutofit/>
          </a:bodyPr>
          <a:lstStyle/>
          <a:p>
            <a:r>
              <a:rPr lang="de-DE" dirty="0"/>
              <a:t>USART: </a:t>
            </a:r>
            <a:r>
              <a:rPr lang="de-DE" dirty="0" err="1"/>
              <a:t>UBRRnL</a:t>
            </a:r>
            <a:r>
              <a:rPr lang="de-DE" dirty="0"/>
              <a:t> </a:t>
            </a:r>
            <a:br>
              <a:rPr lang="de-DE" dirty="0"/>
            </a:br>
            <a:r>
              <a:rPr lang="de-DE" dirty="0" err="1"/>
              <a:t>and</a:t>
            </a:r>
            <a:r>
              <a:rPr lang="de-DE" dirty="0"/>
              <a:t> </a:t>
            </a:r>
            <a:r>
              <a:rPr lang="de-DE" dirty="0" err="1"/>
              <a:t>UBRRnH</a:t>
            </a:r>
            <a:br>
              <a:rPr lang="de-DE" dirty="0"/>
            </a:br>
            <a:r>
              <a:rPr lang="de-DE" sz="2800" dirty="0"/>
              <a:t>USART Baud Rate</a:t>
            </a:r>
            <a:br>
              <a:rPr lang="de-DE" sz="2800" dirty="0"/>
            </a:br>
            <a:r>
              <a:rPr lang="de-DE" sz="2800" dirty="0"/>
              <a:t> Registers</a:t>
            </a:r>
            <a:endParaRPr lang="de-AT"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98762"/>
            <a:ext cx="4695825" cy="671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526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119</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Initialisierung in C</a:t>
            </a:r>
            <a:endParaRPr lang="de-AT" dirty="0"/>
          </a:p>
        </p:txBody>
      </p:sp>
      <p:sp>
        <p:nvSpPr>
          <p:cNvPr id="5" name="Inhaltsplatzhalter 4"/>
          <p:cNvSpPr>
            <a:spLocks noGrp="1"/>
          </p:cNvSpPr>
          <p:nvPr>
            <p:ph sz="quarter" idx="1"/>
          </p:nvPr>
        </p:nvSpPr>
        <p:spPr>
          <a:xfrm>
            <a:off x="107504" y="1524000"/>
            <a:ext cx="8579296" cy="4572000"/>
          </a:xfrm>
        </p:spPr>
        <p:txBody>
          <a:bodyPr>
            <a:normAutofit/>
          </a:bodyPr>
          <a:lstStyle/>
          <a:p>
            <a:pPr>
              <a:buNone/>
            </a:pPr>
            <a:r>
              <a:rPr lang="de-AT" sz="2400" b="1" dirty="0" err="1">
                <a:latin typeface="Courier New" pitchFamily="49" charset="0"/>
                <a:cs typeface="Courier New" pitchFamily="49" charset="0"/>
              </a:rPr>
              <a:t>void</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USART_Init</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unsigned</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int</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baud</a:t>
            </a:r>
            <a:r>
              <a:rPr lang="de-AT" sz="2400" b="1" dirty="0">
                <a:latin typeface="Courier New" pitchFamily="49" charset="0"/>
                <a:cs typeface="Courier New" pitchFamily="49" charset="0"/>
              </a:rPr>
              <a:t> )</a:t>
            </a:r>
          </a:p>
          <a:p>
            <a:pPr>
              <a:buNone/>
            </a:pPr>
            <a:r>
              <a:rPr lang="de-AT" b="1" dirty="0">
                <a:latin typeface="Courier New" pitchFamily="49" charset="0"/>
                <a:cs typeface="Courier New" pitchFamily="49" charset="0"/>
              </a:rPr>
              <a:t>{</a:t>
            </a:r>
          </a:p>
          <a:p>
            <a:pPr lvl="1">
              <a:buNone/>
            </a:pPr>
            <a:r>
              <a:rPr lang="de-AT" sz="2400" b="1" dirty="0" err="1">
                <a:latin typeface="Courier New" pitchFamily="49" charset="0"/>
                <a:cs typeface="Courier New" pitchFamily="49" charset="0"/>
              </a:rPr>
              <a:t>UBRRHn</a:t>
            </a:r>
            <a:r>
              <a:rPr lang="de-AT" sz="2400" b="1" dirty="0">
                <a:latin typeface="Courier New" pitchFamily="49" charset="0"/>
                <a:cs typeface="Courier New" pitchFamily="49" charset="0"/>
              </a:rPr>
              <a:t> = (</a:t>
            </a:r>
            <a:r>
              <a:rPr lang="de-AT" sz="2400" b="1" dirty="0" err="1">
                <a:latin typeface="Courier New" pitchFamily="49" charset="0"/>
                <a:cs typeface="Courier New" pitchFamily="49" charset="0"/>
              </a:rPr>
              <a:t>unsigned</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char</a:t>
            </a:r>
            <a:r>
              <a:rPr lang="de-AT" sz="2400" b="1" dirty="0">
                <a:latin typeface="Courier New" pitchFamily="49" charset="0"/>
                <a:cs typeface="Courier New" pitchFamily="49" charset="0"/>
              </a:rPr>
              <a:t>)(</a:t>
            </a:r>
            <a:r>
              <a:rPr lang="de-AT" sz="2400" b="1" dirty="0" err="1">
                <a:latin typeface="Courier New" pitchFamily="49" charset="0"/>
                <a:cs typeface="Courier New" pitchFamily="49" charset="0"/>
              </a:rPr>
              <a:t>baud</a:t>
            </a:r>
            <a:r>
              <a:rPr lang="de-AT" sz="2400" b="1" dirty="0">
                <a:latin typeface="Courier New" pitchFamily="49" charset="0"/>
                <a:cs typeface="Courier New" pitchFamily="49" charset="0"/>
              </a:rPr>
              <a:t>&gt;&gt;8);</a:t>
            </a:r>
          </a:p>
          <a:p>
            <a:pPr lvl="1">
              <a:buNone/>
            </a:pPr>
            <a:r>
              <a:rPr lang="de-AT" sz="2400" b="1" dirty="0" err="1">
                <a:latin typeface="Courier New" pitchFamily="49" charset="0"/>
                <a:cs typeface="Courier New" pitchFamily="49" charset="0"/>
              </a:rPr>
              <a:t>UBRRLn</a:t>
            </a:r>
            <a:r>
              <a:rPr lang="de-AT" sz="2400" b="1" dirty="0">
                <a:latin typeface="Courier New" pitchFamily="49" charset="0"/>
                <a:cs typeface="Courier New" pitchFamily="49" charset="0"/>
              </a:rPr>
              <a:t> = (</a:t>
            </a:r>
            <a:r>
              <a:rPr lang="de-AT" sz="2400" b="1" dirty="0" err="1">
                <a:latin typeface="Courier New" pitchFamily="49" charset="0"/>
                <a:cs typeface="Courier New" pitchFamily="49" charset="0"/>
              </a:rPr>
              <a:t>unsigned</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char</a:t>
            </a:r>
            <a:r>
              <a:rPr lang="de-AT" sz="2400" b="1" dirty="0">
                <a:latin typeface="Courier New" pitchFamily="49" charset="0"/>
                <a:cs typeface="Courier New" pitchFamily="49" charset="0"/>
              </a:rPr>
              <a:t>)</a:t>
            </a:r>
            <a:r>
              <a:rPr lang="de-AT" sz="2400" b="1" dirty="0" err="1">
                <a:latin typeface="Courier New" pitchFamily="49" charset="0"/>
                <a:cs typeface="Courier New" pitchFamily="49" charset="0"/>
              </a:rPr>
              <a:t>baud</a:t>
            </a:r>
            <a:r>
              <a:rPr lang="de-AT" sz="2400" b="1" dirty="0">
                <a:latin typeface="Courier New" pitchFamily="49" charset="0"/>
                <a:cs typeface="Courier New" pitchFamily="49" charset="0"/>
              </a:rPr>
              <a:t>;</a:t>
            </a:r>
          </a:p>
          <a:p>
            <a:pPr lvl="1">
              <a:buNone/>
            </a:pP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Enable</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receiver</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and</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transmitter</a:t>
            </a:r>
            <a:r>
              <a:rPr lang="de-AT" sz="2400" b="1" dirty="0">
                <a:latin typeface="Courier New" pitchFamily="49" charset="0"/>
                <a:cs typeface="Courier New" pitchFamily="49" charset="0"/>
              </a:rPr>
              <a:t>*/</a:t>
            </a:r>
          </a:p>
          <a:p>
            <a:pPr lvl="1">
              <a:buNone/>
            </a:pPr>
            <a:r>
              <a:rPr lang="de-AT" sz="2400" b="1" dirty="0" err="1">
                <a:latin typeface="Courier New" pitchFamily="49" charset="0"/>
                <a:cs typeface="Courier New" pitchFamily="49" charset="0"/>
              </a:rPr>
              <a:t>UCSRnB</a:t>
            </a:r>
            <a:r>
              <a:rPr lang="de-AT" sz="2400" b="1" dirty="0">
                <a:latin typeface="Courier New" pitchFamily="49" charset="0"/>
                <a:cs typeface="Courier New" pitchFamily="49" charset="0"/>
              </a:rPr>
              <a:t> = (1&lt;&lt;</a:t>
            </a:r>
            <a:r>
              <a:rPr lang="de-AT" sz="2400" b="1" dirty="0" err="1">
                <a:latin typeface="Courier New" pitchFamily="49" charset="0"/>
                <a:cs typeface="Courier New" pitchFamily="49" charset="0"/>
              </a:rPr>
              <a:t>RXENn</a:t>
            </a:r>
            <a:r>
              <a:rPr lang="de-AT" sz="2400" b="1" dirty="0">
                <a:latin typeface="Courier New" pitchFamily="49" charset="0"/>
                <a:cs typeface="Courier New" pitchFamily="49" charset="0"/>
              </a:rPr>
              <a:t>)|(1&lt;&lt;</a:t>
            </a:r>
            <a:r>
              <a:rPr lang="de-AT" sz="2400" b="1" dirty="0" err="1">
                <a:latin typeface="Courier New" pitchFamily="49" charset="0"/>
                <a:cs typeface="Courier New" pitchFamily="49" charset="0"/>
              </a:rPr>
              <a:t>TXENn</a:t>
            </a:r>
            <a:r>
              <a:rPr lang="de-AT" sz="2400" b="1" dirty="0">
                <a:latin typeface="Courier New" pitchFamily="49" charset="0"/>
                <a:cs typeface="Courier New" pitchFamily="49" charset="0"/>
              </a:rPr>
              <a:t>);</a:t>
            </a:r>
          </a:p>
          <a:p>
            <a:pPr lvl="1">
              <a:buNone/>
            </a:pPr>
            <a:r>
              <a:rPr lang="de-AT" sz="2400" b="1" dirty="0">
                <a:latin typeface="Courier New" pitchFamily="49" charset="0"/>
                <a:cs typeface="Courier New" pitchFamily="49" charset="0"/>
              </a:rPr>
              <a:t>/* Set </a:t>
            </a:r>
            <a:r>
              <a:rPr lang="de-AT" sz="2400" b="1" dirty="0" err="1">
                <a:latin typeface="Courier New" pitchFamily="49" charset="0"/>
                <a:cs typeface="Courier New" pitchFamily="49" charset="0"/>
              </a:rPr>
              <a:t>frame</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format</a:t>
            </a:r>
            <a:r>
              <a:rPr lang="de-AT" sz="2400" b="1" dirty="0">
                <a:latin typeface="Courier New" pitchFamily="49" charset="0"/>
                <a:cs typeface="Courier New" pitchFamily="49" charset="0"/>
              </a:rPr>
              <a:t>: 8data, 2stop </a:t>
            </a:r>
            <a:r>
              <a:rPr lang="de-AT" sz="2400" b="1" dirty="0" err="1">
                <a:latin typeface="Courier New" pitchFamily="49" charset="0"/>
                <a:cs typeface="Courier New" pitchFamily="49" charset="0"/>
              </a:rPr>
              <a:t>bit</a:t>
            </a:r>
            <a:r>
              <a:rPr lang="de-AT" sz="2400" b="1" dirty="0">
                <a:latin typeface="Courier New" pitchFamily="49" charset="0"/>
                <a:cs typeface="Courier New" pitchFamily="49" charset="0"/>
              </a:rPr>
              <a:t>*/</a:t>
            </a:r>
          </a:p>
          <a:p>
            <a:pPr lvl="1">
              <a:buNone/>
            </a:pPr>
            <a:r>
              <a:rPr lang="de-AT" sz="2400" b="1" dirty="0" err="1">
                <a:latin typeface="Courier New" pitchFamily="49" charset="0"/>
                <a:cs typeface="Courier New" pitchFamily="49" charset="0"/>
              </a:rPr>
              <a:t>UCSRnC</a:t>
            </a:r>
            <a:r>
              <a:rPr lang="de-AT" sz="2400" b="1" dirty="0">
                <a:latin typeface="Courier New" pitchFamily="49" charset="0"/>
                <a:cs typeface="Courier New" pitchFamily="49" charset="0"/>
              </a:rPr>
              <a:t> = (1&lt;&lt;</a:t>
            </a:r>
            <a:r>
              <a:rPr lang="de-AT" sz="2400" b="1" dirty="0" err="1">
                <a:latin typeface="Courier New" pitchFamily="49" charset="0"/>
                <a:cs typeface="Courier New" pitchFamily="49" charset="0"/>
              </a:rPr>
              <a:t>USBSn</a:t>
            </a:r>
            <a:r>
              <a:rPr lang="de-AT" sz="2400" b="1" dirty="0">
                <a:latin typeface="Courier New" pitchFamily="49" charset="0"/>
                <a:cs typeface="Courier New" pitchFamily="49" charset="0"/>
              </a:rPr>
              <a:t>)|(3&lt;&lt;UCSZn0);</a:t>
            </a:r>
          </a:p>
          <a:p>
            <a:pPr>
              <a:buNone/>
            </a:pPr>
            <a:r>
              <a:rPr lang="de-AT" sz="2400" b="1" dirty="0">
                <a:latin typeface="Courier New" pitchFamily="49" charset="0"/>
                <a:cs typeface="Courier New"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de-DE" dirty="0"/>
              <a:t>Befehlsgruppen:</a:t>
            </a:r>
            <a:br>
              <a:rPr lang="de-DE" dirty="0"/>
            </a:br>
            <a:r>
              <a:rPr lang="de-DE" sz="3600" dirty="0"/>
              <a:t>Bit und Bit-</a:t>
            </a:r>
            <a:r>
              <a:rPr lang="de-DE" sz="3600" dirty="0" err="1"/>
              <a:t>test</a:t>
            </a:r>
            <a:endParaRPr lang="de-AT" dirty="0"/>
          </a:p>
        </p:txBody>
      </p:sp>
      <p:sp>
        <p:nvSpPr>
          <p:cNvPr id="3" name="Inhaltsplatzhalter 2"/>
          <p:cNvSpPr>
            <a:spLocks noGrp="1"/>
          </p:cNvSpPr>
          <p:nvPr>
            <p:ph sz="quarter" idx="1"/>
          </p:nvPr>
        </p:nvSpPr>
        <p:spPr>
          <a:xfrm>
            <a:off x="457200" y="1935480"/>
            <a:ext cx="8435280" cy="4389120"/>
          </a:xfrm>
        </p:spPr>
        <p:txBody>
          <a:bodyPr>
            <a:normAutofit fontScale="92500" lnSpcReduction="20000"/>
          </a:bodyPr>
          <a:lstStyle/>
          <a:p>
            <a:r>
              <a:rPr lang="de-AT" b="1" dirty="0"/>
              <a:t>Bit im Port auf Eins (</a:t>
            </a:r>
            <a:r>
              <a:rPr lang="de-AT" b="1" i="1" dirty="0" err="1"/>
              <a:t>Sbi</a:t>
            </a:r>
            <a:r>
              <a:rPr lang="de-AT" b="1" i="1" dirty="0"/>
              <a:t>) oder Null (</a:t>
            </a:r>
            <a:r>
              <a:rPr lang="de-AT" b="1" i="1" dirty="0" err="1"/>
              <a:t>Cbi</a:t>
            </a:r>
            <a:r>
              <a:rPr lang="de-AT" b="1" i="1" dirty="0"/>
              <a:t>) setzen, Logisches Links-</a:t>
            </a:r>
          </a:p>
          <a:p>
            <a:r>
              <a:rPr lang="de-AT" b="1" dirty="0"/>
              <a:t>Schieben (</a:t>
            </a:r>
            <a:r>
              <a:rPr lang="de-AT" b="1" i="1" dirty="0" err="1"/>
              <a:t>Lsl</a:t>
            </a:r>
            <a:r>
              <a:rPr lang="de-AT" b="1" i="1" dirty="0"/>
              <a:t>) oder Rechtsschieben (</a:t>
            </a:r>
            <a:r>
              <a:rPr lang="de-AT" b="1" i="1" dirty="0" err="1"/>
              <a:t>Lsr</a:t>
            </a:r>
            <a:r>
              <a:rPr lang="de-AT" b="1" i="1" dirty="0"/>
              <a:t>), Links- (</a:t>
            </a:r>
            <a:r>
              <a:rPr lang="de-AT" b="1" i="1" dirty="0" err="1"/>
              <a:t>Rol</a:t>
            </a:r>
            <a:r>
              <a:rPr lang="de-AT" b="1" i="1" dirty="0"/>
              <a:t>) oder Rechts- (</a:t>
            </a:r>
            <a:r>
              <a:rPr lang="de-AT" b="1" i="1" dirty="0" err="1"/>
              <a:t>Ror</a:t>
            </a:r>
            <a:r>
              <a:rPr lang="de-AT" b="1" i="1" dirty="0"/>
              <a:t>) Schieben über</a:t>
            </a:r>
          </a:p>
          <a:p>
            <a:r>
              <a:rPr lang="de-AT" b="1" dirty="0" err="1"/>
              <a:t>Carry</a:t>
            </a:r>
            <a:r>
              <a:rPr lang="de-AT" b="1" dirty="0"/>
              <a:t>, Arithmetisches Rechtsschieben (</a:t>
            </a:r>
            <a:r>
              <a:rPr lang="de-AT" b="1" i="1" dirty="0" err="1"/>
              <a:t>Asr</a:t>
            </a:r>
            <a:r>
              <a:rPr lang="de-AT" b="1" i="1" dirty="0"/>
              <a:t>), Unteres und oberes Nibble tauschen (Swap),</a:t>
            </a:r>
          </a:p>
          <a:p>
            <a:r>
              <a:rPr lang="de-AT" b="1" dirty="0" err="1"/>
              <a:t>Flaggbit</a:t>
            </a:r>
            <a:r>
              <a:rPr lang="de-AT" b="1" dirty="0"/>
              <a:t> setzen (</a:t>
            </a:r>
            <a:r>
              <a:rPr lang="de-AT" b="1" i="1" dirty="0"/>
              <a:t>Set) / rücksetzen (</a:t>
            </a:r>
            <a:r>
              <a:rPr lang="de-AT" b="1" i="1" dirty="0" err="1"/>
              <a:t>Clt</a:t>
            </a:r>
            <a:r>
              <a:rPr lang="de-AT" b="1" i="1" dirty="0"/>
              <a:t>) / auf Registerbit setzen (Bst) / in Register laden (</a:t>
            </a:r>
            <a:r>
              <a:rPr lang="de-AT" b="1" i="1" dirty="0" err="1"/>
              <a:t>Bld</a:t>
            </a:r>
            <a:r>
              <a:rPr lang="de-AT" b="1" i="1" dirty="0"/>
              <a:t>),</a:t>
            </a:r>
          </a:p>
          <a:p>
            <a:r>
              <a:rPr lang="de-AT" b="1" dirty="0"/>
              <a:t>Flags im Statusregister setzen (</a:t>
            </a:r>
            <a:r>
              <a:rPr lang="de-AT" b="1" i="1" dirty="0"/>
              <a:t>Sex) oder löschen (</a:t>
            </a:r>
            <a:r>
              <a:rPr lang="de-AT" b="1" i="1" dirty="0" err="1"/>
              <a:t>Clx</a:t>
            </a:r>
            <a:r>
              <a:rPr lang="de-AT" b="1" i="1" dirty="0"/>
              <a:t>) mit x={Z,C,N,V,S,H,T,I}, Einer-</a:t>
            </a:r>
          </a:p>
          <a:p>
            <a:r>
              <a:rPr lang="de-AT" b="1" dirty="0"/>
              <a:t>(</a:t>
            </a:r>
            <a:r>
              <a:rPr lang="de-AT" b="1" i="1" dirty="0" err="1"/>
              <a:t>Com</a:t>
            </a:r>
            <a:r>
              <a:rPr lang="de-AT" b="1" i="1" dirty="0"/>
              <a:t>) und Zweier-(</a:t>
            </a:r>
            <a:r>
              <a:rPr lang="de-AT" b="1" i="1" dirty="0" err="1"/>
              <a:t>Neg</a:t>
            </a:r>
            <a:r>
              <a:rPr lang="de-AT" b="1" i="1" dirty="0"/>
              <a:t>) Komplement</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12</a:t>
            </a:fld>
            <a:endParaRPr lang="de-DE"/>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120</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normAutofit fontScale="90000"/>
          </a:bodyPr>
          <a:lstStyle/>
          <a:p>
            <a:r>
              <a:rPr lang="de-DE" dirty="0"/>
              <a:t>USART: </a:t>
            </a:r>
            <a:r>
              <a:rPr lang="en-US" dirty="0"/>
              <a:t>Sending Frames with 5 to 8 Data Bit</a:t>
            </a:r>
            <a:endParaRPr lang="de-AT" dirty="0"/>
          </a:p>
        </p:txBody>
      </p:sp>
      <p:sp>
        <p:nvSpPr>
          <p:cNvPr id="5" name="Inhaltsplatzhalter 4"/>
          <p:cNvSpPr>
            <a:spLocks noGrp="1"/>
          </p:cNvSpPr>
          <p:nvPr>
            <p:ph sz="quarter" idx="1"/>
          </p:nvPr>
        </p:nvSpPr>
        <p:spPr>
          <a:xfrm>
            <a:off x="107504" y="1524000"/>
            <a:ext cx="8579296" cy="4572000"/>
          </a:xfrm>
        </p:spPr>
        <p:txBody>
          <a:bodyPr>
            <a:normAutofit/>
          </a:bodyPr>
          <a:lstStyle/>
          <a:p>
            <a:pPr>
              <a:buNone/>
            </a:pPr>
            <a:r>
              <a:rPr lang="de-AT" b="1" dirty="0" err="1">
                <a:latin typeface="Courier New" pitchFamily="49" charset="0"/>
                <a:cs typeface="Courier New" pitchFamily="49" charset="0"/>
              </a:rPr>
              <a:t>voidUSART_Transmit</a:t>
            </a:r>
            <a:r>
              <a:rPr lang="de-AT" b="1" dirty="0">
                <a:latin typeface="Courier New" pitchFamily="49" charset="0"/>
                <a:cs typeface="Courier New" pitchFamily="49" charset="0"/>
              </a:rPr>
              <a:t>( </a:t>
            </a:r>
            <a:r>
              <a:rPr lang="de-AT" b="1" dirty="0" err="1">
                <a:latin typeface="Courier New" pitchFamily="49" charset="0"/>
                <a:cs typeface="Courier New" pitchFamily="49" charset="0"/>
              </a:rPr>
              <a:t>unsigned</a:t>
            </a:r>
            <a:r>
              <a:rPr lang="de-AT" b="1" dirty="0">
                <a:latin typeface="Courier New" pitchFamily="49" charset="0"/>
                <a:cs typeface="Courier New" pitchFamily="49" charset="0"/>
              </a:rPr>
              <a:t> </a:t>
            </a:r>
            <a:r>
              <a:rPr lang="de-AT" b="1" dirty="0" err="1">
                <a:latin typeface="Courier New" pitchFamily="49" charset="0"/>
                <a:cs typeface="Courier New" pitchFamily="49" charset="0"/>
              </a:rPr>
              <a:t>chardata</a:t>
            </a:r>
            <a:r>
              <a:rPr lang="de-AT" b="1" dirty="0">
                <a:latin typeface="Courier New" pitchFamily="49" charset="0"/>
                <a:cs typeface="Courier New" pitchFamily="49" charset="0"/>
              </a:rPr>
              <a:t> )</a:t>
            </a:r>
          </a:p>
          <a:p>
            <a:pPr>
              <a:buNone/>
            </a:pPr>
            <a:r>
              <a:rPr lang="de-AT" b="1" dirty="0">
                <a:latin typeface="Courier New" pitchFamily="49" charset="0"/>
                <a:cs typeface="Courier New" pitchFamily="49" charset="0"/>
              </a:rPr>
              <a:t>{</a:t>
            </a:r>
          </a:p>
          <a:p>
            <a:pPr lvl="1">
              <a:buNone/>
            </a:pP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Wait</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for</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empty</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transmit</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buffer</a:t>
            </a:r>
            <a:r>
              <a:rPr lang="de-AT" sz="2400" b="1" dirty="0">
                <a:latin typeface="Courier New" pitchFamily="49" charset="0"/>
                <a:cs typeface="Courier New" pitchFamily="49" charset="0"/>
              </a:rPr>
              <a:t>*/</a:t>
            </a:r>
          </a:p>
          <a:p>
            <a:pPr lvl="1">
              <a:buNone/>
            </a:pPr>
            <a:r>
              <a:rPr lang="de-AT" sz="2400" b="1" dirty="0" err="1">
                <a:latin typeface="Courier New" pitchFamily="49" charset="0"/>
                <a:cs typeface="Courier New" pitchFamily="49" charset="0"/>
              </a:rPr>
              <a:t>while</a:t>
            </a:r>
            <a:r>
              <a:rPr lang="de-AT" sz="2400" b="1" dirty="0">
                <a:latin typeface="Courier New" pitchFamily="49" charset="0"/>
                <a:cs typeface="Courier New" pitchFamily="49" charset="0"/>
              </a:rPr>
              <a:t>( !( </a:t>
            </a:r>
            <a:r>
              <a:rPr lang="de-AT" sz="2400" b="1" dirty="0" err="1">
                <a:latin typeface="Courier New" pitchFamily="49" charset="0"/>
                <a:cs typeface="Courier New" pitchFamily="49" charset="0"/>
              </a:rPr>
              <a:t>UCSRnA</a:t>
            </a:r>
            <a:r>
              <a:rPr lang="de-AT" sz="2400" b="1" dirty="0">
                <a:latin typeface="Courier New" pitchFamily="49" charset="0"/>
                <a:cs typeface="Courier New" pitchFamily="49" charset="0"/>
              </a:rPr>
              <a:t> &amp; (1&lt;&lt;</a:t>
            </a:r>
            <a:r>
              <a:rPr lang="de-AT" sz="2400" b="1" dirty="0" err="1">
                <a:latin typeface="Courier New" pitchFamily="49" charset="0"/>
                <a:cs typeface="Courier New" pitchFamily="49" charset="0"/>
              </a:rPr>
              <a:t>UDREn</a:t>
            </a:r>
            <a:r>
              <a:rPr lang="de-AT" sz="2400" b="1" dirty="0">
                <a:latin typeface="Courier New" pitchFamily="49" charset="0"/>
                <a:cs typeface="Courier New" pitchFamily="49" charset="0"/>
              </a:rPr>
              <a:t>)) )</a:t>
            </a:r>
          </a:p>
          <a:p>
            <a:pPr lvl="1">
              <a:buNone/>
            </a:pPr>
            <a:r>
              <a:rPr lang="de-AT" sz="2400" b="1" dirty="0">
                <a:latin typeface="Courier New" pitchFamily="49" charset="0"/>
                <a:cs typeface="Courier New" pitchFamily="49" charset="0"/>
              </a:rPr>
              <a:t>;</a:t>
            </a:r>
          </a:p>
          <a:p>
            <a:pPr lvl="1">
              <a:buNone/>
            </a:pP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Put</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data</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into</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buffer</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sends</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the</a:t>
            </a:r>
            <a:r>
              <a:rPr lang="de-AT" sz="2400" b="1" dirty="0">
                <a:latin typeface="Courier New" pitchFamily="49" charset="0"/>
                <a:cs typeface="Courier New" pitchFamily="49" charset="0"/>
              </a:rPr>
              <a:t> </a:t>
            </a:r>
            <a:r>
              <a:rPr lang="de-AT" sz="2400" b="1" dirty="0" err="1">
                <a:latin typeface="Courier New" pitchFamily="49" charset="0"/>
                <a:cs typeface="Courier New" pitchFamily="49" charset="0"/>
              </a:rPr>
              <a:t>data</a:t>
            </a:r>
            <a:r>
              <a:rPr lang="de-AT" sz="2400" b="1" dirty="0">
                <a:latin typeface="Courier New" pitchFamily="49" charset="0"/>
                <a:cs typeface="Courier New" pitchFamily="49" charset="0"/>
              </a:rPr>
              <a:t>*/</a:t>
            </a:r>
          </a:p>
          <a:p>
            <a:pPr lvl="1">
              <a:buNone/>
            </a:pPr>
            <a:r>
              <a:rPr lang="de-AT" sz="2400" b="1" dirty="0" err="1">
                <a:latin typeface="Courier New" pitchFamily="49" charset="0"/>
                <a:cs typeface="Courier New" pitchFamily="49" charset="0"/>
              </a:rPr>
              <a:t>UDRn</a:t>
            </a:r>
            <a:r>
              <a:rPr lang="de-AT" sz="2400" b="1" dirty="0">
                <a:latin typeface="Courier New" pitchFamily="49" charset="0"/>
                <a:cs typeface="Courier New" pitchFamily="49" charset="0"/>
              </a:rPr>
              <a:t> = </a:t>
            </a:r>
            <a:r>
              <a:rPr lang="de-AT" sz="2400" b="1" dirty="0" err="1">
                <a:latin typeface="Courier New" pitchFamily="49" charset="0"/>
                <a:cs typeface="Courier New" pitchFamily="49" charset="0"/>
              </a:rPr>
              <a:t>data</a:t>
            </a:r>
            <a:r>
              <a:rPr lang="de-AT" sz="2400" b="1" dirty="0">
                <a:latin typeface="Courier New" pitchFamily="49" charset="0"/>
                <a:cs typeface="Courier New" pitchFamily="49" charset="0"/>
              </a:rPr>
              <a:t>;</a:t>
            </a:r>
          </a:p>
          <a:p>
            <a:pPr>
              <a:buNone/>
            </a:pPr>
            <a:r>
              <a:rPr lang="de-AT" b="1" dirty="0">
                <a:latin typeface="Courier New" pitchFamily="49" charset="0"/>
                <a:cs typeface="Courier New" pitchFamily="49" charset="0"/>
              </a:rPr>
              <a:t>}</a:t>
            </a:r>
          </a:p>
        </p:txBody>
      </p:sp>
    </p:spTree>
    <p:extLst>
      <p:ext uri="{BB962C8B-B14F-4D97-AF65-F5344CB8AC3E}">
        <p14:creationId xmlns:p14="http://schemas.microsoft.com/office/powerpoint/2010/main" val="41817353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121</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normAutofit fontScale="90000"/>
          </a:bodyPr>
          <a:lstStyle/>
          <a:p>
            <a:r>
              <a:rPr lang="de-DE" dirty="0"/>
              <a:t>USART: </a:t>
            </a:r>
            <a:r>
              <a:rPr lang="en-US" dirty="0"/>
              <a:t>Receiving Frames with 5 to 8 Data Bits</a:t>
            </a:r>
            <a:endParaRPr lang="de-AT" dirty="0"/>
          </a:p>
        </p:txBody>
      </p:sp>
      <p:sp>
        <p:nvSpPr>
          <p:cNvPr id="5" name="Inhaltsplatzhalter 4"/>
          <p:cNvSpPr>
            <a:spLocks noGrp="1"/>
          </p:cNvSpPr>
          <p:nvPr>
            <p:ph sz="quarter" idx="1"/>
          </p:nvPr>
        </p:nvSpPr>
        <p:spPr>
          <a:xfrm>
            <a:off x="107504" y="1524000"/>
            <a:ext cx="9036496" cy="4572000"/>
          </a:xfrm>
        </p:spPr>
        <p:txBody>
          <a:bodyPr>
            <a:normAutofit/>
          </a:bodyPr>
          <a:lstStyle/>
          <a:p>
            <a:pPr>
              <a:buNone/>
            </a:pPr>
            <a:r>
              <a:rPr lang="en-US" b="1" dirty="0">
                <a:latin typeface="Courier New" pitchFamily="49" charset="0"/>
                <a:cs typeface="Courier New" pitchFamily="49" charset="0"/>
              </a:rPr>
              <a:t>unsigned </a:t>
            </a:r>
            <a:r>
              <a:rPr lang="en-US" b="1" dirty="0" err="1">
                <a:latin typeface="Courier New" pitchFamily="49" charset="0"/>
                <a:cs typeface="Courier New" pitchFamily="49" charset="0"/>
              </a:rPr>
              <a:t>charUSART_Receive</a:t>
            </a:r>
            <a:r>
              <a:rPr lang="en-US" b="1" dirty="0">
                <a:latin typeface="Courier New" pitchFamily="49" charset="0"/>
                <a:cs typeface="Courier New" pitchFamily="49" charset="0"/>
              </a:rPr>
              <a:t>( void)</a:t>
            </a:r>
          </a:p>
          <a:p>
            <a:pPr>
              <a:buNone/>
            </a:pPr>
            <a:r>
              <a:rPr lang="en-US" b="1" dirty="0">
                <a:latin typeface="Courier New" pitchFamily="49" charset="0"/>
                <a:cs typeface="Courier New" pitchFamily="49" charset="0"/>
              </a:rPr>
              <a:t>{</a:t>
            </a:r>
          </a:p>
          <a:p>
            <a:pPr lvl="1">
              <a:buNone/>
            </a:pPr>
            <a:r>
              <a:rPr lang="en-US" b="1" dirty="0">
                <a:latin typeface="Courier New" pitchFamily="49" charset="0"/>
                <a:cs typeface="Courier New" pitchFamily="49" charset="0"/>
              </a:rPr>
              <a:t>/* Wait for data to be received*/</a:t>
            </a:r>
          </a:p>
          <a:p>
            <a:pPr lvl="1">
              <a:buNone/>
            </a:pPr>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UCSRnA</a:t>
            </a:r>
            <a:r>
              <a:rPr lang="en-US" b="1" dirty="0">
                <a:latin typeface="Courier New" pitchFamily="49" charset="0"/>
                <a:cs typeface="Courier New" pitchFamily="49" charset="0"/>
              </a:rPr>
              <a:t> &amp; (1&lt;&lt;</a:t>
            </a:r>
            <a:r>
              <a:rPr lang="en-US" b="1" dirty="0" err="1">
                <a:latin typeface="Courier New" pitchFamily="49" charset="0"/>
                <a:cs typeface="Courier New" pitchFamily="49" charset="0"/>
              </a:rPr>
              <a:t>RXCn</a:t>
            </a:r>
            <a:r>
              <a:rPr lang="en-US" b="1" dirty="0">
                <a:latin typeface="Courier New" pitchFamily="49" charset="0"/>
                <a:cs typeface="Courier New" pitchFamily="49" charset="0"/>
              </a:rPr>
              <a:t>)) )</a:t>
            </a:r>
          </a:p>
          <a:p>
            <a:pPr lvl="1">
              <a:buNone/>
            </a:pPr>
            <a:r>
              <a:rPr lang="en-US" b="1" dirty="0">
                <a:latin typeface="Courier New" pitchFamily="49" charset="0"/>
                <a:cs typeface="Courier New" pitchFamily="49" charset="0"/>
              </a:rPr>
              <a:t>;</a:t>
            </a:r>
          </a:p>
          <a:p>
            <a:pPr lvl="1">
              <a:buNone/>
            </a:pPr>
            <a:r>
              <a:rPr lang="en-US" b="1" dirty="0">
                <a:latin typeface="Courier New" pitchFamily="49" charset="0"/>
                <a:cs typeface="Courier New" pitchFamily="49" charset="0"/>
              </a:rPr>
              <a:t>/* Get and return received data from buffer*/</a:t>
            </a:r>
          </a:p>
          <a:p>
            <a:pPr lvl="1">
              <a:buNone/>
            </a:pPr>
            <a:r>
              <a:rPr lang="en-US" b="1" dirty="0">
                <a:latin typeface="Courier New" pitchFamily="49" charset="0"/>
                <a:cs typeface="Courier New" pitchFamily="49" charset="0"/>
              </a:rPr>
              <a:t>return </a:t>
            </a:r>
            <a:r>
              <a:rPr lang="en-US" b="1" dirty="0" err="1">
                <a:latin typeface="Courier New" pitchFamily="49" charset="0"/>
                <a:cs typeface="Courier New" pitchFamily="49" charset="0"/>
              </a:rPr>
              <a:t>UDRn</a:t>
            </a:r>
            <a:r>
              <a:rPr lang="en-US" b="1" dirty="0">
                <a:latin typeface="Courier New" pitchFamily="49" charset="0"/>
                <a:cs typeface="Courier New" pitchFamily="49" charset="0"/>
              </a:rPr>
              <a:t>;</a:t>
            </a:r>
          </a:p>
          <a:p>
            <a:pPr>
              <a:buNone/>
            </a:pPr>
            <a:r>
              <a:rPr lang="en-US" b="1" dirty="0">
                <a:latin typeface="Courier New" pitchFamily="49" charset="0"/>
                <a:cs typeface="Courier New" pitchFamily="49" charset="0"/>
              </a:rPr>
              <a:t>}</a:t>
            </a:r>
            <a:endParaRPr lang="de-AT" b="1" dirty="0">
              <a:latin typeface="Courier New" pitchFamily="49" charset="0"/>
              <a:cs typeface="Courier New" pitchFamily="49" charset="0"/>
            </a:endParaRPr>
          </a:p>
        </p:txBody>
      </p:sp>
    </p:spTree>
    <p:extLst>
      <p:ext uri="{BB962C8B-B14F-4D97-AF65-F5344CB8AC3E}">
        <p14:creationId xmlns:p14="http://schemas.microsoft.com/office/powerpoint/2010/main" val="16332830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122</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lstStyle/>
          <a:p>
            <a:r>
              <a:rPr lang="de-DE" dirty="0"/>
              <a:t>USART:</a:t>
            </a:r>
            <a:endParaRPr lang="de-AT" dirty="0"/>
          </a:p>
        </p:txBody>
      </p:sp>
      <p:sp>
        <p:nvSpPr>
          <p:cNvPr id="5" name="Inhaltsplatzhalter 4"/>
          <p:cNvSpPr>
            <a:spLocks noGrp="1"/>
          </p:cNvSpPr>
          <p:nvPr>
            <p:ph sz="quarter" idx="1"/>
          </p:nvPr>
        </p:nvSpPr>
        <p:spPr/>
        <p:txBody>
          <a:bodyPr/>
          <a:lstStyle/>
          <a:p>
            <a:endParaRPr lang="de-A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de-DE" dirty="0"/>
              <a:t>Befehlsgruppen:</a:t>
            </a:r>
            <a:br>
              <a:rPr lang="de-DE" dirty="0"/>
            </a:br>
            <a:r>
              <a:rPr lang="de-DE" sz="3600" dirty="0"/>
              <a:t>Sprünge</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AT" b="1" dirty="0"/>
              <a:t>Relativer (</a:t>
            </a:r>
            <a:r>
              <a:rPr lang="de-AT" b="1" i="1" dirty="0" err="1"/>
              <a:t>Rjmp</a:t>
            </a:r>
            <a:r>
              <a:rPr lang="de-AT" b="1" i="1" dirty="0"/>
              <a:t>) / Indirekter (</a:t>
            </a:r>
            <a:r>
              <a:rPr lang="de-AT" b="1" i="1" dirty="0" err="1"/>
              <a:t>Ijmp</a:t>
            </a:r>
            <a:r>
              <a:rPr lang="de-AT" b="1" i="1" dirty="0"/>
              <a:t>) Sprung, Relativer (</a:t>
            </a:r>
            <a:r>
              <a:rPr lang="de-AT" b="1" i="1" dirty="0" err="1"/>
              <a:t>Rcall</a:t>
            </a:r>
            <a:r>
              <a:rPr lang="de-AT" b="1" i="1" dirty="0"/>
              <a:t>) / Indirekter (</a:t>
            </a:r>
            <a:r>
              <a:rPr lang="de-AT" b="1" i="1" dirty="0" err="1"/>
              <a:t>Icall</a:t>
            </a:r>
            <a:r>
              <a:rPr lang="de-AT" b="1" i="1" dirty="0"/>
              <a:t>)</a:t>
            </a:r>
          </a:p>
          <a:p>
            <a:r>
              <a:rPr lang="de-AT" b="1" dirty="0"/>
              <a:t>Unterprogrammaufruf, Relativsprung bei gesetztem (</a:t>
            </a:r>
            <a:r>
              <a:rPr lang="de-AT" b="1" i="1" dirty="0" err="1"/>
              <a:t>Brxs</a:t>
            </a:r>
            <a:r>
              <a:rPr lang="de-AT" b="1" i="1" dirty="0"/>
              <a:t>) / gelöschtem (</a:t>
            </a:r>
            <a:r>
              <a:rPr lang="de-AT" b="1" i="1" dirty="0" err="1"/>
              <a:t>Brxc</a:t>
            </a:r>
            <a:r>
              <a:rPr lang="de-AT" b="1" i="1" dirty="0"/>
              <a:t>) Statusbit mit</a:t>
            </a:r>
          </a:p>
          <a:p>
            <a:r>
              <a:rPr lang="de-AT" b="1" dirty="0"/>
              <a:t>x={Z,C,N,V,S,H,T,I}, Überspringen bei gesetztem (</a:t>
            </a:r>
            <a:r>
              <a:rPr lang="de-AT" b="1" dirty="0" err="1"/>
              <a:t>Sbxs</a:t>
            </a:r>
            <a:r>
              <a:rPr lang="de-AT" b="1" dirty="0"/>
              <a:t>) oder gelöschtem (</a:t>
            </a:r>
            <a:r>
              <a:rPr lang="de-AT" b="1" i="1" dirty="0" err="1"/>
              <a:t>Sbxc</a:t>
            </a:r>
            <a:r>
              <a:rPr lang="de-AT" b="1" i="1" dirty="0"/>
              <a:t>) Bit mit {x=r</a:t>
            </a:r>
          </a:p>
          <a:p>
            <a:r>
              <a:rPr lang="de-AT" b="1" dirty="0"/>
              <a:t>Register, x=i </a:t>
            </a:r>
            <a:r>
              <a:rPr lang="de-AT" b="1" dirty="0" err="1"/>
              <a:t>I</a:t>
            </a:r>
            <a:r>
              <a:rPr lang="de-AT" b="1" dirty="0"/>
              <a:t>/O-Port)</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13</a:t>
            </a:fld>
            <a:endParaRPr 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de-DE" dirty="0"/>
              <a:t>Befehlsgruppen:</a:t>
            </a:r>
            <a:br>
              <a:rPr lang="de-DE" dirty="0"/>
            </a:br>
            <a:r>
              <a:rPr lang="de-DE" sz="3600" dirty="0"/>
              <a:t>Datentransfer</a:t>
            </a:r>
            <a:endParaRPr lang="de-AT" dirty="0"/>
          </a:p>
        </p:txBody>
      </p:sp>
      <p:sp>
        <p:nvSpPr>
          <p:cNvPr id="3" name="Inhaltsplatzhalter 2"/>
          <p:cNvSpPr>
            <a:spLocks noGrp="1"/>
          </p:cNvSpPr>
          <p:nvPr>
            <p:ph sz="quarter" idx="1"/>
          </p:nvPr>
        </p:nvSpPr>
        <p:spPr>
          <a:xfrm>
            <a:off x="457200" y="1935480"/>
            <a:ext cx="8435280" cy="4389120"/>
          </a:xfrm>
        </p:spPr>
        <p:txBody>
          <a:bodyPr>
            <a:normAutofit lnSpcReduction="10000"/>
          </a:bodyPr>
          <a:lstStyle/>
          <a:p>
            <a:r>
              <a:rPr lang="de-AT" b="1" dirty="0"/>
              <a:t>Register zu Register (</a:t>
            </a:r>
            <a:r>
              <a:rPr lang="de-AT" b="1" i="1" dirty="0" err="1"/>
              <a:t>Mov</a:t>
            </a:r>
            <a:r>
              <a:rPr lang="de-AT" b="1" i="1" dirty="0"/>
              <a:t>), Registerwort zu Registerwort (</a:t>
            </a:r>
            <a:r>
              <a:rPr lang="de-AT" b="1" i="1" dirty="0" err="1"/>
              <a:t>Movw</a:t>
            </a:r>
            <a:r>
              <a:rPr lang="de-AT" b="1" i="1" dirty="0"/>
              <a:t>),</a:t>
            </a:r>
          </a:p>
          <a:p>
            <a:r>
              <a:rPr lang="de-AT" b="1" dirty="0"/>
              <a:t>Speicher zu Register direkt (</a:t>
            </a:r>
            <a:r>
              <a:rPr lang="de-AT" b="1" i="1" dirty="0" err="1"/>
              <a:t>Ld</a:t>
            </a:r>
            <a:r>
              <a:rPr lang="de-AT" b="1" i="1" dirty="0"/>
              <a:t>) / indirekt (</a:t>
            </a:r>
            <a:r>
              <a:rPr lang="de-AT" b="1" i="1" dirty="0" err="1"/>
              <a:t>Ldd</a:t>
            </a:r>
            <a:r>
              <a:rPr lang="de-AT" b="1" i="1" dirty="0"/>
              <a:t>) / Festadresse (</a:t>
            </a:r>
            <a:r>
              <a:rPr lang="de-AT" b="1" i="1" dirty="0" err="1"/>
              <a:t>Lds</a:t>
            </a:r>
            <a:r>
              <a:rPr lang="de-AT" b="1" i="1" dirty="0"/>
              <a:t>), Register in Speicher</a:t>
            </a:r>
          </a:p>
          <a:p>
            <a:r>
              <a:rPr lang="de-AT" b="1" dirty="0"/>
              <a:t>direkt (</a:t>
            </a:r>
            <a:r>
              <a:rPr lang="de-AT" b="1" i="1" dirty="0"/>
              <a:t>St) / indirekt (Std) / Festadresse (</a:t>
            </a:r>
            <a:r>
              <a:rPr lang="de-AT" b="1" i="1" dirty="0" err="1"/>
              <a:t>Sts</a:t>
            </a:r>
            <a:r>
              <a:rPr lang="de-AT" b="1" i="1" dirty="0"/>
              <a:t>)</a:t>
            </a:r>
          </a:p>
          <a:p>
            <a:r>
              <a:rPr lang="de-AT" b="1" i="1" dirty="0"/>
              <a:t> Programmspeicher in Register (</a:t>
            </a:r>
            <a:r>
              <a:rPr lang="de-AT" b="1" i="1" dirty="0" err="1"/>
              <a:t>Lpm</a:t>
            </a:r>
            <a:r>
              <a:rPr lang="de-AT" b="1" i="1" dirty="0"/>
              <a:t>)</a:t>
            </a:r>
          </a:p>
          <a:p>
            <a:r>
              <a:rPr lang="de-AT" b="1" i="1" dirty="0"/>
              <a:t>Register </a:t>
            </a:r>
            <a:r>
              <a:rPr lang="de-AT" b="1" dirty="0"/>
              <a:t>in I/O-Port (</a:t>
            </a:r>
            <a:r>
              <a:rPr lang="de-AT" b="1" i="1" dirty="0"/>
              <a:t>Out), I/O-Port in Register (In)</a:t>
            </a:r>
          </a:p>
          <a:p>
            <a:r>
              <a:rPr lang="de-AT" b="1" i="1" dirty="0"/>
              <a:t> Register auf Stapel (Push) und vom Stapel (Pop)</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14</a:t>
            </a:fld>
            <a:endParaRPr 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de-DE" dirty="0"/>
              <a:t>Befehlsgruppen:</a:t>
            </a:r>
            <a:br>
              <a:rPr lang="de-DE" dirty="0"/>
            </a:br>
            <a:r>
              <a:rPr lang="de-DE" sz="3600" dirty="0"/>
              <a:t>CPU-</a:t>
            </a:r>
            <a:r>
              <a:rPr lang="de-DE" sz="3600" dirty="0" err="1"/>
              <a:t>Controlle</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AT" b="1" dirty="0"/>
              <a:t>Nichtstun (</a:t>
            </a:r>
            <a:r>
              <a:rPr lang="de-AT" b="1" i="1" dirty="0" err="1"/>
              <a:t>Nop</a:t>
            </a:r>
            <a:r>
              <a:rPr lang="de-AT" b="1" i="1" dirty="0"/>
              <a:t>), Schlafen (</a:t>
            </a:r>
            <a:r>
              <a:rPr lang="de-AT" b="1" i="1" dirty="0" err="1"/>
              <a:t>Sleep</a:t>
            </a:r>
            <a:r>
              <a:rPr lang="de-AT" b="1" i="1" dirty="0"/>
              <a:t>), Wachhund rücksetzen (</a:t>
            </a:r>
            <a:r>
              <a:rPr lang="de-AT" b="1" i="1" dirty="0" err="1"/>
              <a:t>Wdr</a:t>
            </a:r>
            <a:r>
              <a:rPr lang="de-AT" b="1" i="1" dirty="0"/>
              <a:t>), </a:t>
            </a:r>
            <a:r>
              <a:rPr lang="de-AT" b="1" i="1" dirty="0" err="1"/>
              <a:t>Debug</a:t>
            </a:r>
            <a:r>
              <a:rPr lang="de-AT" b="1" i="1" dirty="0"/>
              <a:t>-</a:t>
            </a:r>
            <a:r>
              <a:rPr lang="de-AT" b="1" dirty="0"/>
              <a:t>Unterbrechung (</a:t>
            </a:r>
            <a:r>
              <a:rPr lang="de-AT" b="1" i="1" dirty="0"/>
              <a:t>Break)</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15</a:t>
            </a:fld>
            <a:endParaRPr lang="de-D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de-DE" dirty="0"/>
              <a:t>Befehlsgruppen:</a:t>
            </a:r>
            <a:br>
              <a:rPr lang="de-DE" dirty="0"/>
            </a:br>
            <a:r>
              <a:rPr lang="de-DE" sz="3600" dirty="0"/>
              <a:t>Befehlsaufbau</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AT" b="1" dirty="0"/>
              <a:t>Jeder Befehl belegt ein Wort (=2 Byte) im Programmspeicher.</a:t>
            </a:r>
          </a:p>
          <a:p>
            <a:r>
              <a:rPr lang="de-AT" b="1" dirty="0"/>
              <a:t>Die meisten Instruktionen benötigen einen einzigen Takt für die Ausführung, Sprungbefehle zwei Takte.</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16</a:t>
            </a:fld>
            <a:endParaRPr lang="de-D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t>Zusammenfassung</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AT" b="1" dirty="0"/>
              <a:t>Der Chef ist die CPU</a:t>
            </a:r>
          </a:p>
          <a:p>
            <a:r>
              <a:rPr lang="de-AT" b="1" dirty="0"/>
              <a:t> Hoflieferant der Programmspeicher</a:t>
            </a:r>
          </a:p>
          <a:p>
            <a:r>
              <a:rPr lang="de-AT" b="1" dirty="0"/>
              <a:t>Höflinge mit Vitamin B und direktem Zugang zum Chef sind die 32 Register</a:t>
            </a:r>
          </a:p>
          <a:p>
            <a:r>
              <a:rPr lang="de-AT" b="1" dirty="0"/>
              <a:t>Indianer sind die Speicher und diverse interne Gerätschaften. </a:t>
            </a:r>
          </a:p>
          <a:p>
            <a:r>
              <a:rPr lang="de-AT" b="1" dirty="0"/>
              <a:t>Für die Außenpolitik sorgen externe Pins, die geruhen, etwas ein- oder auszugeben.</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17</a:t>
            </a:fld>
            <a:endParaRPr lang="de-D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t>Zusammenfassung</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AT" b="1" dirty="0"/>
              <a:t>Alle Befehle/Instruktionen werden nacheinander bearbeitet</a:t>
            </a:r>
          </a:p>
          <a:p>
            <a:r>
              <a:rPr lang="de-AT" b="1" dirty="0"/>
              <a:t>Den Takt der Verarbeitungsmusik gibt der Taktgeber vor</a:t>
            </a:r>
          </a:p>
          <a:p>
            <a:r>
              <a:rPr lang="de-AT" b="1" dirty="0"/>
              <a:t>Die aktuelle Bearbeitungsadresse steht immer im Programmzähler (</a:t>
            </a:r>
            <a:r>
              <a:rPr lang="de-AT" b="1" dirty="0" err="1"/>
              <a:t>program</a:t>
            </a:r>
            <a:r>
              <a:rPr lang="de-AT" b="1" dirty="0"/>
              <a:t> </a:t>
            </a:r>
            <a:r>
              <a:rPr lang="de-AT" b="1" dirty="0" err="1"/>
              <a:t>counter</a:t>
            </a:r>
            <a:r>
              <a:rPr lang="de-AT" b="1" dirty="0"/>
              <a:t>).</a:t>
            </a:r>
          </a:p>
          <a:p>
            <a:r>
              <a:rPr lang="de-AT" b="1" dirty="0"/>
              <a:t>Nach außen hin herrscht absolute Ruhe! Kein Pin gibt interne Adressen oder Daten nach außen, es sei denn, es wird so angewiesen!</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18</a:t>
            </a:fld>
            <a:endParaRPr lang="de-D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t>Zusammenfassung</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AT" b="1" dirty="0"/>
              <a:t>AVRs holen schon mal den nächsten Befehl, während sie den letzten noch gar nicht richtig bearbeitet haben (</a:t>
            </a:r>
            <a:r>
              <a:rPr lang="de-AT" b="1" dirty="0" err="1"/>
              <a:t>Pre-Fetch</a:t>
            </a:r>
            <a:r>
              <a:rPr lang="de-AT" b="1" dirty="0"/>
              <a:t>).</a:t>
            </a:r>
          </a:p>
          <a:p>
            <a:r>
              <a:rPr lang="de-AT" b="1" dirty="0"/>
              <a:t>Wildes Umherspringen im Programmablauf wird deshalb mit Strafzeiten von mindestens einer Taktlänge geahndet.</a:t>
            </a:r>
          </a:p>
          <a:p>
            <a:r>
              <a:rPr lang="de-AT" b="1" dirty="0"/>
              <a:t>Es gibt mehr als 100 verschiedene Befehle</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19</a:t>
            </a:fld>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Elemente eines Mikrocontrollers</a:t>
            </a:r>
            <a:endParaRPr lang="de-AT" dirty="0"/>
          </a:p>
        </p:txBody>
      </p:sp>
      <p:sp>
        <p:nvSpPr>
          <p:cNvPr id="3" name="Inhaltsplatzhalter 2"/>
          <p:cNvSpPr>
            <a:spLocks noGrp="1"/>
          </p:cNvSpPr>
          <p:nvPr>
            <p:ph sz="quarter" idx="1"/>
          </p:nvPr>
        </p:nvSpPr>
        <p:spPr>
          <a:xfrm>
            <a:off x="457200" y="1935480"/>
            <a:ext cx="8435280" cy="4389120"/>
          </a:xfrm>
        </p:spPr>
        <p:txBody>
          <a:bodyPr>
            <a:normAutofit fontScale="92500"/>
          </a:bodyPr>
          <a:lstStyle/>
          <a:p>
            <a:r>
              <a:rPr lang="de-DE" dirty="0">
                <a:latin typeface="Arial" pitchFamily="34" charset="0"/>
                <a:cs typeface="Arial" pitchFamily="34" charset="0"/>
              </a:rPr>
              <a:t>Zentrale Recheneinheit</a:t>
            </a:r>
          </a:p>
          <a:p>
            <a:r>
              <a:rPr lang="de-DE" dirty="0">
                <a:latin typeface="Arial" pitchFamily="34" charset="0"/>
                <a:cs typeface="Arial" pitchFamily="34" charset="0"/>
              </a:rPr>
              <a:t>Programmspeicher</a:t>
            </a:r>
          </a:p>
          <a:p>
            <a:r>
              <a:rPr lang="de-DE" dirty="0">
                <a:latin typeface="Arial" pitchFamily="34" charset="0"/>
                <a:cs typeface="Arial" pitchFamily="34" charset="0"/>
              </a:rPr>
              <a:t>Ein- und Ausgabeeinheiten</a:t>
            </a:r>
          </a:p>
          <a:p>
            <a:r>
              <a:rPr lang="de-DE" dirty="0">
                <a:latin typeface="Arial" pitchFamily="34" charset="0"/>
                <a:cs typeface="Arial" pitchFamily="34" charset="0"/>
              </a:rPr>
              <a:t>Datenspeicher ( flüchtig, nicht flüchtig )</a:t>
            </a:r>
          </a:p>
          <a:p>
            <a:r>
              <a:rPr lang="de-DE" dirty="0">
                <a:latin typeface="Arial" pitchFamily="34" charset="0"/>
                <a:cs typeface="Arial" pitchFamily="34" charset="0"/>
              </a:rPr>
              <a:t>Register zur Steuerung des Controllers</a:t>
            </a:r>
          </a:p>
          <a:p>
            <a:r>
              <a:rPr lang="de-DE" dirty="0" err="1">
                <a:latin typeface="Arial" pitchFamily="34" charset="0"/>
                <a:cs typeface="Arial" pitchFamily="34" charset="0"/>
              </a:rPr>
              <a:t>Timer</a:t>
            </a:r>
            <a:endParaRPr lang="de-DE" dirty="0">
              <a:latin typeface="Arial" pitchFamily="34" charset="0"/>
              <a:cs typeface="Arial" pitchFamily="34" charset="0"/>
            </a:endParaRPr>
          </a:p>
          <a:p>
            <a:r>
              <a:rPr lang="de-DE" dirty="0">
                <a:latin typeface="Arial" pitchFamily="34" charset="0"/>
                <a:cs typeface="Arial" pitchFamily="34" charset="0"/>
              </a:rPr>
              <a:t>A/D und D/A Wandler</a:t>
            </a:r>
          </a:p>
          <a:p>
            <a:r>
              <a:rPr lang="de-DE" dirty="0">
                <a:latin typeface="Arial" pitchFamily="34" charset="0"/>
                <a:cs typeface="Arial" pitchFamily="34" charset="0"/>
              </a:rPr>
              <a:t>Businterfaces ( I2C, SPI, USB, Ethernet, Can-Bus, ... )</a:t>
            </a:r>
          </a:p>
          <a:p>
            <a:r>
              <a:rPr lang="de-DE" dirty="0">
                <a:latin typeface="Arial" pitchFamily="34" charset="0"/>
                <a:cs typeface="Arial" pitchFamily="34" charset="0"/>
              </a:rPr>
              <a:t>Ansteuerung von Displays</a:t>
            </a:r>
          </a:p>
          <a:p>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a:t>
            </a:fld>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t>Statusregister</a:t>
            </a:r>
            <a:endParaRPr lang="de-AT" dirty="0"/>
          </a:p>
        </p:txBody>
      </p:sp>
      <p:sp>
        <p:nvSpPr>
          <p:cNvPr id="3" name="Inhaltsplatzhalter 2"/>
          <p:cNvSpPr>
            <a:spLocks noGrp="1"/>
          </p:cNvSpPr>
          <p:nvPr>
            <p:ph sz="quarter" idx="1"/>
          </p:nvPr>
        </p:nvSpPr>
        <p:spPr>
          <a:xfrm>
            <a:off x="457200" y="2996952"/>
            <a:ext cx="8435280" cy="3327648"/>
          </a:xfrm>
        </p:spPr>
        <p:txBody>
          <a:bodyPr>
            <a:normAutofit fontScale="92500" lnSpcReduction="20000"/>
          </a:bodyPr>
          <a:lstStyle/>
          <a:p>
            <a:r>
              <a:rPr lang="de-DE" dirty="0">
                <a:latin typeface="Arial" pitchFamily="34" charset="0"/>
                <a:cs typeface="Arial" pitchFamily="34" charset="0"/>
              </a:rPr>
              <a:t>Bit 7 – I : Global Interrupt </a:t>
            </a:r>
            <a:r>
              <a:rPr lang="de-DE" dirty="0" err="1">
                <a:latin typeface="Arial" pitchFamily="34" charset="0"/>
                <a:cs typeface="Arial" pitchFamily="34" charset="0"/>
              </a:rPr>
              <a:t>Enable</a:t>
            </a:r>
            <a:endParaRPr lang="de-DE" dirty="0">
              <a:latin typeface="Arial" pitchFamily="34" charset="0"/>
              <a:cs typeface="Arial" pitchFamily="34" charset="0"/>
            </a:endParaRPr>
          </a:p>
          <a:p>
            <a:r>
              <a:rPr lang="de-DE" dirty="0">
                <a:latin typeface="Arial" pitchFamily="34" charset="0"/>
                <a:cs typeface="Arial" pitchFamily="34" charset="0"/>
              </a:rPr>
              <a:t>Bit 6 – T: Bit </a:t>
            </a:r>
            <a:r>
              <a:rPr lang="de-DE" dirty="0" err="1">
                <a:latin typeface="Arial" pitchFamily="34" charset="0"/>
                <a:cs typeface="Arial" pitchFamily="34" charset="0"/>
              </a:rPr>
              <a:t>Copy</a:t>
            </a:r>
            <a:r>
              <a:rPr lang="de-DE" dirty="0">
                <a:latin typeface="Arial" pitchFamily="34" charset="0"/>
                <a:cs typeface="Arial" pitchFamily="34" charset="0"/>
              </a:rPr>
              <a:t> Storage</a:t>
            </a:r>
          </a:p>
          <a:p>
            <a:r>
              <a:rPr lang="de-DE" dirty="0">
                <a:latin typeface="Arial" pitchFamily="34" charset="0"/>
                <a:cs typeface="Arial" pitchFamily="34" charset="0"/>
              </a:rPr>
              <a:t>Bit 5 – H: Half </a:t>
            </a:r>
            <a:r>
              <a:rPr lang="de-DE" dirty="0" err="1">
                <a:latin typeface="Arial" pitchFamily="34" charset="0"/>
                <a:cs typeface="Arial" pitchFamily="34" charset="0"/>
              </a:rPr>
              <a:t>Carry</a:t>
            </a:r>
            <a:r>
              <a:rPr lang="de-DE" dirty="0">
                <a:latin typeface="Arial" pitchFamily="34" charset="0"/>
                <a:cs typeface="Arial" pitchFamily="34" charset="0"/>
              </a:rPr>
              <a:t> </a:t>
            </a:r>
            <a:r>
              <a:rPr lang="de-DE" dirty="0" err="1">
                <a:latin typeface="Arial" pitchFamily="34" charset="0"/>
                <a:cs typeface="Arial" pitchFamily="34" charset="0"/>
              </a:rPr>
              <a:t>Flag</a:t>
            </a:r>
            <a:endParaRPr lang="de-DE" dirty="0">
              <a:latin typeface="Arial" pitchFamily="34" charset="0"/>
              <a:cs typeface="Arial" pitchFamily="34" charset="0"/>
            </a:endParaRPr>
          </a:p>
          <a:p>
            <a:r>
              <a:rPr lang="de-DE" dirty="0">
                <a:latin typeface="Arial" pitchFamily="34" charset="0"/>
                <a:cs typeface="Arial" pitchFamily="34" charset="0"/>
              </a:rPr>
              <a:t>Bit 4 – S: </a:t>
            </a:r>
            <a:r>
              <a:rPr lang="de-DE" dirty="0" err="1">
                <a:latin typeface="Arial" pitchFamily="34" charset="0"/>
                <a:cs typeface="Arial" pitchFamily="34" charset="0"/>
              </a:rPr>
              <a:t>Sign</a:t>
            </a:r>
            <a:r>
              <a:rPr lang="de-DE" dirty="0">
                <a:latin typeface="Arial" pitchFamily="34" charset="0"/>
                <a:cs typeface="Arial" pitchFamily="34" charset="0"/>
              </a:rPr>
              <a:t> Bit</a:t>
            </a:r>
          </a:p>
          <a:p>
            <a:r>
              <a:rPr lang="de-DE" dirty="0">
                <a:latin typeface="Arial" pitchFamily="34" charset="0"/>
                <a:cs typeface="Arial" pitchFamily="34" charset="0"/>
              </a:rPr>
              <a:t>Bit 3 – V: </a:t>
            </a:r>
            <a:r>
              <a:rPr lang="de-DE" dirty="0" err="1">
                <a:latin typeface="Arial" pitchFamily="34" charset="0"/>
                <a:cs typeface="Arial" pitchFamily="34" charset="0"/>
              </a:rPr>
              <a:t>Two's</a:t>
            </a:r>
            <a:r>
              <a:rPr lang="de-DE" dirty="0">
                <a:latin typeface="Arial" pitchFamily="34" charset="0"/>
                <a:cs typeface="Arial" pitchFamily="34" charset="0"/>
              </a:rPr>
              <a:t> </a:t>
            </a:r>
            <a:r>
              <a:rPr lang="de-DE" dirty="0" err="1">
                <a:latin typeface="Arial" pitchFamily="34" charset="0"/>
                <a:cs typeface="Arial" pitchFamily="34" charset="0"/>
              </a:rPr>
              <a:t>Complement</a:t>
            </a:r>
            <a:r>
              <a:rPr lang="de-DE" dirty="0">
                <a:latin typeface="Arial" pitchFamily="34" charset="0"/>
                <a:cs typeface="Arial" pitchFamily="34" charset="0"/>
              </a:rPr>
              <a:t> Overflow </a:t>
            </a:r>
            <a:r>
              <a:rPr lang="de-DE" dirty="0" err="1">
                <a:latin typeface="Arial" pitchFamily="34" charset="0"/>
                <a:cs typeface="Arial" pitchFamily="34" charset="0"/>
              </a:rPr>
              <a:t>Flag</a:t>
            </a:r>
            <a:endParaRPr lang="de-DE" dirty="0">
              <a:latin typeface="Arial" pitchFamily="34" charset="0"/>
              <a:cs typeface="Arial" pitchFamily="34" charset="0"/>
            </a:endParaRPr>
          </a:p>
          <a:p>
            <a:r>
              <a:rPr lang="de-DE" dirty="0">
                <a:latin typeface="Arial" pitchFamily="34" charset="0"/>
                <a:cs typeface="Arial" pitchFamily="34" charset="0"/>
              </a:rPr>
              <a:t>Bit 2 – N: Negative </a:t>
            </a:r>
            <a:r>
              <a:rPr lang="de-DE" dirty="0" err="1">
                <a:latin typeface="Arial" pitchFamily="34" charset="0"/>
                <a:cs typeface="Arial" pitchFamily="34" charset="0"/>
              </a:rPr>
              <a:t>Flag</a:t>
            </a:r>
            <a:endParaRPr lang="de-DE" dirty="0">
              <a:latin typeface="Arial" pitchFamily="34" charset="0"/>
              <a:cs typeface="Arial" pitchFamily="34" charset="0"/>
            </a:endParaRPr>
          </a:p>
          <a:p>
            <a:r>
              <a:rPr lang="de-DE" dirty="0">
                <a:latin typeface="Arial" pitchFamily="34" charset="0"/>
                <a:cs typeface="Arial" pitchFamily="34" charset="0"/>
              </a:rPr>
              <a:t>Bit 1 – Z : Zero </a:t>
            </a:r>
            <a:r>
              <a:rPr lang="de-DE" dirty="0" err="1">
                <a:latin typeface="Arial" pitchFamily="34" charset="0"/>
                <a:cs typeface="Arial" pitchFamily="34" charset="0"/>
              </a:rPr>
              <a:t>Flag</a:t>
            </a:r>
            <a:endParaRPr lang="de-DE" dirty="0">
              <a:latin typeface="Arial" pitchFamily="34" charset="0"/>
              <a:cs typeface="Arial" pitchFamily="34" charset="0"/>
            </a:endParaRPr>
          </a:p>
          <a:p>
            <a:r>
              <a:rPr lang="de-DE" dirty="0">
                <a:latin typeface="Arial" pitchFamily="34" charset="0"/>
                <a:cs typeface="Arial" pitchFamily="34" charset="0"/>
              </a:rPr>
              <a:t>Bit 0 – C: </a:t>
            </a:r>
            <a:r>
              <a:rPr lang="de-DE" dirty="0" err="1">
                <a:latin typeface="Arial" pitchFamily="34" charset="0"/>
                <a:cs typeface="Arial" pitchFamily="34" charset="0"/>
              </a:rPr>
              <a:t>Carry</a:t>
            </a:r>
            <a:r>
              <a:rPr lang="de-DE" dirty="0">
                <a:latin typeface="Arial" pitchFamily="34" charset="0"/>
                <a:cs typeface="Arial" pitchFamily="34" charset="0"/>
              </a:rPr>
              <a:t> </a:t>
            </a:r>
            <a:r>
              <a:rPr lang="de-DE" dirty="0" err="1">
                <a:latin typeface="Arial" pitchFamily="34" charset="0"/>
                <a:cs typeface="Arial" pitchFamily="34" charset="0"/>
              </a:rPr>
              <a:t>Flag</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pic>
        <p:nvPicPr>
          <p:cNvPr id="1027" name="Picture 3"/>
          <p:cNvPicPr>
            <a:picLocks noChangeAspect="1" noChangeArrowheads="1"/>
          </p:cNvPicPr>
          <p:nvPr/>
        </p:nvPicPr>
        <p:blipFill>
          <a:blip r:embed="rId3" cstate="print"/>
          <a:srcRect/>
          <a:stretch>
            <a:fillRect/>
          </a:stretch>
        </p:blipFill>
        <p:spPr bwMode="auto">
          <a:xfrm>
            <a:off x="179512" y="1412776"/>
            <a:ext cx="8784976" cy="1516950"/>
          </a:xfrm>
          <a:prstGeom prst="rect">
            <a:avLst/>
          </a:prstGeom>
          <a:noFill/>
          <a:ln w="9525">
            <a:noFill/>
            <a:miter lim="800000"/>
            <a:headEnd/>
            <a:tailEnd/>
          </a:ln>
        </p:spPr>
      </p:pic>
      <p:sp>
        <p:nvSpPr>
          <p:cNvPr id="6" name="Foliennummernplatzhalter 5"/>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20</a:t>
            </a:fld>
            <a:endParaRPr lang="de-D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t>Statusregister</a:t>
            </a:r>
            <a:endParaRPr lang="de-AT" dirty="0"/>
          </a:p>
        </p:txBody>
      </p:sp>
      <p:sp>
        <p:nvSpPr>
          <p:cNvPr id="4" name="Fußzeilenplatzhalter 3"/>
          <p:cNvSpPr>
            <a:spLocks noGrp="1"/>
          </p:cNvSpPr>
          <p:nvPr>
            <p:ph type="ftr" sz="quarter" idx="12"/>
          </p:nvPr>
        </p:nvSpPr>
        <p:spPr>
          <a:xfrm>
            <a:off x="5652120" y="6309320"/>
            <a:ext cx="3077344" cy="384048"/>
          </a:xfrm>
        </p:spPr>
        <p:txBody>
          <a:bodyPr/>
          <a:lstStyle/>
          <a:p>
            <a:r>
              <a:rPr lang="de-DE"/>
              <a:t>V0.11,  P. Klotz</a:t>
            </a:r>
          </a:p>
        </p:txBody>
      </p:sp>
      <p:sp>
        <p:nvSpPr>
          <p:cNvPr id="6" name="Foliennummernplatzhalter 5"/>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21</a:t>
            </a:fld>
            <a:endParaRPr lang="de-DE"/>
          </a:p>
        </p:txBody>
      </p:sp>
      <p:sp>
        <p:nvSpPr>
          <p:cNvPr id="7" name="Inhaltsplatzhalter 6"/>
          <p:cNvSpPr>
            <a:spLocks noGrp="1"/>
          </p:cNvSpPr>
          <p:nvPr>
            <p:ph sz="quarter" idx="1"/>
          </p:nvPr>
        </p:nvSpPr>
        <p:spPr/>
        <p:txBody>
          <a:bodyPr/>
          <a:lstStyle/>
          <a:p>
            <a:endParaRPr lang="de-AT"/>
          </a:p>
        </p:txBody>
      </p:sp>
      <p:pic>
        <p:nvPicPr>
          <p:cNvPr id="5" name="Picture 3"/>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t>Debugger</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AT" b="1" dirty="0">
                <a:latin typeface="Arial" pitchFamily="34" charset="0"/>
                <a:cs typeface="Arial" pitchFamily="34" charset="0"/>
              </a:rPr>
              <a:t>Belegte Anschlüsse:</a:t>
            </a:r>
            <a:br>
              <a:rPr lang="de-AT" b="1" dirty="0">
                <a:latin typeface="Arial" pitchFamily="34" charset="0"/>
                <a:cs typeface="Arial" pitchFamily="34" charset="0"/>
              </a:rPr>
            </a:br>
            <a:r>
              <a:rPr lang="de-AT" b="1" dirty="0">
                <a:latin typeface="Arial" pitchFamily="34" charset="0"/>
                <a:cs typeface="Arial" pitchFamily="34" charset="0"/>
              </a:rPr>
              <a:t>PB7 ( SCK )</a:t>
            </a:r>
            <a:br>
              <a:rPr lang="de-AT" b="1" dirty="0">
                <a:latin typeface="Arial" pitchFamily="34" charset="0"/>
                <a:cs typeface="Arial" pitchFamily="34" charset="0"/>
              </a:rPr>
            </a:br>
            <a:r>
              <a:rPr lang="de-AT" b="1" dirty="0">
                <a:latin typeface="Arial" pitchFamily="34" charset="0"/>
                <a:cs typeface="Arial" pitchFamily="34" charset="0"/>
              </a:rPr>
              <a:t>PC2 ( TCK)</a:t>
            </a:r>
            <a:br>
              <a:rPr lang="de-AT" b="1" dirty="0">
                <a:latin typeface="Arial" pitchFamily="34" charset="0"/>
                <a:cs typeface="Arial" pitchFamily="34" charset="0"/>
              </a:rPr>
            </a:br>
            <a:r>
              <a:rPr lang="de-AT" b="1" dirty="0">
                <a:latin typeface="Arial" pitchFamily="34" charset="0"/>
                <a:cs typeface="Arial" pitchFamily="34" charset="0"/>
              </a:rPr>
              <a:t>PC3 ( TMS )</a:t>
            </a:r>
            <a:br>
              <a:rPr lang="de-AT" b="1" dirty="0">
                <a:latin typeface="Arial" pitchFamily="34" charset="0"/>
                <a:cs typeface="Arial" pitchFamily="34" charset="0"/>
              </a:rPr>
            </a:br>
            <a:r>
              <a:rPr lang="de-AT" b="1" dirty="0">
                <a:latin typeface="Arial" pitchFamily="34" charset="0"/>
                <a:cs typeface="Arial" pitchFamily="34" charset="0"/>
              </a:rPr>
              <a:t>PC4 ( TDO )</a:t>
            </a:r>
            <a:br>
              <a:rPr lang="de-AT" b="1" dirty="0">
                <a:latin typeface="Arial" pitchFamily="34" charset="0"/>
                <a:cs typeface="Arial" pitchFamily="34" charset="0"/>
              </a:rPr>
            </a:br>
            <a:r>
              <a:rPr lang="de-AT" b="1" dirty="0">
                <a:latin typeface="Arial" pitchFamily="34" charset="0"/>
                <a:cs typeface="Arial" pitchFamily="34" charset="0"/>
              </a:rPr>
              <a:t>PC5 ( TDI )</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22</a:t>
            </a:fld>
            <a:endParaRPr lang="de-D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dirty="0"/>
              <a:t>P. Klotz</a:t>
            </a:r>
          </a:p>
        </p:txBody>
      </p:sp>
      <p:sp>
        <p:nvSpPr>
          <p:cNvPr id="3" name="Titel 2"/>
          <p:cNvSpPr>
            <a:spLocks noGrp="1"/>
          </p:cNvSpPr>
          <p:nvPr>
            <p:ph type="title"/>
          </p:nvPr>
        </p:nvSpPr>
        <p:spPr/>
        <p:txBody>
          <a:bodyPr/>
          <a:lstStyle/>
          <a:p>
            <a:r>
              <a:rPr lang="de-DE" dirty="0"/>
              <a:t>Interner Speicher</a:t>
            </a:r>
            <a:endParaRPr lang="de-AT" dirty="0"/>
          </a:p>
        </p:txBody>
      </p:sp>
      <p:sp>
        <p:nvSpPr>
          <p:cNvPr id="4" name="Textplatzhalter 3"/>
          <p:cNvSpPr>
            <a:spLocks noGrp="1"/>
          </p:cNvSpPr>
          <p:nvPr>
            <p:ph type="body" idx="1"/>
          </p:nvPr>
        </p:nvSpPr>
        <p:spPr/>
        <p:txBody>
          <a:bodyPr/>
          <a:lstStyle/>
          <a:p>
            <a:endParaRPr lang="de-AT"/>
          </a:p>
        </p:txBody>
      </p:sp>
      <p:sp>
        <p:nvSpPr>
          <p:cNvPr id="5" name="Foliennummernplatzhalter 4"/>
          <p:cNvSpPr>
            <a:spLocks noGrp="1"/>
          </p:cNvSpPr>
          <p:nvPr>
            <p:ph type="sldNum" sz="quarter" idx="12"/>
          </p:nvPr>
        </p:nvSpPr>
        <p:spPr/>
        <p:txBody>
          <a:bodyPr/>
          <a:lstStyle/>
          <a:p>
            <a:fld id="{6C6AE60A-B69C-4790-82F7-3882EDF23186}" type="slidenum">
              <a:rPr lang="de-DE" smtClean="0"/>
              <a:pPr/>
              <a:t>23</a:t>
            </a:fld>
            <a:endParaRPr lang="de-D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Interne Speicherarten</a:t>
            </a:r>
            <a:endParaRPr lang="de-AT" dirty="0"/>
          </a:p>
        </p:txBody>
      </p:sp>
      <p:sp>
        <p:nvSpPr>
          <p:cNvPr id="4" name="Inhaltsplatzhalter 3"/>
          <p:cNvSpPr>
            <a:spLocks noGrp="1"/>
          </p:cNvSpPr>
          <p:nvPr>
            <p:ph sz="quarter" idx="1"/>
          </p:nvPr>
        </p:nvSpPr>
        <p:spPr/>
        <p:txBody>
          <a:bodyPr/>
          <a:lstStyle/>
          <a:p>
            <a:r>
              <a:rPr lang="de-DE" dirty="0"/>
              <a:t>Datenspeicher ( 4 </a:t>
            </a:r>
            <a:r>
              <a:rPr lang="de-DE" dirty="0" err="1"/>
              <a:t>kByte</a:t>
            </a:r>
            <a:r>
              <a:rPr lang="de-DE" dirty="0"/>
              <a:t> )</a:t>
            </a:r>
          </a:p>
          <a:p>
            <a:r>
              <a:rPr lang="de-DE" dirty="0"/>
              <a:t>Programmspeicher </a:t>
            </a:r>
            <a:r>
              <a:rPr lang="de-DE" sz="2400" dirty="0"/>
              <a:t>( 64 </a:t>
            </a:r>
            <a:r>
              <a:rPr lang="de-DE" sz="2400" dirty="0" err="1"/>
              <a:t>kByte</a:t>
            </a:r>
            <a:r>
              <a:rPr lang="de-DE" sz="2400" dirty="0"/>
              <a:t>, 32k x 16 organisiert )</a:t>
            </a:r>
            <a:endParaRPr lang="de-DE" dirty="0"/>
          </a:p>
          <a:p>
            <a:r>
              <a:rPr lang="de-DE" dirty="0" err="1"/>
              <a:t>EEProm</a:t>
            </a:r>
            <a:r>
              <a:rPr lang="de-DE" dirty="0"/>
              <a:t>-Speicher ( 2 </a:t>
            </a:r>
            <a:r>
              <a:rPr lang="de-DE" dirty="0" err="1"/>
              <a:t>kByte</a:t>
            </a:r>
            <a:r>
              <a:rPr lang="de-DE" dirty="0"/>
              <a:t> )</a:t>
            </a:r>
            <a:endParaRPr lang="de-AT" dirty="0"/>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24</a:t>
            </a:fld>
            <a:endParaRPr lang="de-D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Flash-Speicher</a:t>
            </a:r>
            <a:endParaRPr lang="de-AT" dirty="0"/>
          </a:p>
        </p:txBody>
      </p:sp>
      <p:sp>
        <p:nvSpPr>
          <p:cNvPr id="4" name="Inhaltsplatzhalter 3"/>
          <p:cNvSpPr>
            <a:spLocks noGrp="1"/>
          </p:cNvSpPr>
          <p:nvPr>
            <p:ph sz="quarter" idx="1"/>
          </p:nvPr>
        </p:nvSpPr>
        <p:spPr/>
        <p:txBody>
          <a:bodyPr/>
          <a:lstStyle/>
          <a:p>
            <a:r>
              <a:rPr lang="de-DE" dirty="0"/>
              <a:t>64 </a:t>
            </a:r>
            <a:r>
              <a:rPr lang="de-DE" dirty="0" err="1"/>
              <a:t>kByte</a:t>
            </a:r>
            <a:endParaRPr lang="de-DE" dirty="0"/>
          </a:p>
          <a:p>
            <a:r>
              <a:rPr lang="de-DE" dirty="0"/>
              <a:t>2-Teile</a:t>
            </a:r>
          </a:p>
          <a:p>
            <a:r>
              <a:rPr lang="de-DE" dirty="0"/>
              <a:t>Boot – Bereich</a:t>
            </a:r>
          </a:p>
          <a:p>
            <a:r>
              <a:rPr lang="de-DE" dirty="0" err="1"/>
              <a:t>Application</a:t>
            </a:r>
            <a:endParaRPr lang="de-DE" dirty="0"/>
          </a:p>
          <a:p>
            <a:r>
              <a:rPr lang="de-DE" dirty="0"/>
              <a:t>Programmcounter 16 Bit</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25</a:t>
            </a:fld>
            <a:endParaRPr lang="de-D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5" y="1484784"/>
            <a:ext cx="362902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lstStyle/>
          <a:p>
            <a:r>
              <a:rPr lang="de-DE" dirty="0"/>
              <a:t>RAM</a:t>
            </a:r>
            <a:endParaRPr lang="de-AT" dirty="0"/>
          </a:p>
        </p:txBody>
      </p:sp>
      <p:sp>
        <p:nvSpPr>
          <p:cNvPr id="4" name="Inhaltsplatzhalter 3"/>
          <p:cNvSpPr>
            <a:spLocks noGrp="1"/>
          </p:cNvSpPr>
          <p:nvPr>
            <p:ph sz="quarter" idx="1"/>
          </p:nvPr>
        </p:nvSpPr>
        <p:spPr/>
        <p:txBody>
          <a:bodyPr/>
          <a:lstStyle/>
          <a:p>
            <a:r>
              <a:rPr lang="de-DE" dirty="0"/>
              <a:t>2144 Byte insgesamt</a:t>
            </a:r>
          </a:p>
          <a:p>
            <a:r>
              <a:rPr lang="de-DE" dirty="0"/>
              <a:t>96 Byte Register File und I/O Bereich</a:t>
            </a:r>
          </a:p>
          <a:p>
            <a:r>
              <a:rPr lang="de-DE" dirty="0"/>
              <a:t>2048 internes Data SRAM</a:t>
            </a:r>
          </a:p>
          <a:p>
            <a:r>
              <a:rPr lang="de-DE" dirty="0"/>
              <a:t>5 verschiedene Adressierungsarten</a:t>
            </a:r>
            <a:br>
              <a:rPr lang="de-DE" dirty="0"/>
            </a:br>
            <a:r>
              <a:rPr lang="de-DE" dirty="0"/>
              <a:t>( </a:t>
            </a:r>
            <a:r>
              <a:rPr lang="de-DE" dirty="0" err="1"/>
              <a:t>direct</a:t>
            </a:r>
            <a:r>
              <a:rPr lang="de-DE" dirty="0"/>
              <a:t>, </a:t>
            </a:r>
            <a:r>
              <a:rPr lang="de-DE" dirty="0" err="1"/>
              <a:t>indirect</a:t>
            </a:r>
            <a:r>
              <a:rPr lang="de-DE" dirty="0"/>
              <a:t>, </a:t>
            </a:r>
            <a:r>
              <a:rPr lang="de-DE" dirty="0" err="1"/>
              <a:t>indirect</a:t>
            </a:r>
            <a:r>
              <a:rPr lang="de-DE" dirty="0"/>
              <a:t> </a:t>
            </a:r>
            <a:r>
              <a:rPr lang="de-DE" dirty="0" err="1"/>
              <a:t>with</a:t>
            </a:r>
            <a:r>
              <a:rPr lang="de-DE" dirty="0"/>
              <a:t> </a:t>
            </a:r>
            <a:r>
              <a:rPr lang="de-DE" dirty="0" err="1"/>
              <a:t>displacement</a:t>
            </a:r>
            <a:r>
              <a:rPr lang="de-DE" dirty="0"/>
              <a:t>, </a:t>
            </a:r>
            <a:r>
              <a:rPr lang="de-DE" dirty="0" err="1"/>
              <a:t>indirect</a:t>
            </a:r>
            <a:r>
              <a:rPr lang="de-DE" dirty="0"/>
              <a:t> </a:t>
            </a:r>
            <a:r>
              <a:rPr lang="de-DE" dirty="0" err="1"/>
              <a:t>with</a:t>
            </a:r>
            <a:r>
              <a:rPr lang="de-DE" dirty="0"/>
              <a:t> </a:t>
            </a:r>
            <a:r>
              <a:rPr lang="de-DE" dirty="0" err="1"/>
              <a:t>pre-decrement</a:t>
            </a:r>
            <a:r>
              <a:rPr lang="de-DE" dirty="0"/>
              <a:t>, </a:t>
            </a:r>
            <a:r>
              <a:rPr lang="de-DE" dirty="0" err="1"/>
              <a:t>indirect</a:t>
            </a:r>
            <a:r>
              <a:rPr lang="de-DE" dirty="0"/>
              <a:t> </a:t>
            </a:r>
            <a:r>
              <a:rPr lang="de-DE" dirty="0" err="1"/>
              <a:t>with</a:t>
            </a:r>
            <a:r>
              <a:rPr lang="de-DE" dirty="0"/>
              <a:t> Post-</a:t>
            </a:r>
            <a:r>
              <a:rPr lang="de-DE" dirty="0" err="1"/>
              <a:t>decrement</a:t>
            </a:r>
            <a:r>
              <a:rPr lang="de-DE" dirty="0"/>
              <a:t> )</a:t>
            </a:r>
          </a:p>
          <a:p>
            <a:r>
              <a:rPr lang="de-DE" dirty="0"/>
              <a:t>R26 bis R31 indirekte Adresszeiger-Register</a:t>
            </a:r>
            <a:endParaRPr lang="de-AT" dirty="0"/>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26</a:t>
            </a:fld>
            <a:endParaRPr lang="de-D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611560" y="33820"/>
            <a:ext cx="8179668" cy="6824180"/>
          </a:xfrm>
          <a:prstGeom prst="rect">
            <a:avLst/>
          </a:prstGeom>
          <a:noFill/>
          <a:ln w="9525">
            <a:noFill/>
            <a:miter lim="800000"/>
            <a:headEnd/>
            <a:tailEnd/>
          </a:ln>
        </p:spPr>
      </p:pic>
      <p:sp>
        <p:nvSpPr>
          <p:cNvPr id="4" name="Foliennummernplatzhalter 3"/>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27</a:t>
            </a:fld>
            <a:endParaRPr lang="de-D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4" name="Foliennummernplatzhalter 3"/>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28</a:t>
            </a:fld>
            <a:endParaRPr lang="de-DE"/>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6007832"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el 2"/>
          <p:cNvSpPr>
            <a:spLocks noGrp="1"/>
          </p:cNvSpPr>
          <p:nvPr>
            <p:ph type="title"/>
          </p:nvPr>
        </p:nvSpPr>
        <p:spPr>
          <a:xfrm>
            <a:off x="457200" y="158926"/>
            <a:ext cx="8229600" cy="1143000"/>
          </a:xfrm>
        </p:spPr>
        <p:txBody>
          <a:bodyPr>
            <a:normAutofit fontScale="90000"/>
          </a:bodyPr>
          <a:lstStyle/>
          <a:p>
            <a:r>
              <a:rPr lang="en-US" dirty="0"/>
              <a:t>AVR CPU General Purpose Working Registers</a:t>
            </a:r>
            <a:endParaRPr lang="de-AT"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841" y="1556792"/>
            <a:ext cx="4399171" cy="253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6450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EEPROM</a:t>
            </a:r>
            <a:endParaRPr lang="de-AT" dirty="0"/>
          </a:p>
        </p:txBody>
      </p:sp>
      <p:sp>
        <p:nvSpPr>
          <p:cNvPr id="4" name="Inhaltsplatzhalter 3"/>
          <p:cNvSpPr>
            <a:spLocks noGrp="1"/>
          </p:cNvSpPr>
          <p:nvPr>
            <p:ph sz="quarter" idx="1"/>
          </p:nvPr>
        </p:nvSpPr>
        <p:spPr/>
        <p:txBody>
          <a:bodyPr/>
          <a:lstStyle/>
          <a:p>
            <a:r>
              <a:rPr lang="de-DE" dirty="0"/>
              <a:t>2 </a:t>
            </a:r>
            <a:r>
              <a:rPr lang="de-DE" dirty="0" err="1"/>
              <a:t>kByte</a:t>
            </a:r>
            <a:r>
              <a:rPr lang="de-DE" dirty="0"/>
              <a:t> EEPROM</a:t>
            </a:r>
          </a:p>
          <a:p>
            <a:r>
              <a:rPr lang="de-DE" dirty="0"/>
              <a:t>100 000 Schreib / Löschzyklen</a:t>
            </a:r>
            <a:endParaRPr lang="de-AT" dirty="0"/>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29</a:t>
            </a:fld>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ctr"/>
            <a:r>
              <a:rPr lang="de-DE"/>
              <a:t>Einsatzgebiete  eines </a:t>
            </a:r>
            <a:br>
              <a:rPr lang="de-DE"/>
            </a:br>
            <a:r>
              <a:rPr lang="de-DE"/>
              <a:t>Mikrocontrollers</a:t>
            </a:r>
            <a:endParaRPr lang="de-AT" dirty="0"/>
          </a:p>
        </p:txBody>
      </p:sp>
      <p:sp>
        <p:nvSpPr>
          <p:cNvPr id="3" name="Inhaltsplatzhalter 2"/>
          <p:cNvSpPr>
            <a:spLocks noGrp="1"/>
          </p:cNvSpPr>
          <p:nvPr>
            <p:ph sz="quarter" idx="1"/>
          </p:nvPr>
        </p:nvSpPr>
        <p:spPr>
          <a:xfrm>
            <a:off x="457200" y="1935480"/>
            <a:ext cx="8435280" cy="4389120"/>
          </a:xfrm>
        </p:spPr>
        <p:txBody>
          <a:bodyPr>
            <a:normAutofit/>
          </a:bodyPr>
          <a:lstStyle/>
          <a:p>
            <a:r>
              <a:rPr lang="de-DE" dirty="0">
                <a:latin typeface="Arial" pitchFamily="34" charset="0"/>
                <a:cs typeface="Arial" pitchFamily="34" charset="0"/>
              </a:rPr>
              <a:t>Momentan einer starken Wandlung unterworfen -</a:t>
            </a:r>
            <a:br>
              <a:rPr lang="de-DE" dirty="0">
                <a:latin typeface="Arial" pitchFamily="34" charset="0"/>
                <a:cs typeface="Arial" pitchFamily="34" charset="0"/>
              </a:rPr>
            </a:br>
            <a:r>
              <a:rPr lang="de-DE" dirty="0">
                <a:latin typeface="Arial" pitchFamily="34" charset="0"/>
                <a:cs typeface="Arial" pitchFamily="34" charset="0"/>
              </a:rPr>
              <a:t>immer mehr Einsatzgebiete</a:t>
            </a:r>
          </a:p>
          <a:p>
            <a:r>
              <a:rPr lang="de-DE" dirty="0">
                <a:latin typeface="Arial" pitchFamily="34" charset="0"/>
                <a:cs typeface="Arial" pitchFamily="34" charset="0"/>
              </a:rPr>
              <a:t>Ersatz von einfacher digitaler und analoger Schaltungen ( -&gt; Preisverfall )</a:t>
            </a:r>
          </a:p>
          <a:p>
            <a:r>
              <a:rPr lang="de-DE" dirty="0">
                <a:latin typeface="Arial" pitchFamily="34" charset="0"/>
                <a:cs typeface="Arial" pitchFamily="34" charset="0"/>
              </a:rPr>
              <a:t>Übernahme von komplexen Steuerungsaufgaben</a:t>
            </a:r>
          </a:p>
          <a:p>
            <a:r>
              <a:rPr lang="de-DE" dirty="0">
                <a:latin typeface="Arial" pitchFamily="34" charset="0"/>
                <a:cs typeface="Arial" pitchFamily="34" charset="0"/>
              </a:rPr>
              <a:t>Visualisierung bei Maschinen und Messgeräten</a:t>
            </a:r>
          </a:p>
          <a:p>
            <a:r>
              <a:rPr lang="de-DE" dirty="0">
                <a:latin typeface="Arial" pitchFamily="34" charset="0"/>
                <a:cs typeface="Arial" pitchFamily="34" charset="0"/>
              </a:rPr>
              <a:t>Mikrocontroller ab 4 Pin bis 1000 Pins</a:t>
            </a:r>
            <a:endParaRPr lang="de-AT" dirty="0">
              <a:latin typeface="Arial" pitchFamily="34" charset="0"/>
              <a:cs typeface="Arial" pitchFamily="34" charset="0"/>
            </a:endParaRPr>
          </a:p>
        </p:txBody>
      </p:sp>
      <p:sp>
        <p:nvSpPr>
          <p:cNvPr id="6" name="Fußzeilenplatzhalter 5"/>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3</a:t>
            </a:fld>
            <a:endParaRPr lang="de-D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I/O Speicher</a:t>
            </a:r>
            <a:endParaRPr lang="de-AT" dirty="0"/>
          </a:p>
        </p:txBody>
      </p:sp>
      <p:sp>
        <p:nvSpPr>
          <p:cNvPr id="4" name="Inhaltsplatzhalter 3"/>
          <p:cNvSpPr>
            <a:spLocks noGrp="1"/>
          </p:cNvSpPr>
          <p:nvPr>
            <p:ph sz="quarter" idx="1"/>
          </p:nvPr>
        </p:nvSpPr>
        <p:spPr/>
        <p:txBody>
          <a:bodyPr/>
          <a:lstStyle/>
          <a:p>
            <a:r>
              <a:rPr lang="de-DE" dirty="0"/>
              <a:t>Durch IN / OUT Befehle ansprechbar</a:t>
            </a:r>
          </a:p>
          <a:p>
            <a:r>
              <a:rPr lang="de-DE" dirty="0"/>
              <a:t>I/O Register im Adressbereich von 0 bis </a:t>
            </a:r>
            <a:r>
              <a:rPr lang="de-DE" dirty="0">
                <a:latin typeface="Arial" pitchFamily="34" charset="0"/>
                <a:cs typeface="Arial" pitchFamily="34" charset="0"/>
              </a:rPr>
              <a:t>0x1F</a:t>
            </a:r>
            <a:r>
              <a:rPr lang="de-DE" dirty="0"/>
              <a:t> sind Bitadressierbar ( CBI, SBI,SBIS,SBIC </a:t>
            </a:r>
            <a:r>
              <a:rPr lang="de-DE" dirty="0" err="1"/>
              <a:t>instruction</a:t>
            </a:r>
            <a:r>
              <a:rPr lang="de-DE" dirty="0"/>
              <a:t> )</a:t>
            </a:r>
          </a:p>
          <a:p>
            <a:r>
              <a:rPr lang="de-DE" dirty="0"/>
              <a:t>Wenn die LD und ST Befehle verwendet werden, muss </a:t>
            </a:r>
            <a:r>
              <a:rPr lang="de-DE" dirty="0">
                <a:latin typeface="Arial" pitchFamily="34" charset="0"/>
                <a:cs typeface="Arial" pitchFamily="34" charset="0"/>
              </a:rPr>
              <a:t>0x20</a:t>
            </a:r>
            <a:r>
              <a:rPr lang="de-DE" dirty="0"/>
              <a:t> zur Adresse der Register hinzugezählt werden-</a:t>
            </a:r>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30</a:t>
            </a:fld>
            <a:endParaRPr lang="de-D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latin typeface="Arial" pitchFamily="34" charset="0"/>
                <a:cs typeface="Arial" pitchFamily="34" charset="0"/>
              </a:rPr>
              <a:t>I/O</a:t>
            </a:r>
            <a:endParaRPr lang="de-AT" dirty="0">
              <a:latin typeface="Arial" pitchFamily="34" charset="0"/>
              <a:cs typeface="Arial" pitchFamily="34" charset="0"/>
            </a:endParaRPr>
          </a:p>
        </p:txBody>
      </p:sp>
      <p:sp>
        <p:nvSpPr>
          <p:cNvPr id="3" name="Inhaltsplatzhalter 2"/>
          <p:cNvSpPr>
            <a:spLocks noGrp="1"/>
          </p:cNvSpPr>
          <p:nvPr>
            <p:ph sz="quarter" idx="1"/>
          </p:nvPr>
        </p:nvSpPr>
        <p:spPr>
          <a:xfrm>
            <a:off x="457200" y="1935480"/>
            <a:ext cx="8435280" cy="4389120"/>
          </a:xfrm>
        </p:spPr>
        <p:txBody>
          <a:bodyPr>
            <a:normAutofit fontScale="92500" lnSpcReduction="10000"/>
          </a:bodyPr>
          <a:lstStyle/>
          <a:p>
            <a:r>
              <a:rPr lang="de-AT" b="1" dirty="0"/>
              <a:t>I/O Port Pins müssen initialisiert werden</a:t>
            </a:r>
          </a:p>
          <a:p>
            <a:r>
              <a:rPr lang="de-AT" b="1" dirty="0"/>
              <a:t>Jeder Pin kann unabhängig als Ausgang oder Eingang verwendet werden</a:t>
            </a:r>
          </a:p>
          <a:p>
            <a:r>
              <a:rPr lang="de-DE" b="1" dirty="0"/>
              <a:t>Pull-</a:t>
            </a:r>
            <a:r>
              <a:rPr lang="de-DE" b="1" dirty="0" err="1"/>
              <a:t>up</a:t>
            </a:r>
            <a:r>
              <a:rPr lang="de-DE" b="1" dirty="0"/>
              <a:t> Widerstände </a:t>
            </a:r>
            <a:r>
              <a:rPr lang="de-DE" b="1" dirty="0" err="1"/>
              <a:t>zuschaltbar</a:t>
            </a:r>
            <a:endParaRPr lang="de-DE" b="1" dirty="0"/>
          </a:p>
          <a:p>
            <a:r>
              <a:rPr lang="de-DE" b="1" dirty="0"/>
              <a:t>3 zuständige Register:</a:t>
            </a:r>
            <a:br>
              <a:rPr lang="de-DE" b="1" dirty="0"/>
            </a:br>
            <a:r>
              <a:rPr lang="de-DE" b="1" dirty="0" err="1"/>
              <a:t>PORTx</a:t>
            </a:r>
            <a:r>
              <a:rPr lang="de-DE" b="1" dirty="0"/>
              <a:t>	Data Register	</a:t>
            </a:r>
            <a:br>
              <a:rPr lang="de-DE" b="1" dirty="0"/>
            </a:br>
            <a:r>
              <a:rPr lang="de-DE" b="1" dirty="0" err="1"/>
              <a:t>DDRx</a:t>
            </a:r>
            <a:r>
              <a:rPr lang="de-DE" b="1" dirty="0"/>
              <a:t>	Data </a:t>
            </a:r>
            <a:r>
              <a:rPr lang="de-DE" b="1" dirty="0" err="1"/>
              <a:t>Direction</a:t>
            </a:r>
            <a:r>
              <a:rPr lang="de-DE" b="1" dirty="0"/>
              <a:t> Register</a:t>
            </a:r>
            <a:br>
              <a:rPr lang="de-DE" b="1" dirty="0"/>
            </a:br>
            <a:r>
              <a:rPr lang="de-DE" b="1" dirty="0" err="1"/>
              <a:t>PINx</a:t>
            </a:r>
            <a:r>
              <a:rPr lang="de-DE" b="1" dirty="0"/>
              <a:t>	Port Input Pins ( </a:t>
            </a:r>
            <a:r>
              <a:rPr lang="de-DE" b="1" dirty="0" err="1"/>
              <a:t>read</a:t>
            </a:r>
            <a:r>
              <a:rPr lang="de-DE" b="1" dirty="0"/>
              <a:t> </a:t>
            </a:r>
            <a:r>
              <a:rPr lang="de-DE" b="1" dirty="0" err="1"/>
              <a:t>only</a:t>
            </a:r>
            <a:r>
              <a:rPr lang="de-DE" b="1" dirty="0"/>
              <a:t> )</a:t>
            </a:r>
          </a:p>
          <a:p>
            <a:r>
              <a:rPr lang="de-DE" b="1" dirty="0"/>
              <a:t>PUD	Pull-</a:t>
            </a:r>
            <a:r>
              <a:rPr lang="de-DE" b="1" dirty="0" err="1"/>
              <a:t>up</a:t>
            </a:r>
            <a:r>
              <a:rPr lang="de-DE" b="1" dirty="0"/>
              <a:t> </a:t>
            </a:r>
            <a:r>
              <a:rPr lang="de-DE" b="1" dirty="0" err="1"/>
              <a:t>disable</a:t>
            </a:r>
            <a:r>
              <a:rPr lang="de-DE" b="1" dirty="0"/>
              <a:t> Bit in SFIOR</a:t>
            </a:r>
            <a:br>
              <a:rPr lang="de-DE" b="1" dirty="0"/>
            </a:br>
            <a:endParaRPr lang="de-AT" b="1" dirty="0"/>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31</a:t>
            </a:fld>
            <a:endParaRPr lang="de-D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8926"/>
            <a:ext cx="8229600" cy="533770"/>
          </a:xfrm>
        </p:spPr>
        <p:txBody>
          <a:bodyPr>
            <a:normAutofit fontScale="90000"/>
          </a:bodyPr>
          <a:lstStyle/>
          <a:p>
            <a:pPr algn="ctr"/>
            <a:r>
              <a:rPr lang="de-DE" dirty="0">
                <a:latin typeface="Arial" pitchFamily="34" charset="0"/>
                <a:cs typeface="Arial" pitchFamily="34" charset="0"/>
              </a:rPr>
              <a:t>General Digital I/O</a:t>
            </a:r>
            <a:endParaRPr lang="de-AT"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23135"/>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32</a:t>
            </a:fld>
            <a:endParaRPr lang="de-DE"/>
          </a:p>
        </p:txBody>
      </p:sp>
      <p:sp>
        <p:nvSpPr>
          <p:cNvPr id="3" name="Inhaltsplatzhalter 2"/>
          <p:cNvSpPr>
            <a:spLocks noGrp="1"/>
          </p:cNvSpPr>
          <p:nvPr>
            <p:ph sz="quarter" idx="1"/>
          </p:nvPr>
        </p:nvSpPr>
        <p:spPr/>
        <p:txBody>
          <a:bodyPr/>
          <a:lstStyle/>
          <a:p>
            <a:endParaRPr lang="de-AT"/>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0"/>
            <a:ext cx="8318698" cy="683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latin typeface="Arial" pitchFamily="34" charset="0"/>
                <a:cs typeface="Arial" pitchFamily="34" charset="0"/>
              </a:rPr>
              <a:t>Initialisierung der Pins</a:t>
            </a:r>
            <a:endParaRPr lang="de-AT" dirty="0">
              <a:latin typeface="Arial" pitchFamily="34" charset="0"/>
              <a:cs typeface="Arial" pitchFamily="34" charset="0"/>
            </a:endParaRPr>
          </a:p>
        </p:txBody>
      </p:sp>
      <p:sp>
        <p:nvSpPr>
          <p:cNvPr id="3" name="Inhaltsplatzhalter 2"/>
          <p:cNvSpPr>
            <a:spLocks noGrp="1"/>
          </p:cNvSpPr>
          <p:nvPr>
            <p:ph sz="quarter" idx="1"/>
          </p:nvPr>
        </p:nvSpPr>
        <p:spPr>
          <a:xfrm>
            <a:off x="457200" y="1935480"/>
            <a:ext cx="8435280" cy="4389120"/>
          </a:xfrm>
        </p:spPr>
        <p:txBody>
          <a:bodyPr>
            <a:normAutofit fontScale="85000" lnSpcReduction="20000"/>
          </a:bodyPr>
          <a:lstStyle/>
          <a:p>
            <a:r>
              <a:rPr lang="de-DE" b="1" dirty="0" err="1"/>
              <a:t>DDRxn</a:t>
            </a:r>
            <a:r>
              <a:rPr lang="de-DE" b="1" dirty="0"/>
              <a:t>	Data </a:t>
            </a:r>
            <a:r>
              <a:rPr lang="de-DE" b="1" dirty="0" err="1"/>
              <a:t>Direction</a:t>
            </a:r>
            <a:r>
              <a:rPr lang="de-DE" b="1" dirty="0"/>
              <a:t> Register </a:t>
            </a:r>
            <a:r>
              <a:rPr lang="de-AT" b="1" dirty="0"/>
              <a:t>Jeder Pin </a:t>
            </a:r>
            <a:br>
              <a:rPr lang="de-AT" b="1" dirty="0"/>
            </a:br>
            <a:r>
              <a:rPr lang="de-AT" b="1" dirty="0">
                <a:latin typeface="Arial" pitchFamily="34" charset="0"/>
                <a:cs typeface="Arial" pitchFamily="34" charset="0"/>
              </a:rPr>
              <a:t>"1": Output</a:t>
            </a:r>
            <a:br>
              <a:rPr lang="de-AT" b="1" dirty="0">
                <a:latin typeface="Arial" pitchFamily="34" charset="0"/>
                <a:cs typeface="Arial" pitchFamily="34" charset="0"/>
              </a:rPr>
            </a:br>
            <a:r>
              <a:rPr lang="de-AT" b="1" dirty="0">
                <a:latin typeface="Arial" pitchFamily="34" charset="0"/>
                <a:cs typeface="Arial" pitchFamily="34" charset="0"/>
              </a:rPr>
              <a:t>"0": Input</a:t>
            </a:r>
          </a:p>
          <a:p>
            <a:r>
              <a:rPr lang="de-AT" b="1" dirty="0">
                <a:latin typeface="Arial" pitchFamily="34" charset="0"/>
                <a:cs typeface="Arial" pitchFamily="34" charset="0"/>
              </a:rPr>
              <a:t>Bei Konfiguration als Eingang kann der Pull-</a:t>
            </a:r>
            <a:r>
              <a:rPr lang="de-AT" b="1" dirty="0" err="1">
                <a:latin typeface="Arial" pitchFamily="34" charset="0"/>
                <a:cs typeface="Arial" pitchFamily="34" charset="0"/>
              </a:rPr>
              <a:t>up</a:t>
            </a:r>
            <a:r>
              <a:rPr lang="de-AT" b="1" dirty="0">
                <a:latin typeface="Arial" pitchFamily="34" charset="0"/>
                <a:cs typeface="Arial" pitchFamily="34" charset="0"/>
              </a:rPr>
              <a:t> Widerstand durch Beschreiben des </a:t>
            </a:r>
            <a:r>
              <a:rPr lang="de-AT" b="1" dirty="0" err="1">
                <a:latin typeface="Arial" pitchFamily="34" charset="0"/>
                <a:cs typeface="Arial" pitchFamily="34" charset="0"/>
              </a:rPr>
              <a:t>PORTxn</a:t>
            </a:r>
            <a:r>
              <a:rPr lang="de-AT" b="1" dirty="0">
                <a:latin typeface="Arial" pitchFamily="34" charset="0"/>
                <a:cs typeface="Arial" pitchFamily="34" charset="0"/>
              </a:rPr>
              <a:t> Bits mit einer "1" eingeschalten werden</a:t>
            </a:r>
            <a:br>
              <a:rPr lang="de-AT" b="1" dirty="0">
                <a:latin typeface="Arial" pitchFamily="34" charset="0"/>
                <a:cs typeface="Arial" pitchFamily="34" charset="0"/>
              </a:rPr>
            </a:br>
            <a:r>
              <a:rPr lang="de-AT" b="1" dirty="0">
                <a:latin typeface="Arial" pitchFamily="34" charset="0"/>
                <a:cs typeface="Arial" pitchFamily="34" charset="0"/>
              </a:rPr>
              <a:t>( aus mit "0" )</a:t>
            </a:r>
          </a:p>
          <a:p>
            <a:r>
              <a:rPr lang="de-DE" b="1" dirty="0">
                <a:latin typeface="Arial" pitchFamily="34" charset="0"/>
                <a:cs typeface="Arial" pitchFamily="34" charset="0"/>
              </a:rPr>
              <a:t>Output: Der Inhalt des </a:t>
            </a:r>
            <a:r>
              <a:rPr lang="de-DE" b="1" dirty="0" err="1">
                <a:latin typeface="Arial" pitchFamily="34" charset="0"/>
                <a:cs typeface="Arial" pitchFamily="34" charset="0"/>
              </a:rPr>
              <a:t>PORTxn</a:t>
            </a:r>
            <a:r>
              <a:rPr lang="de-DE" b="1" dirty="0">
                <a:latin typeface="Arial" pitchFamily="34" charset="0"/>
                <a:cs typeface="Arial" pitchFamily="34" charset="0"/>
              </a:rPr>
              <a:t> Bits bestimmt den Zustand des Ausganges</a:t>
            </a:r>
          </a:p>
          <a:p>
            <a:r>
              <a:rPr lang="de-DE" b="1" dirty="0" err="1">
                <a:latin typeface="Arial" pitchFamily="34" charset="0"/>
                <a:cs typeface="Arial" pitchFamily="34" charset="0"/>
              </a:rPr>
              <a:t>Toggling</a:t>
            </a:r>
            <a:r>
              <a:rPr lang="de-DE" b="1" dirty="0">
                <a:latin typeface="Arial" pitchFamily="34" charset="0"/>
                <a:cs typeface="Arial" pitchFamily="34" charset="0"/>
              </a:rPr>
              <a:t> eines Pins:</a:t>
            </a:r>
            <a:br>
              <a:rPr lang="de-DE" b="1" dirty="0">
                <a:latin typeface="Arial" pitchFamily="34" charset="0"/>
                <a:cs typeface="Arial" pitchFamily="34" charset="0"/>
              </a:rPr>
            </a:br>
            <a:r>
              <a:rPr lang="de-DE" b="1" dirty="0">
                <a:latin typeface="Arial" pitchFamily="34" charset="0"/>
                <a:cs typeface="Arial" pitchFamily="34" charset="0"/>
              </a:rPr>
              <a:t>Beim Schreiben einer 1 auf </a:t>
            </a:r>
            <a:r>
              <a:rPr lang="de-DE" b="1" dirty="0" err="1">
                <a:latin typeface="Arial" pitchFamily="34" charset="0"/>
                <a:cs typeface="Arial" pitchFamily="34" charset="0"/>
              </a:rPr>
              <a:t>PINxn</a:t>
            </a:r>
            <a:r>
              <a:rPr lang="de-DE" b="1" dirty="0">
                <a:latin typeface="Arial" pitchFamily="34" charset="0"/>
                <a:cs typeface="Arial" pitchFamily="34" charset="0"/>
              </a:rPr>
              <a:t> wird der Zustand von </a:t>
            </a:r>
            <a:r>
              <a:rPr lang="de-DE" b="1" dirty="0" err="1">
                <a:latin typeface="Arial" pitchFamily="34" charset="0"/>
                <a:cs typeface="Arial" pitchFamily="34" charset="0"/>
              </a:rPr>
              <a:t>PORTxn</a:t>
            </a:r>
            <a:r>
              <a:rPr lang="de-DE" b="1" dirty="0">
                <a:latin typeface="Arial" pitchFamily="34" charset="0"/>
                <a:cs typeface="Arial" pitchFamily="34" charset="0"/>
              </a:rPr>
              <a:t> </a:t>
            </a:r>
            <a:r>
              <a:rPr lang="de-DE" b="1" dirty="0" err="1">
                <a:latin typeface="Arial" pitchFamily="34" charset="0"/>
                <a:cs typeface="Arial" pitchFamily="34" charset="0"/>
              </a:rPr>
              <a:t>getoggelt</a:t>
            </a:r>
            <a:r>
              <a:rPr lang="de-DE" b="1" dirty="0">
                <a:latin typeface="Arial" pitchFamily="34" charset="0"/>
                <a:cs typeface="Arial" pitchFamily="34" charset="0"/>
              </a:rPr>
              <a:t>.</a:t>
            </a:r>
            <a:br>
              <a:rPr lang="de-DE" b="1" dirty="0">
                <a:latin typeface="Arial" pitchFamily="34" charset="0"/>
                <a:cs typeface="Arial" pitchFamily="34" charset="0"/>
              </a:rPr>
            </a:br>
            <a:endParaRPr lang="de-AT" b="1"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33</a:t>
            </a:fld>
            <a:endParaRPr lang="de-D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latin typeface="Arial" pitchFamily="34" charset="0"/>
                <a:cs typeface="Arial" pitchFamily="34" charset="0"/>
              </a:rPr>
              <a:t>Initialisierung der Pins</a:t>
            </a:r>
            <a:endParaRPr lang="de-AT" dirty="0">
              <a:latin typeface="Arial" pitchFamily="34" charset="0"/>
              <a:cs typeface="Arial" pitchFamily="34" charset="0"/>
            </a:endParaRPr>
          </a:p>
        </p:txBody>
      </p:sp>
      <p:sp>
        <p:nvSpPr>
          <p:cNvPr id="3" name="Inhaltsplatzhalter 2"/>
          <p:cNvSpPr>
            <a:spLocks noGrp="1"/>
          </p:cNvSpPr>
          <p:nvPr>
            <p:ph sz="quarter" idx="1"/>
          </p:nvPr>
        </p:nvSpPr>
        <p:spPr>
          <a:xfrm>
            <a:off x="457200" y="1935480"/>
            <a:ext cx="8435280" cy="845448"/>
          </a:xfrm>
        </p:spPr>
        <p:txBody>
          <a:bodyPr>
            <a:normAutofit/>
          </a:bodyPr>
          <a:lstStyle/>
          <a:p>
            <a:r>
              <a:rPr lang="de-DE" b="1" dirty="0">
                <a:latin typeface="Arial" pitchFamily="34" charset="0"/>
                <a:cs typeface="Arial" pitchFamily="34" charset="0"/>
              </a:rPr>
              <a:t>Zusammenfassung:</a:t>
            </a:r>
            <a:endParaRPr lang="de-AT" b="1"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pic>
        <p:nvPicPr>
          <p:cNvPr id="2052" name="Picture 4"/>
          <p:cNvPicPr>
            <a:picLocks noChangeAspect="1" noChangeArrowheads="1"/>
          </p:cNvPicPr>
          <p:nvPr/>
        </p:nvPicPr>
        <p:blipFill>
          <a:blip r:embed="rId2" cstate="print"/>
          <a:srcRect/>
          <a:stretch>
            <a:fillRect/>
          </a:stretch>
        </p:blipFill>
        <p:spPr bwMode="auto">
          <a:xfrm>
            <a:off x="0" y="2996952"/>
            <a:ext cx="9024639" cy="2520280"/>
          </a:xfrm>
          <a:prstGeom prst="rect">
            <a:avLst/>
          </a:prstGeom>
          <a:noFill/>
          <a:ln w="9525">
            <a:noFill/>
            <a:miter lim="800000"/>
            <a:headEnd/>
            <a:tailEnd/>
          </a:ln>
        </p:spPr>
      </p:pic>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34</a:t>
            </a:fld>
            <a:endParaRPr lang="de-D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de-DE" dirty="0">
                <a:latin typeface="Arial" pitchFamily="34" charset="0"/>
                <a:cs typeface="Arial" pitchFamily="34" charset="0"/>
              </a:rPr>
              <a:t>Lesen der Pins</a:t>
            </a:r>
            <a:endParaRPr lang="de-AT" dirty="0">
              <a:latin typeface="Arial" pitchFamily="34" charset="0"/>
              <a:cs typeface="Arial" pitchFamily="34" charset="0"/>
            </a:endParaRPr>
          </a:p>
        </p:txBody>
      </p:sp>
      <p:sp>
        <p:nvSpPr>
          <p:cNvPr id="3" name="Inhaltsplatzhalter 2"/>
          <p:cNvSpPr>
            <a:spLocks noGrp="1"/>
          </p:cNvSpPr>
          <p:nvPr>
            <p:ph sz="quarter" idx="1"/>
          </p:nvPr>
        </p:nvSpPr>
        <p:spPr>
          <a:xfrm>
            <a:off x="457200" y="1935480"/>
            <a:ext cx="8435280" cy="4389120"/>
          </a:xfrm>
        </p:spPr>
        <p:txBody>
          <a:bodyPr>
            <a:normAutofit/>
          </a:bodyPr>
          <a:lstStyle/>
          <a:p>
            <a:r>
              <a:rPr lang="de-DE" b="1" dirty="0"/>
              <a:t>Das Lesen erfolgt über das </a:t>
            </a:r>
            <a:r>
              <a:rPr lang="de-DE" b="1" dirty="0" err="1"/>
              <a:t>PINxn</a:t>
            </a:r>
            <a:r>
              <a:rPr lang="de-DE" b="1" dirty="0"/>
              <a:t> Registerbit</a:t>
            </a:r>
          </a:p>
          <a:p>
            <a:r>
              <a:rPr lang="de-DE" b="1" dirty="0">
                <a:latin typeface="Arial" pitchFamily="34" charset="0"/>
                <a:cs typeface="Arial" pitchFamily="34" charset="0"/>
              </a:rPr>
              <a:t>Zur Vermeidung einer Metastabilität wird intern synchronisiert ( dadurch ergibt sich eine kleine Verzögerung )</a:t>
            </a:r>
          </a:p>
          <a:p>
            <a:br>
              <a:rPr lang="de-DE" b="1" dirty="0">
                <a:latin typeface="Arial" pitchFamily="34" charset="0"/>
                <a:cs typeface="Arial" pitchFamily="34" charset="0"/>
              </a:rPr>
            </a:br>
            <a:endParaRPr lang="de-AT" b="1" dirty="0">
              <a:latin typeface="Arial" pitchFamily="34" charset="0"/>
              <a:cs typeface="Arial" pitchFamily="34" charset="0"/>
            </a:endParaRPr>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35</a:t>
            </a:fld>
            <a:endParaRPr lang="de-D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dirty="0"/>
              <a:t>P. Klotz</a:t>
            </a:r>
          </a:p>
        </p:txBody>
      </p:sp>
      <p:sp>
        <p:nvSpPr>
          <p:cNvPr id="3" name="Titel 2"/>
          <p:cNvSpPr>
            <a:spLocks noGrp="1"/>
          </p:cNvSpPr>
          <p:nvPr>
            <p:ph type="title"/>
          </p:nvPr>
        </p:nvSpPr>
        <p:spPr/>
        <p:txBody>
          <a:bodyPr/>
          <a:lstStyle/>
          <a:p>
            <a:r>
              <a:rPr lang="de-DE" dirty="0"/>
              <a:t>Interrupts</a:t>
            </a:r>
            <a:endParaRPr lang="de-AT" dirty="0"/>
          </a:p>
        </p:txBody>
      </p:sp>
      <p:sp>
        <p:nvSpPr>
          <p:cNvPr id="4" name="Textplatzhalter 3"/>
          <p:cNvSpPr>
            <a:spLocks noGrp="1"/>
          </p:cNvSpPr>
          <p:nvPr>
            <p:ph type="body" idx="1"/>
          </p:nvPr>
        </p:nvSpPr>
        <p:spPr/>
        <p:txBody>
          <a:bodyPr/>
          <a:lstStyle/>
          <a:p>
            <a:r>
              <a:rPr lang="de-DE" dirty="0" err="1"/>
              <a:t>Reset</a:t>
            </a:r>
            <a:r>
              <a:rPr lang="de-DE" dirty="0"/>
              <a:t> und Interrupt-Handling</a:t>
            </a:r>
            <a:endParaRPr lang="de-AT"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36</a:t>
            </a:fld>
            <a:endParaRPr lang="de-D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Interrupt</a:t>
            </a:r>
            <a:endParaRPr lang="de-AT" dirty="0"/>
          </a:p>
        </p:txBody>
      </p:sp>
      <p:sp>
        <p:nvSpPr>
          <p:cNvPr id="4" name="Inhaltsplatzhalter 3"/>
          <p:cNvSpPr>
            <a:spLocks noGrp="1"/>
          </p:cNvSpPr>
          <p:nvPr>
            <p:ph sz="quarter" idx="1"/>
          </p:nvPr>
        </p:nvSpPr>
        <p:spPr/>
        <p:txBody>
          <a:bodyPr/>
          <a:lstStyle/>
          <a:p>
            <a:r>
              <a:rPr lang="de-DE" dirty="0"/>
              <a:t>Interrupts sind Programmunterbrechungen, wie der Aufruf einer Funktion.</a:t>
            </a:r>
          </a:p>
          <a:p>
            <a:r>
              <a:rPr lang="de-DE" dirty="0"/>
              <a:t>Die Funktion wird allerdings nicht von der Software aufgerufen, sondern durch ein externes Ereignis.</a:t>
            </a:r>
          </a:p>
          <a:p>
            <a:r>
              <a:rPr lang="de-DE" dirty="0"/>
              <a:t>Beispiele:</a:t>
            </a:r>
            <a:br>
              <a:rPr lang="de-DE" dirty="0"/>
            </a:br>
            <a:r>
              <a:rPr lang="de-DE" dirty="0"/>
              <a:t>Tastendruck</a:t>
            </a:r>
            <a:br>
              <a:rPr lang="de-DE" dirty="0"/>
            </a:br>
            <a:r>
              <a:rPr lang="de-DE" dirty="0"/>
              <a:t>Empfang eines Zeichens über eine Schnittstelle</a:t>
            </a:r>
            <a:br>
              <a:rPr lang="de-DE" dirty="0"/>
            </a:br>
            <a:r>
              <a:rPr lang="de-DE" dirty="0"/>
              <a:t>Wandlung eines Analogwertes</a:t>
            </a:r>
            <a:br>
              <a:rPr lang="de-DE" dirty="0"/>
            </a:br>
            <a:r>
              <a:rPr lang="de-DE" dirty="0"/>
              <a:t>Ablauf eines </a:t>
            </a:r>
            <a:r>
              <a:rPr lang="de-DE" dirty="0" err="1"/>
              <a:t>Timers</a:t>
            </a:r>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37</a:t>
            </a:fld>
            <a:endParaRPr lang="de-D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err="1"/>
              <a:t>Reset</a:t>
            </a:r>
            <a:r>
              <a:rPr lang="de-DE" dirty="0"/>
              <a:t> und Interrupt-Handling</a:t>
            </a:r>
            <a:endParaRPr lang="de-AT" dirty="0"/>
          </a:p>
        </p:txBody>
      </p:sp>
      <p:sp>
        <p:nvSpPr>
          <p:cNvPr id="4" name="Inhaltsplatzhalter 3"/>
          <p:cNvSpPr>
            <a:spLocks noGrp="1"/>
          </p:cNvSpPr>
          <p:nvPr>
            <p:ph sz="quarter" idx="1"/>
          </p:nvPr>
        </p:nvSpPr>
        <p:spPr>
          <a:xfrm>
            <a:off x="457200" y="1524000"/>
            <a:ext cx="8229600" cy="5073352"/>
          </a:xfrm>
        </p:spPr>
        <p:txBody>
          <a:bodyPr>
            <a:normAutofit/>
          </a:bodyPr>
          <a:lstStyle/>
          <a:p>
            <a:r>
              <a:rPr lang="de-DE" dirty="0"/>
              <a:t>Jeder Interrupt hat seinen eigenen Programmvektor ( </a:t>
            </a:r>
            <a:r>
              <a:rPr lang="de-DE" dirty="0" err="1"/>
              <a:t>Einsprungadresse</a:t>
            </a:r>
            <a:r>
              <a:rPr lang="de-DE" dirty="0"/>
              <a:t> ) im Speicher</a:t>
            </a:r>
          </a:p>
          <a:p>
            <a:r>
              <a:rPr lang="de-DE" dirty="0"/>
              <a:t>Jeder Interrupt kann individuell </a:t>
            </a:r>
            <a:r>
              <a:rPr lang="de-DE" dirty="0" err="1"/>
              <a:t>enabled</a:t>
            </a:r>
            <a:r>
              <a:rPr lang="de-DE" dirty="0"/>
              <a:t> werden.</a:t>
            </a:r>
          </a:p>
          <a:p>
            <a:r>
              <a:rPr lang="de-DE" dirty="0"/>
              <a:t>Global </a:t>
            </a:r>
            <a:r>
              <a:rPr lang="de-DE" dirty="0" err="1"/>
              <a:t>Enable</a:t>
            </a:r>
            <a:r>
              <a:rPr lang="de-DE" dirty="0"/>
              <a:t> – Bit ( Assembler: sei – Befehl )</a:t>
            </a:r>
          </a:p>
          <a:p>
            <a:r>
              <a:rPr lang="de-DE" dirty="0"/>
              <a:t>Verschiedene </a:t>
            </a:r>
            <a:r>
              <a:rPr lang="de-DE" dirty="0" err="1"/>
              <a:t>Interruptprioritäten</a:t>
            </a:r>
            <a:r>
              <a:rPr lang="de-DE" dirty="0"/>
              <a:t> ( je niedriger die </a:t>
            </a:r>
            <a:r>
              <a:rPr lang="de-DE" dirty="0" err="1"/>
              <a:t>Interruptadresse</a:t>
            </a:r>
            <a:r>
              <a:rPr lang="de-AT" dirty="0"/>
              <a:t> ist, desto höher die Priorität )</a:t>
            </a:r>
          </a:p>
          <a:p>
            <a:r>
              <a:rPr lang="de-DE" dirty="0"/>
              <a:t>Antwort- und </a:t>
            </a:r>
            <a:r>
              <a:rPr lang="de-DE" dirty="0" err="1"/>
              <a:t>Returnzeit</a:t>
            </a:r>
            <a:r>
              <a:rPr lang="de-DE" dirty="0"/>
              <a:t> mindestens 4 Taktzyklen</a:t>
            </a:r>
          </a:p>
          <a:p>
            <a:endParaRPr lang="de-DE"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38</a:t>
            </a:fld>
            <a:endParaRPr lang="de-D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err="1"/>
              <a:t>Reset</a:t>
            </a:r>
            <a:r>
              <a:rPr lang="de-DE" dirty="0"/>
              <a:t> und Interrupt-Handling</a:t>
            </a:r>
            <a:endParaRPr lang="de-AT" dirty="0"/>
          </a:p>
        </p:txBody>
      </p:sp>
      <p:sp>
        <p:nvSpPr>
          <p:cNvPr id="4" name="Inhaltsplatzhalter 3"/>
          <p:cNvSpPr>
            <a:spLocks noGrp="1"/>
          </p:cNvSpPr>
          <p:nvPr>
            <p:ph sz="quarter" idx="1"/>
          </p:nvPr>
        </p:nvSpPr>
        <p:spPr>
          <a:xfrm>
            <a:off x="457200" y="1524000"/>
            <a:ext cx="8229600" cy="5073352"/>
          </a:xfrm>
        </p:spPr>
        <p:txBody>
          <a:bodyPr>
            <a:normAutofit/>
          </a:bodyPr>
          <a:lstStyle/>
          <a:p>
            <a:r>
              <a:rPr lang="de-DE" sz="3200" dirty="0"/>
              <a:t>2 Arten von Interrupts</a:t>
            </a:r>
          </a:p>
          <a:p>
            <a:pPr lvl="1"/>
            <a:r>
              <a:rPr lang="de-DE" sz="2800" dirty="0"/>
              <a:t>1.Interruptart setzt ein Interrupt-</a:t>
            </a:r>
            <a:r>
              <a:rPr lang="de-DE" sz="2800" dirty="0" err="1"/>
              <a:t>Flag</a:t>
            </a:r>
            <a:r>
              <a:rPr lang="de-DE" sz="2800" dirty="0"/>
              <a:t>, das durch Beschreiben mit 1 ( oder auch automatisch ) wieder zurückgesetzt wird</a:t>
            </a:r>
            <a:br>
              <a:rPr lang="de-DE" sz="2800" dirty="0"/>
            </a:br>
            <a:r>
              <a:rPr lang="de-DE" sz="2800" dirty="0"/>
              <a:t>Das automatische Zurücksetzen erfolgt beim Einsprung in die Interrupt Service Routine </a:t>
            </a:r>
            <a:br>
              <a:rPr lang="de-DE" sz="2800" dirty="0"/>
            </a:br>
            <a:r>
              <a:rPr lang="de-DE" sz="2800" dirty="0"/>
              <a:t>( ISR )</a:t>
            </a:r>
          </a:p>
          <a:p>
            <a:pPr lvl="1"/>
            <a:r>
              <a:rPr lang="de-DE" sz="2800" dirty="0"/>
              <a:t>Bei der 2. Art ist der Interrupt solange aktiv, solange die </a:t>
            </a:r>
            <a:r>
              <a:rPr lang="de-DE" sz="2800" dirty="0" err="1"/>
              <a:t>Interruptbedingung</a:t>
            </a:r>
            <a:r>
              <a:rPr lang="de-DE" sz="2800" dirty="0"/>
              <a:t> erfüllt ist.</a:t>
            </a:r>
          </a:p>
          <a:p>
            <a:endParaRPr lang="de-DE"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39</a:t>
            </a:fld>
            <a:endParaRPr lang="de-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404664"/>
            <a:ext cx="8229600" cy="708688"/>
          </a:xfrm>
        </p:spPr>
        <p:txBody>
          <a:bodyPr>
            <a:normAutofit/>
          </a:bodyPr>
          <a:lstStyle/>
          <a:p>
            <a:r>
              <a:rPr lang="de-DE" dirty="0"/>
              <a:t>Aufbau  eines Mikrocontrollers</a:t>
            </a:r>
            <a:endParaRPr lang="de-AT" dirty="0"/>
          </a:p>
        </p:txBody>
      </p:sp>
      <p:sp>
        <p:nvSpPr>
          <p:cNvPr id="4" name="Rechteck 3"/>
          <p:cNvSpPr/>
          <p:nvPr/>
        </p:nvSpPr>
        <p:spPr>
          <a:xfrm>
            <a:off x="899592" y="4221088"/>
            <a:ext cx="2232248" cy="15841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de-AT"/>
          </a:p>
        </p:txBody>
      </p:sp>
      <p:sp>
        <p:nvSpPr>
          <p:cNvPr id="5" name="Textfeld 4"/>
          <p:cNvSpPr txBox="1"/>
          <p:nvPr/>
        </p:nvSpPr>
        <p:spPr>
          <a:xfrm>
            <a:off x="1115616" y="4365104"/>
            <a:ext cx="1944216" cy="1384995"/>
          </a:xfrm>
          <a:prstGeom prst="rect">
            <a:avLst/>
          </a:prstGeom>
          <a:noFill/>
        </p:spPr>
        <p:txBody>
          <a:bodyPr wrap="square" rtlCol="0">
            <a:spAutoFit/>
          </a:bodyPr>
          <a:lstStyle/>
          <a:p>
            <a:r>
              <a:rPr lang="de-DE" sz="2800" dirty="0">
                <a:solidFill>
                  <a:schemeClr val="bg2">
                    <a:lumMod val="40000"/>
                    <a:lumOff val="60000"/>
                  </a:schemeClr>
                </a:solidFill>
              </a:rPr>
              <a:t>Diverse interne Hardware</a:t>
            </a:r>
            <a:endParaRPr lang="de-AT" sz="2800" dirty="0">
              <a:solidFill>
                <a:schemeClr val="bg2">
                  <a:lumMod val="40000"/>
                  <a:lumOff val="60000"/>
                </a:schemeClr>
              </a:solidFill>
            </a:endParaRPr>
          </a:p>
        </p:txBody>
      </p:sp>
      <p:sp>
        <p:nvSpPr>
          <p:cNvPr id="8" name="Rechteck 7"/>
          <p:cNvSpPr/>
          <p:nvPr/>
        </p:nvSpPr>
        <p:spPr>
          <a:xfrm>
            <a:off x="539552" y="1700808"/>
            <a:ext cx="2520280" cy="15841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de-AT"/>
          </a:p>
        </p:txBody>
      </p:sp>
      <p:sp>
        <p:nvSpPr>
          <p:cNvPr id="9" name="Textfeld 8"/>
          <p:cNvSpPr txBox="1"/>
          <p:nvPr/>
        </p:nvSpPr>
        <p:spPr>
          <a:xfrm>
            <a:off x="755576" y="1988840"/>
            <a:ext cx="2232248" cy="954107"/>
          </a:xfrm>
          <a:prstGeom prst="rect">
            <a:avLst/>
          </a:prstGeom>
          <a:noFill/>
        </p:spPr>
        <p:txBody>
          <a:bodyPr wrap="square" rtlCol="0">
            <a:spAutoFit/>
          </a:bodyPr>
          <a:lstStyle/>
          <a:p>
            <a:r>
              <a:rPr lang="de-DE" sz="2800" dirty="0">
                <a:solidFill>
                  <a:schemeClr val="bg2">
                    <a:lumMod val="40000"/>
                    <a:lumOff val="60000"/>
                  </a:schemeClr>
                </a:solidFill>
              </a:rPr>
              <a:t>Programm- speicher</a:t>
            </a:r>
            <a:endParaRPr lang="de-AT" sz="2800" dirty="0">
              <a:solidFill>
                <a:schemeClr val="bg2">
                  <a:lumMod val="40000"/>
                  <a:lumOff val="60000"/>
                </a:schemeClr>
              </a:solidFill>
            </a:endParaRPr>
          </a:p>
        </p:txBody>
      </p:sp>
      <p:sp>
        <p:nvSpPr>
          <p:cNvPr id="10" name="Rechteck 9"/>
          <p:cNvSpPr/>
          <p:nvPr/>
        </p:nvSpPr>
        <p:spPr>
          <a:xfrm>
            <a:off x="3563888" y="1268760"/>
            <a:ext cx="2232248" cy="15841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de-AT"/>
          </a:p>
        </p:txBody>
      </p:sp>
      <p:sp>
        <p:nvSpPr>
          <p:cNvPr id="11" name="Textfeld 10"/>
          <p:cNvSpPr txBox="1"/>
          <p:nvPr/>
        </p:nvSpPr>
        <p:spPr>
          <a:xfrm>
            <a:off x="3707904" y="1628800"/>
            <a:ext cx="1944216" cy="954107"/>
          </a:xfrm>
          <a:prstGeom prst="rect">
            <a:avLst/>
          </a:prstGeom>
          <a:noFill/>
        </p:spPr>
        <p:txBody>
          <a:bodyPr wrap="square" rtlCol="0">
            <a:spAutoFit/>
          </a:bodyPr>
          <a:lstStyle/>
          <a:p>
            <a:r>
              <a:rPr lang="de-DE" sz="2800" dirty="0">
                <a:solidFill>
                  <a:schemeClr val="bg2">
                    <a:lumMod val="40000"/>
                    <a:lumOff val="60000"/>
                  </a:schemeClr>
                </a:solidFill>
              </a:rPr>
              <a:t>Takt-</a:t>
            </a:r>
            <a:br>
              <a:rPr lang="de-DE" sz="2800" dirty="0">
                <a:solidFill>
                  <a:schemeClr val="bg2">
                    <a:lumMod val="40000"/>
                    <a:lumOff val="60000"/>
                  </a:schemeClr>
                </a:solidFill>
              </a:rPr>
            </a:br>
            <a:r>
              <a:rPr lang="de-DE" sz="2800" dirty="0" err="1">
                <a:solidFill>
                  <a:schemeClr val="bg2">
                    <a:lumMod val="40000"/>
                    <a:lumOff val="60000"/>
                  </a:schemeClr>
                </a:solidFill>
              </a:rPr>
              <a:t>steuerung</a:t>
            </a:r>
            <a:endParaRPr lang="de-AT" sz="2800" dirty="0">
              <a:solidFill>
                <a:schemeClr val="bg2">
                  <a:lumMod val="40000"/>
                  <a:lumOff val="60000"/>
                </a:schemeClr>
              </a:solidFill>
            </a:endParaRPr>
          </a:p>
        </p:txBody>
      </p:sp>
      <p:sp>
        <p:nvSpPr>
          <p:cNvPr id="12" name="Rechteck 11"/>
          <p:cNvSpPr/>
          <p:nvPr/>
        </p:nvSpPr>
        <p:spPr>
          <a:xfrm>
            <a:off x="6156176" y="1772816"/>
            <a:ext cx="2232248" cy="15841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de-AT"/>
          </a:p>
        </p:txBody>
      </p:sp>
      <p:sp>
        <p:nvSpPr>
          <p:cNvPr id="13" name="Textfeld 12"/>
          <p:cNvSpPr txBox="1"/>
          <p:nvPr/>
        </p:nvSpPr>
        <p:spPr>
          <a:xfrm>
            <a:off x="6372200" y="2060848"/>
            <a:ext cx="1944216" cy="954107"/>
          </a:xfrm>
          <a:prstGeom prst="rect">
            <a:avLst/>
          </a:prstGeom>
          <a:noFill/>
        </p:spPr>
        <p:txBody>
          <a:bodyPr wrap="square" rtlCol="0">
            <a:spAutoFit/>
          </a:bodyPr>
          <a:lstStyle/>
          <a:p>
            <a:r>
              <a:rPr lang="de-DE" sz="2800" dirty="0">
                <a:solidFill>
                  <a:schemeClr val="bg2">
                    <a:lumMod val="40000"/>
                    <a:lumOff val="60000"/>
                  </a:schemeClr>
                </a:solidFill>
              </a:rPr>
              <a:t>Daten-speicher</a:t>
            </a:r>
            <a:endParaRPr lang="de-AT" sz="2800" dirty="0">
              <a:solidFill>
                <a:schemeClr val="bg2">
                  <a:lumMod val="40000"/>
                  <a:lumOff val="60000"/>
                </a:schemeClr>
              </a:solidFill>
            </a:endParaRPr>
          </a:p>
        </p:txBody>
      </p:sp>
      <p:sp>
        <p:nvSpPr>
          <p:cNvPr id="14" name="Rechteck 13"/>
          <p:cNvSpPr/>
          <p:nvPr/>
        </p:nvSpPr>
        <p:spPr>
          <a:xfrm>
            <a:off x="6372200" y="4365104"/>
            <a:ext cx="2232248" cy="15841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de-AT"/>
          </a:p>
        </p:txBody>
      </p:sp>
      <p:sp>
        <p:nvSpPr>
          <p:cNvPr id="15" name="Textfeld 14"/>
          <p:cNvSpPr txBox="1"/>
          <p:nvPr/>
        </p:nvSpPr>
        <p:spPr>
          <a:xfrm>
            <a:off x="6588224" y="4509120"/>
            <a:ext cx="1944216" cy="1384995"/>
          </a:xfrm>
          <a:prstGeom prst="rect">
            <a:avLst/>
          </a:prstGeom>
          <a:noFill/>
        </p:spPr>
        <p:txBody>
          <a:bodyPr wrap="square" rtlCol="0">
            <a:spAutoFit/>
          </a:bodyPr>
          <a:lstStyle/>
          <a:p>
            <a:r>
              <a:rPr lang="de-DE" sz="2800" dirty="0">
                <a:solidFill>
                  <a:schemeClr val="bg2">
                    <a:lumMod val="40000"/>
                    <a:lumOff val="60000"/>
                  </a:schemeClr>
                </a:solidFill>
              </a:rPr>
              <a:t>Ein-/Ausgabe Pins</a:t>
            </a:r>
            <a:endParaRPr lang="de-AT" sz="2800" dirty="0">
              <a:solidFill>
                <a:schemeClr val="bg2">
                  <a:lumMod val="40000"/>
                  <a:lumOff val="60000"/>
                </a:schemeClr>
              </a:solidFill>
            </a:endParaRPr>
          </a:p>
        </p:txBody>
      </p:sp>
      <p:sp>
        <p:nvSpPr>
          <p:cNvPr id="16" name="Rechteck 15"/>
          <p:cNvSpPr/>
          <p:nvPr/>
        </p:nvSpPr>
        <p:spPr>
          <a:xfrm>
            <a:off x="3707904" y="3501008"/>
            <a:ext cx="2232248" cy="158417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AT"/>
          </a:p>
        </p:txBody>
      </p:sp>
      <p:sp>
        <p:nvSpPr>
          <p:cNvPr id="17" name="Textfeld 16"/>
          <p:cNvSpPr txBox="1"/>
          <p:nvPr/>
        </p:nvSpPr>
        <p:spPr>
          <a:xfrm>
            <a:off x="3851920" y="3861048"/>
            <a:ext cx="1944216" cy="954107"/>
          </a:xfrm>
          <a:prstGeom prst="rect">
            <a:avLst/>
          </a:prstGeom>
          <a:noFill/>
        </p:spPr>
        <p:txBody>
          <a:bodyPr wrap="square" rtlCol="0">
            <a:spAutoFit/>
          </a:bodyPr>
          <a:lstStyle/>
          <a:p>
            <a:r>
              <a:rPr lang="de-DE" sz="2800" dirty="0">
                <a:solidFill>
                  <a:schemeClr val="bg2">
                    <a:lumMod val="40000"/>
                    <a:lumOff val="60000"/>
                  </a:schemeClr>
                </a:solidFill>
              </a:rPr>
              <a:t>CPU und Register</a:t>
            </a:r>
            <a:endParaRPr lang="de-AT" sz="2800" dirty="0">
              <a:solidFill>
                <a:schemeClr val="bg2">
                  <a:lumMod val="40000"/>
                  <a:lumOff val="60000"/>
                </a:schemeClr>
              </a:solidFill>
            </a:endParaRPr>
          </a:p>
        </p:txBody>
      </p:sp>
      <p:sp>
        <p:nvSpPr>
          <p:cNvPr id="18" name="Fußzeilenplatzhalter 17"/>
          <p:cNvSpPr>
            <a:spLocks noGrp="1"/>
          </p:cNvSpPr>
          <p:nvPr>
            <p:ph type="ftr" sz="quarter" idx="12"/>
          </p:nvPr>
        </p:nvSpPr>
        <p:spPr>
          <a:xfrm>
            <a:off x="5652120" y="6309320"/>
            <a:ext cx="3077344" cy="384048"/>
          </a:xfrm>
        </p:spPr>
        <p:txBody>
          <a:bodyPr/>
          <a:lstStyle/>
          <a:p>
            <a:r>
              <a:rPr lang="de-DE" dirty="0"/>
              <a:t>P. Klotz</a:t>
            </a:r>
          </a:p>
        </p:txBody>
      </p:sp>
      <p:sp>
        <p:nvSpPr>
          <p:cNvPr id="19" name="Foliennummernplatzhalter 18"/>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4</a:t>
            </a:fld>
            <a:endParaRPr lang="de-D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a:xfrm rot="16200000">
            <a:off x="-1860748" y="3597052"/>
            <a:ext cx="5160640" cy="936104"/>
          </a:xfrm>
        </p:spPr>
        <p:txBody>
          <a:bodyPr/>
          <a:lstStyle/>
          <a:p>
            <a:r>
              <a:rPr lang="de-DE" dirty="0"/>
              <a:t>Interrupt-Vektortabelle</a:t>
            </a:r>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40</a:t>
            </a:fld>
            <a:endParaRPr lang="de-DE"/>
          </a:p>
        </p:txBody>
      </p:sp>
      <p:pic>
        <p:nvPicPr>
          <p:cNvPr id="4" name="Grafik 3"/>
          <p:cNvPicPr>
            <a:picLocks noChangeAspect="1"/>
          </p:cNvPicPr>
          <p:nvPr/>
        </p:nvPicPr>
        <p:blipFill>
          <a:blip r:embed="rId2"/>
          <a:stretch>
            <a:fillRect/>
          </a:stretch>
        </p:blipFill>
        <p:spPr>
          <a:xfrm>
            <a:off x="1106927" y="121096"/>
            <a:ext cx="8021276" cy="618822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a:xfrm rot="16200000">
            <a:off x="-1860748" y="3597052"/>
            <a:ext cx="5160640" cy="936104"/>
          </a:xfrm>
        </p:spPr>
        <p:txBody>
          <a:bodyPr/>
          <a:lstStyle/>
          <a:p>
            <a:r>
              <a:rPr lang="de-DE" dirty="0"/>
              <a:t>Interrupt-Vektortabelle</a:t>
            </a:r>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41</a:t>
            </a:fld>
            <a:endParaRPr lang="de-DE"/>
          </a:p>
        </p:txBody>
      </p:sp>
      <p:pic>
        <p:nvPicPr>
          <p:cNvPr id="6" name="Grafik 5"/>
          <p:cNvPicPr>
            <a:picLocks noChangeAspect="1"/>
          </p:cNvPicPr>
          <p:nvPr/>
        </p:nvPicPr>
        <p:blipFill>
          <a:blip r:embed="rId2"/>
          <a:stretch>
            <a:fillRect/>
          </a:stretch>
        </p:blipFill>
        <p:spPr>
          <a:xfrm>
            <a:off x="1322134" y="1492648"/>
            <a:ext cx="7326601" cy="4392488"/>
          </a:xfrm>
          <a:prstGeom prst="rect">
            <a:avLst/>
          </a:prstGeom>
        </p:spPr>
      </p:pic>
    </p:spTree>
    <p:extLst>
      <p:ext uri="{BB962C8B-B14F-4D97-AF65-F5344CB8AC3E}">
        <p14:creationId xmlns:p14="http://schemas.microsoft.com/office/powerpoint/2010/main" val="3881635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err="1"/>
              <a:t>Vorraussetzungen</a:t>
            </a:r>
            <a:r>
              <a:rPr lang="de-DE" dirty="0"/>
              <a:t> zum Interrupt-Handling</a:t>
            </a:r>
            <a:endParaRPr lang="de-AT" dirty="0"/>
          </a:p>
        </p:txBody>
      </p:sp>
      <p:sp>
        <p:nvSpPr>
          <p:cNvPr id="4" name="Inhaltsplatzhalter 3"/>
          <p:cNvSpPr>
            <a:spLocks noGrp="1"/>
          </p:cNvSpPr>
          <p:nvPr>
            <p:ph sz="quarter" idx="1"/>
          </p:nvPr>
        </p:nvSpPr>
        <p:spPr/>
        <p:txBody>
          <a:bodyPr>
            <a:normAutofit lnSpcReduction="10000"/>
          </a:bodyPr>
          <a:lstStyle/>
          <a:p>
            <a:r>
              <a:rPr lang="de-DE" dirty="0"/>
              <a:t>Der </a:t>
            </a:r>
            <a:r>
              <a:rPr lang="de-DE" dirty="0" err="1"/>
              <a:t>Interruptbetrieb</a:t>
            </a:r>
            <a:r>
              <a:rPr lang="de-DE" dirty="0"/>
              <a:t> erfordert einen </a:t>
            </a:r>
            <a:r>
              <a:rPr lang="de-DE" dirty="0" err="1"/>
              <a:t>Stack</a:t>
            </a:r>
            <a:br>
              <a:rPr lang="de-DE" dirty="0"/>
            </a:br>
            <a:r>
              <a:rPr lang="de-DE" dirty="0"/>
              <a:t>( SPH:SPL sind auf RAMEND zu setzen )</a:t>
            </a:r>
          </a:p>
          <a:p>
            <a:r>
              <a:rPr lang="de-DE" dirty="0"/>
              <a:t>Jeder Interrupt muss durch das entsprechende </a:t>
            </a:r>
            <a:r>
              <a:rPr lang="de-DE" dirty="0" err="1"/>
              <a:t>Enable</a:t>
            </a:r>
            <a:r>
              <a:rPr lang="de-DE" dirty="0"/>
              <a:t> –Bit freigeschalten werden.</a:t>
            </a:r>
          </a:p>
          <a:p>
            <a:r>
              <a:rPr lang="de-DE" dirty="0"/>
              <a:t>Jedem Interrupt wird eine Interrupt - Service-Routine ( ISR)  zugeordnet</a:t>
            </a:r>
          </a:p>
          <a:p>
            <a:r>
              <a:rPr lang="de-DE" dirty="0"/>
              <a:t>Jede ISR wird mit RETI beendet</a:t>
            </a:r>
          </a:p>
          <a:p>
            <a:r>
              <a:rPr lang="de-DE" dirty="0"/>
              <a:t>Jede  ISR sichert das Statusregister</a:t>
            </a:r>
          </a:p>
          <a:p>
            <a:r>
              <a:rPr lang="de-DE" dirty="0"/>
              <a:t>Jeder  nicht verwendete Interrupt soll mit RETI abgeschlossen werden</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42</a:t>
            </a:fld>
            <a:endParaRPr lang="de-D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err="1"/>
              <a:t>Interruptregister</a:t>
            </a:r>
            <a:endParaRPr lang="de-AT" dirty="0"/>
          </a:p>
        </p:txBody>
      </p:sp>
      <p:sp>
        <p:nvSpPr>
          <p:cNvPr id="4" name="Inhaltsplatzhalter 3"/>
          <p:cNvSpPr>
            <a:spLocks noGrp="1"/>
          </p:cNvSpPr>
          <p:nvPr>
            <p:ph sz="quarter" idx="1"/>
          </p:nvPr>
        </p:nvSpPr>
        <p:spPr/>
        <p:txBody>
          <a:bodyPr/>
          <a:lstStyle/>
          <a:p>
            <a:r>
              <a:rPr lang="de-DE" dirty="0"/>
              <a:t>MCUCR – MCU Control Register</a:t>
            </a:r>
            <a:br>
              <a:rPr lang="de-DE" dirty="0"/>
            </a:br>
            <a:endParaRPr lang="de-DE" dirty="0"/>
          </a:p>
          <a:p>
            <a:endParaRPr lang="de-DE" dirty="0"/>
          </a:p>
          <a:p>
            <a:endParaRPr lang="de-DE" dirty="0"/>
          </a:p>
          <a:p>
            <a:r>
              <a:rPr lang="de-DE" dirty="0"/>
              <a:t>Die Bits IVSEL und IVCE bestimmen den Ort der </a:t>
            </a:r>
            <a:r>
              <a:rPr lang="de-DE" dirty="0" err="1"/>
              <a:t>Interruptvektoren</a:t>
            </a:r>
            <a:r>
              <a:rPr lang="de-DE" dirty="0"/>
              <a:t> (Programm-Speicher oder Boot Bereich )</a:t>
            </a:r>
            <a:endParaRPr lang="de-AT" dirty="0"/>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43</a:t>
            </a:fld>
            <a:endParaRPr lang="de-DE"/>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988840"/>
            <a:ext cx="8148687"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Externe Interrupts</a:t>
            </a:r>
            <a:endParaRPr lang="de-AT" dirty="0"/>
          </a:p>
        </p:txBody>
      </p:sp>
      <p:sp>
        <p:nvSpPr>
          <p:cNvPr id="4" name="Inhaltsplatzhalter 3"/>
          <p:cNvSpPr>
            <a:spLocks noGrp="1"/>
          </p:cNvSpPr>
          <p:nvPr>
            <p:ph sz="quarter" idx="1"/>
          </p:nvPr>
        </p:nvSpPr>
        <p:spPr/>
        <p:txBody>
          <a:bodyPr>
            <a:normAutofit fontScale="92500" lnSpcReduction="20000"/>
          </a:bodyPr>
          <a:lstStyle/>
          <a:p>
            <a:r>
              <a:rPr lang="de-DE" dirty="0">
                <a:latin typeface="Arial" pitchFamily="34" charset="0"/>
                <a:cs typeface="Arial" pitchFamily="34" charset="0"/>
              </a:rPr>
              <a:t>Externe Interrupts werden durch die Pins INT0, INT1, INT2 oder durch PCINT0 – PCINT31 ausgelöst.</a:t>
            </a:r>
          </a:p>
          <a:p>
            <a:r>
              <a:rPr lang="de-DE" dirty="0">
                <a:latin typeface="Arial" pitchFamily="34" charset="0"/>
                <a:cs typeface="Arial" pitchFamily="34" charset="0"/>
              </a:rPr>
              <a:t>Auslösung durch fallende, steigende oder Low – Pegel, PCINT31 – PCINT0 nur flankengesteuert</a:t>
            </a:r>
          </a:p>
          <a:p>
            <a:r>
              <a:rPr lang="de-DE" dirty="0">
                <a:latin typeface="Arial" pitchFamily="34" charset="0"/>
                <a:cs typeface="Arial" pitchFamily="34" charset="0"/>
              </a:rPr>
              <a:t>EICRA ( </a:t>
            </a:r>
            <a:r>
              <a:rPr lang="pt-BR" dirty="0">
                <a:latin typeface="Arial" pitchFamily="34" charset="0"/>
                <a:cs typeface="Arial" pitchFamily="34" charset="0"/>
              </a:rPr>
              <a:t>External Interrupt Control Register A )</a:t>
            </a:r>
            <a:br>
              <a:rPr lang="pt-BR" dirty="0">
                <a:latin typeface="Arial" pitchFamily="34" charset="0"/>
                <a:cs typeface="Arial" pitchFamily="34" charset="0"/>
              </a:rPr>
            </a:br>
            <a:r>
              <a:rPr lang="pt-BR" dirty="0">
                <a:latin typeface="Arial" pitchFamily="34" charset="0"/>
                <a:cs typeface="Arial" pitchFamily="34" charset="0"/>
              </a:rPr>
              <a:t>EIMSK ( External Interrupt Mask Register )</a:t>
            </a:r>
            <a:br>
              <a:rPr lang="pt-BR" dirty="0">
                <a:latin typeface="Arial" pitchFamily="34" charset="0"/>
                <a:cs typeface="Arial" pitchFamily="34" charset="0"/>
              </a:rPr>
            </a:br>
            <a:r>
              <a:rPr lang="pt-BR" dirty="0">
                <a:latin typeface="Arial" pitchFamily="34" charset="0"/>
                <a:cs typeface="Arial" pitchFamily="34" charset="0"/>
              </a:rPr>
              <a:t>EIFR ( External Interrupt Flag Register )</a:t>
            </a:r>
            <a:br>
              <a:rPr lang="pt-BR" dirty="0">
                <a:latin typeface="Arial" pitchFamily="34" charset="0"/>
                <a:cs typeface="Arial" pitchFamily="34" charset="0"/>
              </a:rPr>
            </a:br>
            <a:r>
              <a:rPr lang="pt-BR" dirty="0">
                <a:latin typeface="Arial" pitchFamily="34" charset="0"/>
                <a:cs typeface="Arial" pitchFamily="34" charset="0"/>
              </a:rPr>
              <a:t>PCICR ( Pin Change Interrupt Control Register )</a:t>
            </a:r>
            <a:br>
              <a:rPr lang="pt-BR" dirty="0">
                <a:latin typeface="Arial" pitchFamily="34" charset="0"/>
                <a:cs typeface="Arial" pitchFamily="34" charset="0"/>
              </a:rPr>
            </a:br>
            <a:r>
              <a:rPr lang="pt-BR" dirty="0">
                <a:latin typeface="Arial" pitchFamily="34" charset="0"/>
                <a:cs typeface="Arial" pitchFamily="34" charset="0"/>
              </a:rPr>
              <a:t>PCIFR ( Pin Change Control Register )</a:t>
            </a:r>
            <a:br>
              <a:rPr lang="pt-BR" dirty="0">
                <a:latin typeface="Arial" pitchFamily="34" charset="0"/>
                <a:cs typeface="Arial" pitchFamily="34" charset="0"/>
              </a:rPr>
            </a:br>
            <a:r>
              <a:rPr lang="pt-BR" dirty="0">
                <a:latin typeface="Arial" pitchFamily="34" charset="0"/>
                <a:cs typeface="Arial" pitchFamily="34" charset="0"/>
              </a:rPr>
              <a:t>PCMSK0 – 3 ( Pin Change Mask Register 0 to 3 )</a:t>
            </a:r>
            <a:endParaRPr lang="de-DE" dirty="0">
              <a:latin typeface="Arial" pitchFamily="34" charset="0"/>
              <a:cs typeface="Arial" pitchFamily="34" charset="0"/>
            </a:endParaRPr>
          </a:p>
          <a:p>
            <a:r>
              <a:rPr lang="de-DE" dirty="0">
                <a:latin typeface="Arial" pitchFamily="34" charset="0"/>
                <a:cs typeface="Arial" pitchFamily="34" charset="0"/>
              </a:rPr>
              <a:t>Low-Level Interrupts an INT0 und INT1 können zum Aufwecken aus dem </a:t>
            </a:r>
            <a:r>
              <a:rPr lang="de-DE" dirty="0" err="1">
                <a:latin typeface="Arial" pitchFamily="34" charset="0"/>
                <a:cs typeface="Arial" pitchFamily="34" charset="0"/>
              </a:rPr>
              <a:t>Sleep</a:t>
            </a:r>
            <a:r>
              <a:rPr lang="de-DE" dirty="0">
                <a:latin typeface="Arial" pitchFamily="34" charset="0"/>
                <a:cs typeface="Arial" pitchFamily="34" charset="0"/>
              </a:rPr>
              <a:t>-Mode verwendet werden.</a:t>
            </a:r>
            <a:endParaRPr lang="de-AT"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44</a:t>
            </a:fld>
            <a:endParaRPr lang="de-D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pt-BR" dirty="0"/>
              <a:t>EICRA – External Interrupt Control Register A</a:t>
            </a:r>
            <a:endParaRPr lang="de-AT" dirty="0"/>
          </a:p>
        </p:txBody>
      </p:sp>
      <p:sp>
        <p:nvSpPr>
          <p:cNvPr id="4" name="Inhaltsplatzhalter 3"/>
          <p:cNvSpPr>
            <a:spLocks noGrp="1"/>
          </p:cNvSpPr>
          <p:nvPr>
            <p:ph sz="quarter" idx="1"/>
          </p:nvPr>
        </p:nvSpPr>
        <p:spPr>
          <a:xfrm>
            <a:off x="426162" y="2434467"/>
            <a:ext cx="8229600" cy="1426581"/>
          </a:xfrm>
        </p:spPr>
        <p:txBody>
          <a:bodyPr>
            <a:normAutofit/>
          </a:bodyPr>
          <a:lstStyle/>
          <a:p>
            <a:r>
              <a:rPr lang="en-US" dirty="0">
                <a:latin typeface="Arial" pitchFamily="34" charset="0"/>
                <a:cs typeface="Arial" pitchFamily="34" charset="0"/>
              </a:rPr>
              <a:t>Bit 5:0 – ISC21, ISC20 – ISC01, ISC00 : Interrupt Sense Control </a:t>
            </a:r>
            <a:r>
              <a:rPr lang="en-US" dirty="0" err="1">
                <a:latin typeface="Arial" pitchFamily="34" charset="0"/>
                <a:cs typeface="Arial" pitchFamily="34" charset="0"/>
              </a:rPr>
              <a:t>für</a:t>
            </a:r>
            <a:r>
              <a:rPr lang="en-US" dirty="0">
                <a:latin typeface="Arial" pitchFamily="34" charset="0"/>
                <a:cs typeface="Arial" pitchFamily="34" charset="0"/>
              </a:rPr>
              <a:t> INT2, INT1 und INT0 Interrupt Pin</a:t>
            </a:r>
          </a:p>
        </p:txBody>
      </p:sp>
      <p:sp>
        <p:nvSpPr>
          <p:cNvPr id="7" name="Foliennummernplatzhalter 6"/>
          <p:cNvSpPr>
            <a:spLocks noGrp="1"/>
          </p:cNvSpPr>
          <p:nvPr>
            <p:ph type="sldNum" sz="quarter" idx="11"/>
          </p:nvPr>
        </p:nvSpPr>
        <p:spPr>
          <a:xfrm>
            <a:off x="155448" y="6315075"/>
            <a:ext cx="1188720" cy="457200"/>
          </a:xfrm>
        </p:spPr>
        <p:txBody>
          <a:bodyPr/>
          <a:lstStyle/>
          <a:p>
            <a:fld id="{6C6AE60A-B69C-4790-82F7-3882EDF23186}" type="slidenum">
              <a:rPr lang="de-DE" smtClean="0"/>
              <a:pPr/>
              <a:t>45</a:t>
            </a:fld>
            <a:endParaRPr lang="de-DE"/>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280920" cy="104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35" y="4005064"/>
            <a:ext cx="805815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57320"/>
            <a:ext cx="3077344" cy="384048"/>
          </a:xfrm>
        </p:spPr>
        <p:txBody>
          <a:bodyPr/>
          <a:lstStyle/>
          <a:p>
            <a:r>
              <a:rPr lang="de-DE" dirty="0"/>
              <a:t>  P. Klotz</a:t>
            </a:r>
          </a:p>
        </p:txBody>
      </p:sp>
      <p:sp>
        <p:nvSpPr>
          <p:cNvPr id="3" name="Titel 2"/>
          <p:cNvSpPr>
            <a:spLocks noGrp="1"/>
          </p:cNvSpPr>
          <p:nvPr>
            <p:ph type="title"/>
          </p:nvPr>
        </p:nvSpPr>
        <p:spPr/>
        <p:txBody>
          <a:bodyPr>
            <a:normAutofit/>
          </a:bodyPr>
          <a:lstStyle/>
          <a:p>
            <a:r>
              <a:rPr lang="de-DE" dirty="0"/>
              <a:t>EIMSK </a:t>
            </a:r>
            <a:r>
              <a:rPr lang="de-DE" dirty="0" err="1"/>
              <a:t>External</a:t>
            </a:r>
            <a:r>
              <a:rPr lang="de-DE" dirty="0"/>
              <a:t> Interrupt </a:t>
            </a:r>
            <a:r>
              <a:rPr lang="de-DE" dirty="0" err="1"/>
              <a:t>Mask</a:t>
            </a:r>
            <a:r>
              <a:rPr lang="de-DE" dirty="0"/>
              <a:t> Register</a:t>
            </a:r>
          </a:p>
        </p:txBody>
      </p:sp>
      <p:sp>
        <p:nvSpPr>
          <p:cNvPr id="4" name="Inhaltsplatzhalter 3"/>
          <p:cNvSpPr>
            <a:spLocks noGrp="1"/>
          </p:cNvSpPr>
          <p:nvPr>
            <p:ph sz="quarter" idx="1"/>
          </p:nvPr>
        </p:nvSpPr>
        <p:spPr>
          <a:xfrm>
            <a:off x="216709" y="2680879"/>
            <a:ext cx="8435280" cy="3099048"/>
          </a:xfrm>
        </p:spPr>
        <p:txBody>
          <a:bodyPr/>
          <a:lstStyle/>
          <a:p>
            <a:r>
              <a:rPr lang="de-DE" dirty="0">
                <a:latin typeface="Arial" pitchFamily="34" charset="0"/>
                <a:cs typeface="Arial" pitchFamily="34" charset="0"/>
              </a:rPr>
              <a:t>Bit 2 – INT2: </a:t>
            </a:r>
            <a:r>
              <a:rPr lang="de-DE" dirty="0" err="1">
                <a:latin typeface="Arial" pitchFamily="34" charset="0"/>
                <a:cs typeface="Arial" pitchFamily="34" charset="0"/>
              </a:rPr>
              <a:t>External</a:t>
            </a:r>
            <a:r>
              <a:rPr lang="de-DE" dirty="0">
                <a:latin typeface="Arial" pitchFamily="34" charset="0"/>
                <a:cs typeface="Arial" pitchFamily="34" charset="0"/>
              </a:rPr>
              <a:t> Interrupt Request 2 </a:t>
            </a:r>
            <a:r>
              <a:rPr lang="de-DE" dirty="0" err="1">
                <a:latin typeface="Arial" pitchFamily="34" charset="0"/>
                <a:cs typeface="Arial" pitchFamily="34" charset="0"/>
              </a:rPr>
              <a:t>Enable</a:t>
            </a:r>
            <a:endParaRPr lang="de-AT" dirty="0">
              <a:latin typeface="Arial" pitchFamily="34" charset="0"/>
              <a:cs typeface="Arial" pitchFamily="34" charset="0"/>
            </a:endParaRPr>
          </a:p>
          <a:p>
            <a:r>
              <a:rPr lang="de-DE" dirty="0">
                <a:latin typeface="Arial" pitchFamily="34" charset="0"/>
                <a:cs typeface="Arial" pitchFamily="34" charset="0"/>
              </a:rPr>
              <a:t>Bit 1 – INT1: </a:t>
            </a:r>
            <a:r>
              <a:rPr lang="de-DE" dirty="0" err="1">
                <a:latin typeface="Arial" pitchFamily="34" charset="0"/>
                <a:cs typeface="Arial" pitchFamily="34" charset="0"/>
              </a:rPr>
              <a:t>External</a:t>
            </a:r>
            <a:r>
              <a:rPr lang="de-DE" dirty="0">
                <a:latin typeface="Arial" pitchFamily="34" charset="0"/>
                <a:cs typeface="Arial" pitchFamily="34" charset="0"/>
              </a:rPr>
              <a:t> Interrupt Request 1 </a:t>
            </a:r>
            <a:r>
              <a:rPr lang="de-DE" dirty="0" err="1">
                <a:latin typeface="Arial" pitchFamily="34" charset="0"/>
                <a:cs typeface="Arial" pitchFamily="34" charset="0"/>
              </a:rPr>
              <a:t>Enable</a:t>
            </a:r>
            <a:endParaRPr lang="de-DE" dirty="0">
              <a:latin typeface="Arial" pitchFamily="34" charset="0"/>
              <a:cs typeface="Arial" pitchFamily="34" charset="0"/>
            </a:endParaRPr>
          </a:p>
          <a:p>
            <a:r>
              <a:rPr lang="de-DE" dirty="0">
                <a:latin typeface="Arial" pitchFamily="34" charset="0"/>
                <a:cs typeface="Arial" pitchFamily="34" charset="0"/>
              </a:rPr>
              <a:t>Bit 0 – INT0: </a:t>
            </a:r>
            <a:r>
              <a:rPr lang="de-DE" dirty="0" err="1">
                <a:latin typeface="Arial" pitchFamily="34" charset="0"/>
                <a:cs typeface="Arial" pitchFamily="34" charset="0"/>
              </a:rPr>
              <a:t>External</a:t>
            </a:r>
            <a:r>
              <a:rPr lang="de-DE" dirty="0">
                <a:latin typeface="Arial" pitchFamily="34" charset="0"/>
                <a:cs typeface="Arial" pitchFamily="34" charset="0"/>
              </a:rPr>
              <a:t> Interrupt Request 0 </a:t>
            </a:r>
            <a:r>
              <a:rPr lang="de-DE" dirty="0" err="1">
                <a:latin typeface="Arial" pitchFamily="34" charset="0"/>
                <a:cs typeface="Arial" pitchFamily="34" charset="0"/>
              </a:rPr>
              <a:t>Enable</a:t>
            </a:r>
            <a:br>
              <a:rPr lang="de-DE" dirty="0">
                <a:latin typeface="Arial" pitchFamily="34" charset="0"/>
                <a:cs typeface="Arial" pitchFamily="34" charset="0"/>
              </a:rPr>
            </a:br>
            <a:endParaRPr lang="de-DE" dirty="0">
              <a:latin typeface="Arial" pitchFamily="34" charset="0"/>
              <a:cs typeface="Arial" pitchFamily="34" charset="0"/>
            </a:endParaRPr>
          </a:p>
          <a:p>
            <a:pPr marL="0" indent="0">
              <a:buNone/>
            </a:pPr>
            <a:r>
              <a:rPr lang="de-AT" dirty="0">
                <a:latin typeface="Arial" pitchFamily="34" charset="0"/>
                <a:cs typeface="Arial" pitchFamily="34" charset="0"/>
              </a:rPr>
              <a:t>EIFR –</a:t>
            </a:r>
            <a:r>
              <a:rPr lang="de-AT" dirty="0" err="1">
                <a:latin typeface="Arial" pitchFamily="34" charset="0"/>
                <a:cs typeface="Arial" pitchFamily="34" charset="0"/>
              </a:rPr>
              <a:t>External</a:t>
            </a:r>
            <a:r>
              <a:rPr lang="de-AT" dirty="0">
                <a:latin typeface="Arial" pitchFamily="34" charset="0"/>
                <a:cs typeface="Arial" pitchFamily="34" charset="0"/>
              </a:rPr>
              <a:t> Interrupt </a:t>
            </a:r>
            <a:r>
              <a:rPr lang="de-AT" dirty="0" err="1">
                <a:latin typeface="Arial" pitchFamily="34" charset="0"/>
                <a:cs typeface="Arial" pitchFamily="34" charset="0"/>
              </a:rPr>
              <a:t>Flag</a:t>
            </a:r>
            <a:r>
              <a:rPr lang="de-AT" dirty="0">
                <a:latin typeface="Arial" pitchFamily="34" charset="0"/>
                <a:cs typeface="Arial" pitchFamily="34" charset="0"/>
              </a:rPr>
              <a:t> Register</a:t>
            </a: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46</a:t>
            </a:fld>
            <a:endParaRPr lang="de-DE"/>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99" y="1497599"/>
            <a:ext cx="78105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45" y="5301208"/>
            <a:ext cx="7734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  P. Klotz</a:t>
            </a:r>
          </a:p>
        </p:txBody>
      </p:sp>
      <p:sp>
        <p:nvSpPr>
          <p:cNvPr id="3" name="Titel 2"/>
          <p:cNvSpPr>
            <a:spLocks noGrp="1"/>
          </p:cNvSpPr>
          <p:nvPr>
            <p:ph type="title"/>
          </p:nvPr>
        </p:nvSpPr>
        <p:spPr>
          <a:xfrm>
            <a:off x="179512" y="158926"/>
            <a:ext cx="8784976" cy="965818"/>
          </a:xfrm>
        </p:spPr>
        <p:txBody>
          <a:bodyPr>
            <a:normAutofit fontScale="90000"/>
          </a:bodyPr>
          <a:lstStyle/>
          <a:p>
            <a:r>
              <a:rPr lang="de-DE" dirty="0"/>
              <a:t>PCICR – Pin Change Interrupt Control Register</a:t>
            </a:r>
          </a:p>
        </p:txBody>
      </p:sp>
      <p:sp>
        <p:nvSpPr>
          <p:cNvPr id="4" name="Inhaltsplatzhalter 3"/>
          <p:cNvSpPr>
            <a:spLocks noGrp="1"/>
          </p:cNvSpPr>
          <p:nvPr>
            <p:ph sz="quarter" idx="1"/>
          </p:nvPr>
        </p:nvSpPr>
        <p:spPr>
          <a:xfrm>
            <a:off x="216709" y="2680878"/>
            <a:ext cx="8435280" cy="3700449"/>
          </a:xfrm>
        </p:spPr>
        <p:txBody>
          <a:bodyPr>
            <a:normAutofit fontScale="70000" lnSpcReduction="20000"/>
          </a:bodyPr>
          <a:lstStyle/>
          <a:p>
            <a:r>
              <a:rPr lang="en-US" dirty="0">
                <a:latin typeface="Arial" pitchFamily="34" charset="0"/>
                <a:cs typeface="Arial" pitchFamily="34" charset="0"/>
              </a:rPr>
              <a:t>Bit 3 – PCIE3: Pin Change Interrupt Enable 3 </a:t>
            </a:r>
            <a:br>
              <a:rPr lang="en-US" dirty="0">
                <a:latin typeface="Arial" pitchFamily="34" charset="0"/>
                <a:cs typeface="Arial" pitchFamily="34" charset="0"/>
              </a:rPr>
            </a:br>
            <a:br>
              <a:rPr lang="en-US" dirty="0">
                <a:latin typeface="Arial" pitchFamily="34" charset="0"/>
                <a:cs typeface="Arial" pitchFamily="34" charset="0"/>
              </a:rPr>
            </a:br>
            <a:r>
              <a:rPr lang="en-US" dirty="0">
                <a:latin typeface="Arial" pitchFamily="34" charset="0"/>
                <a:cs typeface="Arial" pitchFamily="34" charset="0"/>
              </a:rPr>
              <a:t>When the PCIE3 bit is set (one) and the I-bit in the Status Register (SREG) is set (one), pin change interrupt 3 is enabled. Any change on any enabled PCINT31..24 pin will cause an interrupt. PCINT31..24 pins are enabled individually by the PCMSK3 Register.</a:t>
            </a:r>
          </a:p>
          <a:p>
            <a:r>
              <a:rPr lang="en-US" dirty="0">
                <a:latin typeface="Arial" pitchFamily="34" charset="0"/>
                <a:cs typeface="Arial" pitchFamily="34" charset="0"/>
              </a:rPr>
              <a:t>• Bit 2 – PCIE2: Pin Change Interrupt Enable 2 : PCINT23..16 pin</a:t>
            </a:r>
          </a:p>
          <a:p>
            <a:r>
              <a:rPr lang="en-US" dirty="0">
                <a:latin typeface="Arial" pitchFamily="34" charset="0"/>
                <a:cs typeface="Arial" pitchFamily="34" charset="0"/>
              </a:rPr>
              <a:t>• Bit 1 – PCIE1: Pin Change Interrupt Enable 1 : PCINT15..8 pin</a:t>
            </a:r>
          </a:p>
          <a:p>
            <a:r>
              <a:rPr lang="en-US" dirty="0">
                <a:latin typeface="Arial" pitchFamily="34" charset="0"/>
                <a:cs typeface="Arial" pitchFamily="34" charset="0"/>
              </a:rPr>
              <a:t>• Bit 0 – PCIE0: Pin Change Interrupt Enable 0 : PCINT7..0 pin</a:t>
            </a:r>
          </a:p>
          <a:p>
            <a:pPr marL="0" indent="0">
              <a:buNone/>
            </a:pPr>
            <a:r>
              <a:rPr lang="en-US" dirty="0">
                <a:latin typeface="Arial" pitchFamily="34" charset="0"/>
                <a:cs typeface="Arial" pitchFamily="34" charset="0"/>
              </a:rPr>
              <a:t>The corresponding interrupt of Pin Change Interrupt Request is executed from the </a:t>
            </a:r>
            <a:r>
              <a:rPr lang="en-US" dirty="0" err="1">
                <a:latin typeface="Arial" pitchFamily="34" charset="0"/>
                <a:cs typeface="Arial" pitchFamily="34" charset="0"/>
              </a:rPr>
              <a:t>PCIn</a:t>
            </a:r>
            <a:r>
              <a:rPr lang="en-US" dirty="0">
                <a:latin typeface="Arial" pitchFamily="34" charset="0"/>
                <a:cs typeface="Arial" pitchFamily="34" charset="0"/>
              </a:rPr>
              <a:t> Interrupt Vector. </a:t>
            </a:r>
            <a:r>
              <a:rPr lang="en-US" dirty="0" err="1">
                <a:latin typeface="Arial" pitchFamily="34" charset="0"/>
                <a:cs typeface="Arial" pitchFamily="34" charset="0"/>
              </a:rPr>
              <a:t>PCINTxx</a:t>
            </a:r>
            <a:r>
              <a:rPr lang="en-US" dirty="0">
                <a:latin typeface="Arial" pitchFamily="34" charset="0"/>
                <a:cs typeface="Arial" pitchFamily="34" charset="0"/>
              </a:rPr>
              <a:t> pins are enabled individually by the </a:t>
            </a:r>
            <a:r>
              <a:rPr lang="en-US" dirty="0" err="1">
                <a:latin typeface="Arial" pitchFamily="34" charset="0"/>
                <a:cs typeface="Arial" pitchFamily="34" charset="0"/>
              </a:rPr>
              <a:t>PCMSKn</a:t>
            </a:r>
            <a:r>
              <a:rPr lang="en-US" dirty="0">
                <a:latin typeface="Arial" pitchFamily="34" charset="0"/>
                <a:cs typeface="Arial" pitchFamily="34" charset="0"/>
              </a:rPr>
              <a:t> Register.</a:t>
            </a:r>
            <a:br>
              <a:rPr lang="de-DE" dirty="0">
                <a:latin typeface="Arial" pitchFamily="34" charset="0"/>
                <a:cs typeface="Arial" pitchFamily="34" charset="0"/>
              </a:rPr>
            </a:br>
            <a:endParaRPr lang="de-DE"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47</a:t>
            </a:fld>
            <a:endParaRPr lang="de-D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8790310"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698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  P. Klotz</a:t>
            </a:r>
          </a:p>
        </p:txBody>
      </p:sp>
      <p:sp>
        <p:nvSpPr>
          <p:cNvPr id="3" name="Titel 2"/>
          <p:cNvSpPr>
            <a:spLocks noGrp="1"/>
          </p:cNvSpPr>
          <p:nvPr>
            <p:ph type="title"/>
          </p:nvPr>
        </p:nvSpPr>
        <p:spPr>
          <a:xfrm>
            <a:off x="179512" y="158926"/>
            <a:ext cx="8784976" cy="965818"/>
          </a:xfrm>
        </p:spPr>
        <p:txBody>
          <a:bodyPr>
            <a:normAutofit/>
          </a:bodyPr>
          <a:lstStyle/>
          <a:p>
            <a:r>
              <a:rPr lang="de-DE" dirty="0"/>
              <a:t>PCIFR – Pin Change Interrupt </a:t>
            </a:r>
            <a:r>
              <a:rPr lang="de-DE" dirty="0" err="1"/>
              <a:t>Flag</a:t>
            </a:r>
            <a:r>
              <a:rPr lang="de-DE" dirty="0"/>
              <a:t> Register</a:t>
            </a:r>
          </a:p>
        </p:txBody>
      </p:sp>
      <p:sp>
        <p:nvSpPr>
          <p:cNvPr id="4" name="Inhaltsplatzhalter 3"/>
          <p:cNvSpPr>
            <a:spLocks noGrp="1"/>
          </p:cNvSpPr>
          <p:nvPr>
            <p:ph sz="quarter" idx="1"/>
          </p:nvPr>
        </p:nvSpPr>
        <p:spPr>
          <a:xfrm>
            <a:off x="216709" y="2680878"/>
            <a:ext cx="8435280" cy="3700449"/>
          </a:xfrm>
        </p:spPr>
        <p:txBody>
          <a:bodyPr>
            <a:normAutofit fontScale="92500"/>
          </a:bodyPr>
          <a:lstStyle/>
          <a:p>
            <a:r>
              <a:rPr lang="en-US" dirty="0">
                <a:latin typeface="Arial" pitchFamily="34" charset="0"/>
                <a:cs typeface="Arial" pitchFamily="34" charset="0"/>
              </a:rPr>
              <a:t>Bit 3:0 – </a:t>
            </a:r>
            <a:r>
              <a:rPr lang="en-US" dirty="0" err="1">
                <a:latin typeface="Arial" pitchFamily="34" charset="0"/>
                <a:cs typeface="Arial" pitchFamily="34" charset="0"/>
              </a:rPr>
              <a:t>PCIFn</a:t>
            </a:r>
            <a:r>
              <a:rPr lang="en-US" dirty="0">
                <a:latin typeface="Arial" pitchFamily="34" charset="0"/>
                <a:cs typeface="Arial" pitchFamily="34" charset="0"/>
              </a:rPr>
              <a:t>: Pin Change Interrupt Flag n</a:t>
            </a:r>
            <a:br>
              <a:rPr lang="en-US" dirty="0">
                <a:latin typeface="Arial" pitchFamily="34" charset="0"/>
                <a:cs typeface="Arial" pitchFamily="34" charset="0"/>
              </a:rPr>
            </a:br>
            <a:r>
              <a:rPr lang="en-US" dirty="0">
                <a:latin typeface="Arial" pitchFamily="34" charset="0"/>
                <a:cs typeface="Arial" pitchFamily="34" charset="0"/>
              </a:rPr>
              <a:t>When a logic change on any PCINT31..24 (PCINT23..16, PCINT15..8, PCINT7..0 ) pin triggers an interrupt request, </a:t>
            </a:r>
            <a:r>
              <a:rPr lang="en-US" dirty="0" err="1">
                <a:latin typeface="Arial" pitchFamily="34" charset="0"/>
                <a:cs typeface="Arial" pitchFamily="34" charset="0"/>
              </a:rPr>
              <a:t>PCIFn</a:t>
            </a:r>
            <a:r>
              <a:rPr lang="en-US" dirty="0">
                <a:latin typeface="Arial" pitchFamily="34" charset="0"/>
                <a:cs typeface="Arial" pitchFamily="34" charset="0"/>
              </a:rPr>
              <a:t> becomes set (one). If the I-bit in SREG ( </a:t>
            </a:r>
            <a:r>
              <a:rPr lang="en-US" dirty="0" err="1">
                <a:latin typeface="Arial" pitchFamily="34" charset="0"/>
                <a:cs typeface="Arial" pitchFamily="34" charset="0"/>
              </a:rPr>
              <a:t>sei</a:t>
            </a:r>
            <a:r>
              <a:rPr lang="en-US" dirty="0">
                <a:latin typeface="Arial" pitchFamily="34" charset="0"/>
                <a:cs typeface="Arial" pitchFamily="34" charset="0"/>
              </a:rPr>
              <a:t> ) and the </a:t>
            </a:r>
            <a:r>
              <a:rPr lang="en-US" dirty="0" err="1">
                <a:latin typeface="Arial" pitchFamily="34" charset="0"/>
                <a:cs typeface="Arial" pitchFamily="34" charset="0"/>
              </a:rPr>
              <a:t>PCIEn</a:t>
            </a:r>
            <a:r>
              <a:rPr lang="en-US" dirty="0">
                <a:latin typeface="Arial" pitchFamily="34" charset="0"/>
                <a:cs typeface="Arial" pitchFamily="34" charset="0"/>
              </a:rPr>
              <a:t> bit in PCICR are set (one), the MCU will jump to the corresponding Interrupt Vector. The flag is cleared when the interrupt routine is executed. Alternatively, the flag can be cleared by writing a logical one to it.</a:t>
            </a: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48</a:t>
            </a:fld>
            <a:endParaRPr lang="de-DE"/>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484784"/>
            <a:ext cx="8807857"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625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  P. Klotz</a:t>
            </a:r>
          </a:p>
        </p:txBody>
      </p:sp>
      <p:sp>
        <p:nvSpPr>
          <p:cNvPr id="3" name="Titel 2"/>
          <p:cNvSpPr>
            <a:spLocks noGrp="1"/>
          </p:cNvSpPr>
          <p:nvPr>
            <p:ph type="title"/>
          </p:nvPr>
        </p:nvSpPr>
        <p:spPr>
          <a:xfrm>
            <a:off x="179512" y="158926"/>
            <a:ext cx="8784976" cy="965818"/>
          </a:xfrm>
        </p:spPr>
        <p:txBody>
          <a:bodyPr>
            <a:noAutofit/>
          </a:bodyPr>
          <a:lstStyle/>
          <a:p>
            <a:r>
              <a:rPr lang="de-DE" sz="3200" dirty="0">
                <a:latin typeface="Arial" panose="020B0604020202020204" pitchFamily="34" charset="0"/>
                <a:cs typeface="Arial" panose="020B0604020202020204" pitchFamily="34" charset="0"/>
              </a:rPr>
              <a:t>PCMSK0 – Pin Change </a:t>
            </a:r>
            <a:r>
              <a:rPr lang="de-DE" sz="3200" dirty="0" err="1">
                <a:latin typeface="Arial" panose="020B0604020202020204" pitchFamily="34" charset="0"/>
                <a:cs typeface="Arial" panose="020B0604020202020204" pitchFamily="34" charset="0"/>
              </a:rPr>
              <a:t>Mask</a:t>
            </a:r>
            <a:r>
              <a:rPr lang="de-DE" sz="3200" dirty="0">
                <a:latin typeface="Arial" panose="020B0604020202020204" pitchFamily="34" charset="0"/>
                <a:cs typeface="Arial" panose="020B0604020202020204" pitchFamily="34" charset="0"/>
              </a:rPr>
              <a:t> Register 0</a:t>
            </a:r>
          </a:p>
        </p:txBody>
      </p:sp>
      <p:sp>
        <p:nvSpPr>
          <p:cNvPr id="4" name="Inhaltsplatzhalter 3"/>
          <p:cNvSpPr>
            <a:spLocks noGrp="1"/>
          </p:cNvSpPr>
          <p:nvPr>
            <p:ph sz="quarter" idx="1"/>
          </p:nvPr>
        </p:nvSpPr>
        <p:spPr>
          <a:xfrm>
            <a:off x="216709" y="2680878"/>
            <a:ext cx="8435280" cy="3700449"/>
          </a:xfrm>
        </p:spPr>
        <p:txBody>
          <a:bodyPr>
            <a:normAutofit fontScale="92500"/>
          </a:bodyPr>
          <a:lstStyle/>
          <a:p>
            <a:r>
              <a:rPr lang="en-US" dirty="0">
                <a:latin typeface="Arial" pitchFamily="34" charset="0"/>
                <a:cs typeface="Arial" pitchFamily="34" charset="0"/>
              </a:rPr>
              <a:t>Bits 7:0 – </a:t>
            </a:r>
            <a:r>
              <a:rPr lang="en-US" dirty="0" err="1">
                <a:latin typeface="Arial" pitchFamily="34" charset="0"/>
                <a:cs typeface="Arial" pitchFamily="34" charset="0"/>
              </a:rPr>
              <a:t>PCINTn</a:t>
            </a:r>
            <a:r>
              <a:rPr lang="en-US" dirty="0">
                <a:latin typeface="Arial" pitchFamily="34" charset="0"/>
                <a:cs typeface="Arial" pitchFamily="34" charset="0"/>
              </a:rPr>
              <a:t>: Pin Change Enable Mask [n = 7:0]</a:t>
            </a:r>
            <a:br>
              <a:rPr lang="en-US" dirty="0">
                <a:latin typeface="Arial" pitchFamily="34" charset="0"/>
                <a:cs typeface="Arial" pitchFamily="34" charset="0"/>
              </a:rPr>
            </a:br>
            <a:r>
              <a:rPr lang="en-US" dirty="0">
                <a:latin typeface="Arial" pitchFamily="34" charset="0"/>
                <a:cs typeface="Arial" pitchFamily="34" charset="0"/>
              </a:rPr>
              <a:t>Each PCINT[7:0] bit selects whether pin change interrupt is enabled on the corresponding I/O pin. If</a:t>
            </a:r>
            <a:br>
              <a:rPr lang="en-US" dirty="0">
                <a:latin typeface="Arial" pitchFamily="34" charset="0"/>
                <a:cs typeface="Arial" pitchFamily="34" charset="0"/>
              </a:rPr>
            </a:br>
            <a:r>
              <a:rPr lang="en-US" dirty="0">
                <a:latin typeface="Arial" pitchFamily="34" charset="0"/>
                <a:cs typeface="Arial" pitchFamily="34" charset="0"/>
              </a:rPr>
              <a:t>PCINT[7:0] is set and the PCIE0 bit in PCICR is set, </a:t>
            </a:r>
            <a:br>
              <a:rPr lang="en-US" dirty="0">
                <a:latin typeface="Arial" pitchFamily="34" charset="0"/>
                <a:cs typeface="Arial" pitchFamily="34" charset="0"/>
              </a:rPr>
            </a:br>
            <a:r>
              <a:rPr lang="en-US" dirty="0">
                <a:latin typeface="Arial" pitchFamily="34" charset="0"/>
                <a:cs typeface="Arial" pitchFamily="34" charset="0"/>
              </a:rPr>
              <a:t>in change interrupt is enabled on the corresponding</a:t>
            </a:r>
            <a:br>
              <a:rPr lang="en-US" dirty="0">
                <a:latin typeface="Arial" pitchFamily="34" charset="0"/>
                <a:cs typeface="Arial" pitchFamily="34" charset="0"/>
              </a:rPr>
            </a:br>
            <a:r>
              <a:rPr lang="en-US" dirty="0">
                <a:latin typeface="Arial" pitchFamily="34" charset="0"/>
                <a:cs typeface="Arial" pitchFamily="34" charset="0"/>
              </a:rPr>
              <a:t>I/O pin. If PCINT[7:0] is cleared, pin change interrupt on the corresponding I/O pin is disabled.</a:t>
            </a:r>
          </a:p>
          <a:p>
            <a:r>
              <a:rPr lang="en-US" dirty="0">
                <a:latin typeface="Arial" pitchFamily="34" charset="0"/>
                <a:cs typeface="Arial" pitchFamily="34" charset="0"/>
              </a:rPr>
              <a:t>PCMSK1 to PCMSK3 for the other pins.</a:t>
            </a: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49</a:t>
            </a:fld>
            <a:endParaRPr lang="de-DE"/>
          </a:p>
        </p:txBody>
      </p:sp>
      <p:pic>
        <p:nvPicPr>
          <p:cNvPr id="5" name="Grafik 4"/>
          <p:cNvPicPr>
            <a:picLocks noChangeAspect="1"/>
          </p:cNvPicPr>
          <p:nvPr/>
        </p:nvPicPr>
        <p:blipFill>
          <a:blip r:embed="rId2"/>
          <a:stretch>
            <a:fillRect/>
          </a:stretch>
        </p:blipFill>
        <p:spPr>
          <a:xfrm>
            <a:off x="0" y="1362597"/>
            <a:ext cx="9144000" cy="1083341"/>
          </a:xfrm>
          <a:prstGeom prst="rect">
            <a:avLst/>
          </a:prstGeom>
        </p:spPr>
      </p:pic>
    </p:spTree>
    <p:extLst>
      <p:ext uri="{BB962C8B-B14F-4D97-AF65-F5344CB8AC3E}">
        <p14:creationId xmlns:p14="http://schemas.microsoft.com/office/powerpoint/2010/main" val="167394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16632"/>
            <a:ext cx="8229600" cy="708688"/>
          </a:xfrm>
        </p:spPr>
        <p:txBody>
          <a:bodyPr>
            <a:normAutofit/>
          </a:bodyPr>
          <a:lstStyle/>
          <a:p>
            <a:r>
              <a:rPr lang="de-DE" dirty="0"/>
              <a:t>Blockschaltbild ATMega</a:t>
            </a:r>
            <a:r>
              <a:rPr lang="de-DE" dirty="0">
                <a:latin typeface="Arial" pitchFamily="34" charset="0"/>
                <a:cs typeface="Arial" pitchFamily="34" charset="0"/>
              </a:rPr>
              <a:t>644P</a:t>
            </a:r>
            <a:endParaRPr lang="de-AT" dirty="0">
              <a:latin typeface="Arial" pitchFamily="34" charset="0"/>
              <a:cs typeface="Arial" pitchFamily="34" charset="0"/>
            </a:endParaRPr>
          </a:p>
        </p:txBody>
      </p:sp>
      <p:sp>
        <p:nvSpPr>
          <p:cNvPr id="18" name="Fußzeilenplatzhalter 17"/>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5</a:t>
            </a:fld>
            <a:endParaRPr lang="de-DE"/>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17562"/>
            <a:ext cx="8352928" cy="6125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P. </a:t>
            </a:r>
            <a:r>
              <a:rPr lang="de-DE" dirty="0"/>
              <a:t>Klotz</a:t>
            </a:r>
          </a:p>
        </p:txBody>
      </p:sp>
      <p:sp>
        <p:nvSpPr>
          <p:cNvPr id="3" name="Titel 2"/>
          <p:cNvSpPr>
            <a:spLocks noGrp="1"/>
          </p:cNvSpPr>
          <p:nvPr>
            <p:ph type="title"/>
          </p:nvPr>
        </p:nvSpPr>
        <p:spPr/>
        <p:txBody>
          <a:bodyPr/>
          <a:lstStyle/>
          <a:p>
            <a:r>
              <a:rPr lang="de-DE" dirty="0"/>
              <a:t>8-Bit </a:t>
            </a:r>
            <a:r>
              <a:rPr lang="de-DE" dirty="0" err="1"/>
              <a:t>Timer</a:t>
            </a:r>
            <a:r>
              <a:rPr lang="de-DE" dirty="0"/>
              <a:t> / Counter</a:t>
            </a:r>
            <a:endParaRPr lang="de-AT" dirty="0"/>
          </a:p>
        </p:txBody>
      </p:sp>
      <p:sp>
        <p:nvSpPr>
          <p:cNvPr id="4" name="Textplatzhalter 3"/>
          <p:cNvSpPr>
            <a:spLocks noGrp="1"/>
          </p:cNvSpPr>
          <p:nvPr>
            <p:ph type="body" idx="1"/>
          </p:nvPr>
        </p:nvSpPr>
        <p:spPr/>
        <p:txBody>
          <a:bodyPr/>
          <a:lstStyle/>
          <a:p>
            <a:r>
              <a:rPr lang="de-DE" dirty="0" err="1"/>
              <a:t>Timer</a:t>
            </a:r>
            <a:r>
              <a:rPr lang="de-DE" dirty="0"/>
              <a:t> / Counter  mit PWM</a:t>
            </a:r>
            <a:endParaRPr lang="de-AT"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50</a:t>
            </a:fld>
            <a:endParaRPr lang="de-DE"/>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err="1"/>
              <a:t>Timer</a:t>
            </a:r>
            <a:r>
              <a:rPr lang="de-DE" dirty="0"/>
              <a:t> / Counter</a:t>
            </a:r>
            <a:endParaRPr lang="de-AT" dirty="0"/>
          </a:p>
        </p:txBody>
      </p:sp>
      <p:sp>
        <p:nvSpPr>
          <p:cNvPr id="4" name="Inhaltsplatzhalter 3"/>
          <p:cNvSpPr>
            <a:spLocks noGrp="1"/>
          </p:cNvSpPr>
          <p:nvPr>
            <p:ph sz="quarter" idx="1"/>
          </p:nvPr>
        </p:nvSpPr>
        <p:spPr/>
        <p:txBody>
          <a:bodyPr>
            <a:normAutofit fontScale="92500" lnSpcReduction="20000"/>
          </a:bodyPr>
          <a:lstStyle/>
          <a:p>
            <a:r>
              <a:rPr lang="de-DE" sz="2400" dirty="0">
                <a:latin typeface="Arial" pitchFamily="34" charset="0"/>
                <a:cs typeface="Arial" pitchFamily="34" charset="0"/>
              </a:rPr>
              <a:t>Vorgänge in bestimmten Zeitabständen durchzuführen</a:t>
            </a:r>
          </a:p>
          <a:p>
            <a:r>
              <a:rPr lang="de-DE" sz="2400" dirty="0">
                <a:latin typeface="Arial" pitchFamily="34" charset="0"/>
                <a:cs typeface="Arial" pitchFamily="34" charset="0"/>
              </a:rPr>
              <a:t>Laufen unabhängig von der CPU</a:t>
            </a:r>
          </a:p>
          <a:p>
            <a:r>
              <a:rPr lang="de-DE" sz="2400" dirty="0">
                <a:latin typeface="Arial" pitchFamily="34" charset="0"/>
                <a:cs typeface="Arial" pitchFamily="34" charset="0"/>
              </a:rPr>
              <a:t>Hohe Genauigkeit ( abhängig von der Taktquelle )</a:t>
            </a:r>
          </a:p>
          <a:p>
            <a:r>
              <a:rPr lang="de-DE" sz="2400" dirty="0">
                <a:latin typeface="Arial" pitchFamily="34" charset="0"/>
                <a:cs typeface="Arial" pitchFamily="34" charset="0"/>
              </a:rPr>
              <a:t>Ein </a:t>
            </a:r>
            <a:r>
              <a:rPr lang="de-DE" sz="2400" dirty="0" err="1">
                <a:latin typeface="Arial" pitchFamily="34" charset="0"/>
                <a:cs typeface="Arial" pitchFamily="34" charset="0"/>
              </a:rPr>
              <a:t>Timer</a:t>
            </a:r>
            <a:r>
              <a:rPr lang="de-DE" sz="2400" dirty="0">
                <a:latin typeface="Arial" pitchFamily="34" charset="0"/>
                <a:cs typeface="Arial" pitchFamily="34" charset="0"/>
              </a:rPr>
              <a:t> ist ein Register im </a:t>
            </a:r>
            <a:r>
              <a:rPr lang="el-GR" sz="2400" dirty="0">
                <a:latin typeface="Arial" pitchFamily="34" charset="0"/>
                <a:cs typeface="Arial" pitchFamily="34" charset="0"/>
              </a:rPr>
              <a:t>μ</a:t>
            </a:r>
            <a:r>
              <a:rPr lang="de-DE" sz="2400" dirty="0">
                <a:latin typeface="Arial" pitchFamily="34" charset="0"/>
                <a:cs typeface="Arial" pitchFamily="34" charset="0"/>
              </a:rPr>
              <a:t>C, das inkrementiert ( oder auch dekrementiert ) wird</a:t>
            </a:r>
          </a:p>
          <a:p>
            <a:r>
              <a:rPr lang="de-DE" sz="2400" dirty="0">
                <a:latin typeface="Arial" pitchFamily="34" charset="0"/>
                <a:cs typeface="Arial" pitchFamily="34" charset="0"/>
              </a:rPr>
              <a:t>Bei bestimmten Zählerwerten wird ein Interrupt ausgelöst ( z.B. bei einem Overflow 0xFF -&gt; 0x00 )</a:t>
            </a:r>
          </a:p>
          <a:p>
            <a:r>
              <a:rPr lang="de-DE" sz="2400" dirty="0">
                <a:latin typeface="Arial" pitchFamily="34" charset="0"/>
                <a:cs typeface="Arial" pitchFamily="34" charset="0"/>
              </a:rPr>
              <a:t>Das </a:t>
            </a:r>
            <a:r>
              <a:rPr lang="de-DE" sz="2400" dirty="0" err="1">
                <a:latin typeface="Arial" pitchFamily="34" charset="0"/>
                <a:cs typeface="Arial" pitchFamily="34" charset="0"/>
              </a:rPr>
              <a:t>Timerregister</a:t>
            </a:r>
            <a:r>
              <a:rPr lang="de-DE" sz="2400" dirty="0">
                <a:latin typeface="Arial" pitchFamily="34" charset="0"/>
                <a:cs typeface="Arial" pitchFamily="34" charset="0"/>
              </a:rPr>
              <a:t> kann auch Signale zählen ( von einem I/O Pin )</a:t>
            </a:r>
          </a:p>
          <a:p>
            <a:r>
              <a:rPr lang="de-DE" sz="2400" dirty="0">
                <a:latin typeface="Arial" pitchFamily="34" charset="0"/>
                <a:cs typeface="Arial" pitchFamily="34" charset="0"/>
              </a:rPr>
              <a:t>8-Bit </a:t>
            </a:r>
            <a:r>
              <a:rPr lang="de-DE" sz="2400" dirty="0" err="1">
                <a:latin typeface="Arial" pitchFamily="34" charset="0"/>
                <a:cs typeface="Arial" pitchFamily="34" charset="0"/>
              </a:rPr>
              <a:t>Timer</a:t>
            </a:r>
            <a:r>
              <a:rPr lang="de-DE" sz="2400" dirty="0">
                <a:latin typeface="Arial" pitchFamily="34" charset="0"/>
                <a:cs typeface="Arial" pitchFamily="34" charset="0"/>
              </a:rPr>
              <a:t>: Auflösung 256</a:t>
            </a:r>
          </a:p>
          <a:p>
            <a:r>
              <a:rPr lang="de-DE" sz="2400" dirty="0">
                <a:latin typeface="Arial" pitchFamily="34" charset="0"/>
                <a:cs typeface="Arial" pitchFamily="34" charset="0"/>
              </a:rPr>
              <a:t>16-Bit </a:t>
            </a:r>
            <a:r>
              <a:rPr lang="de-DE" sz="2400" dirty="0" err="1">
                <a:latin typeface="Arial" pitchFamily="34" charset="0"/>
                <a:cs typeface="Arial" pitchFamily="34" charset="0"/>
              </a:rPr>
              <a:t>Timer</a:t>
            </a:r>
            <a:r>
              <a:rPr lang="de-DE" sz="2400" dirty="0">
                <a:latin typeface="Arial" pitchFamily="34" charset="0"/>
                <a:cs typeface="Arial" pitchFamily="34" charset="0"/>
              </a:rPr>
              <a:t>:  Auflösung 65536</a:t>
            </a:r>
          </a:p>
          <a:p>
            <a:r>
              <a:rPr lang="de-DE" sz="2400" dirty="0">
                <a:latin typeface="Arial" pitchFamily="34" charset="0"/>
                <a:cs typeface="Arial" pitchFamily="34" charset="0"/>
              </a:rPr>
              <a:t>Eingang für Takt: CPU Taktfrequenz, Vorteiler-Ausgang, Signal vom I/O Pin</a:t>
            </a:r>
            <a:endParaRPr lang="de-AT" sz="2400"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51</a:t>
            </a:fld>
            <a:endParaRPr lang="de-DE"/>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Eigenschaften</a:t>
            </a:r>
            <a:endParaRPr lang="de-AT" dirty="0"/>
          </a:p>
        </p:txBody>
      </p:sp>
      <p:sp>
        <p:nvSpPr>
          <p:cNvPr id="4" name="Inhaltsplatzhalter 3"/>
          <p:cNvSpPr>
            <a:spLocks noGrp="1"/>
          </p:cNvSpPr>
          <p:nvPr>
            <p:ph sz="quarter" idx="1"/>
          </p:nvPr>
        </p:nvSpPr>
        <p:spPr/>
        <p:txBody>
          <a:bodyPr/>
          <a:lstStyle/>
          <a:p>
            <a:r>
              <a:rPr lang="de-DE" dirty="0"/>
              <a:t>8-Bit </a:t>
            </a:r>
            <a:r>
              <a:rPr lang="de-DE" dirty="0" err="1"/>
              <a:t>Timer</a:t>
            </a:r>
            <a:r>
              <a:rPr lang="de-DE" dirty="0"/>
              <a:t> / Counter mit PWM Unterstützung</a:t>
            </a:r>
          </a:p>
          <a:p>
            <a:r>
              <a:rPr lang="de-DE" dirty="0"/>
              <a:t>Overflow und </a:t>
            </a:r>
            <a:r>
              <a:rPr lang="de-DE" dirty="0" err="1"/>
              <a:t>Compare</a:t>
            </a:r>
            <a:r>
              <a:rPr lang="de-DE" dirty="0"/>
              <a:t> Match Interrupt</a:t>
            </a:r>
          </a:p>
          <a:p>
            <a:r>
              <a:rPr lang="de-DE" dirty="0"/>
              <a:t>Variable PWM ( Pulsweitenmodulation )</a:t>
            </a:r>
          </a:p>
          <a:p>
            <a:r>
              <a:rPr lang="de-DE" dirty="0" err="1"/>
              <a:t>Glitch</a:t>
            </a:r>
            <a:r>
              <a:rPr lang="de-DE" dirty="0"/>
              <a:t>-freier, Phasenkorrekter </a:t>
            </a:r>
            <a:r>
              <a:rPr lang="de-DE" dirty="0" err="1"/>
              <a:t>Pulseweiten</a:t>
            </a:r>
            <a:r>
              <a:rPr lang="de-DE" dirty="0"/>
              <a:t>-Modulator ( PWM )</a:t>
            </a:r>
          </a:p>
          <a:p>
            <a:r>
              <a:rPr lang="de-DE" dirty="0"/>
              <a:t>Frequenzgenerator</a:t>
            </a:r>
          </a:p>
          <a:p>
            <a:r>
              <a:rPr lang="de-DE" dirty="0"/>
              <a:t>Ereigniszähler</a:t>
            </a:r>
          </a:p>
          <a:p>
            <a:r>
              <a:rPr lang="de-DE" dirty="0"/>
              <a:t>10 Bit </a:t>
            </a:r>
            <a:r>
              <a:rPr lang="de-DE" dirty="0" err="1"/>
              <a:t>Clock</a:t>
            </a:r>
            <a:r>
              <a:rPr lang="de-DE" dirty="0"/>
              <a:t> – Vorteiler</a:t>
            </a:r>
          </a:p>
          <a:p>
            <a:r>
              <a:rPr lang="de-DE" dirty="0"/>
              <a:t>3 unabhängige </a:t>
            </a:r>
            <a:r>
              <a:rPr lang="de-DE" dirty="0" err="1"/>
              <a:t>Interruptquellen</a:t>
            </a:r>
            <a:endParaRPr lang="de-DE"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52</a:t>
            </a:fld>
            <a:endParaRPr lang="de-DE"/>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Schaltung ( vereinfacht )</a:t>
            </a:r>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53</a:t>
            </a:fld>
            <a:endParaRPr lang="de-DE"/>
          </a:p>
        </p:txBody>
      </p:sp>
      <p:pic>
        <p:nvPicPr>
          <p:cNvPr id="4" name="Grafik 3"/>
          <p:cNvPicPr>
            <a:picLocks noChangeAspect="1"/>
          </p:cNvPicPr>
          <p:nvPr/>
        </p:nvPicPr>
        <p:blipFill>
          <a:blip r:embed="rId2"/>
          <a:stretch>
            <a:fillRect/>
          </a:stretch>
        </p:blipFill>
        <p:spPr>
          <a:xfrm>
            <a:off x="827584" y="1333856"/>
            <a:ext cx="7000875" cy="54959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Register</a:t>
            </a:r>
            <a:endParaRPr lang="de-AT" dirty="0"/>
          </a:p>
        </p:txBody>
      </p:sp>
      <p:sp>
        <p:nvSpPr>
          <p:cNvPr id="4" name="Inhaltsplatzhalter 3"/>
          <p:cNvSpPr>
            <a:spLocks noGrp="1"/>
          </p:cNvSpPr>
          <p:nvPr>
            <p:ph sz="quarter" idx="1"/>
          </p:nvPr>
        </p:nvSpPr>
        <p:spPr/>
        <p:txBody>
          <a:bodyPr/>
          <a:lstStyle/>
          <a:p>
            <a:r>
              <a:rPr lang="de-DE" dirty="0">
                <a:latin typeface="Arial" pitchFamily="34" charset="0"/>
                <a:cs typeface="Arial" pitchFamily="34" charset="0"/>
              </a:rPr>
              <a:t>TCNT0 : </a:t>
            </a:r>
            <a:r>
              <a:rPr lang="de-DE" dirty="0" err="1">
                <a:latin typeface="Arial" pitchFamily="34" charset="0"/>
                <a:cs typeface="Arial" pitchFamily="34" charset="0"/>
              </a:rPr>
              <a:t>Timer</a:t>
            </a:r>
            <a:r>
              <a:rPr lang="de-DE" dirty="0">
                <a:latin typeface="Arial" pitchFamily="34" charset="0"/>
                <a:cs typeface="Arial" pitchFamily="34" charset="0"/>
              </a:rPr>
              <a:t>/Counter Register</a:t>
            </a:r>
          </a:p>
          <a:p>
            <a:r>
              <a:rPr lang="de-DE" dirty="0">
                <a:latin typeface="Arial" pitchFamily="34" charset="0"/>
                <a:cs typeface="Arial" pitchFamily="34" charset="0"/>
              </a:rPr>
              <a:t>TC0A, TC0B: Output </a:t>
            </a:r>
            <a:r>
              <a:rPr lang="de-DE" dirty="0" err="1">
                <a:latin typeface="Arial" pitchFamily="34" charset="0"/>
                <a:cs typeface="Arial" pitchFamily="34" charset="0"/>
              </a:rPr>
              <a:t>Compare</a:t>
            </a:r>
            <a:r>
              <a:rPr lang="de-DE" dirty="0">
                <a:latin typeface="Arial" pitchFamily="34" charset="0"/>
                <a:cs typeface="Arial" pitchFamily="34" charset="0"/>
              </a:rPr>
              <a:t> Register</a:t>
            </a:r>
          </a:p>
          <a:p>
            <a:r>
              <a:rPr lang="de-DE" dirty="0">
                <a:latin typeface="Arial" pitchFamily="34" charset="0"/>
                <a:cs typeface="Arial" pitchFamily="34" charset="0"/>
              </a:rPr>
              <a:t>TCCR0A, TCCR0B: </a:t>
            </a:r>
            <a:r>
              <a:rPr lang="de-DE" dirty="0" err="1">
                <a:latin typeface="Arial" pitchFamily="34" charset="0"/>
                <a:cs typeface="Arial" pitchFamily="34" charset="0"/>
              </a:rPr>
              <a:t>Timer</a:t>
            </a:r>
            <a:r>
              <a:rPr lang="de-DE" dirty="0">
                <a:latin typeface="Arial" pitchFamily="34" charset="0"/>
                <a:cs typeface="Arial" pitchFamily="34" charset="0"/>
              </a:rPr>
              <a:t>/Counter Control Register, Prinzipielle Funktion des </a:t>
            </a:r>
            <a:r>
              <a:rPr lang="de-DE" dirty="0" err="1">
                <a:latin typeface="Arial" pitchFamily="34" charset="0"/>
                <a:cs typeface="Arial" pitchFamily="34" charset="0"/>
              </a:rPr>
              <a:t>Timers</a:t>
            </a:r>
            <a:endParaRPr lang="de-DE" dirty="0">
              <a:latin typeface="Arial" pitchFamily="34" charset="0"/>
              <a:cs typeface="Arial" pitchFamily="34" charset="0"/>
            </a:endParaRPr>
          </a:p>
          <a:p>
            <a:r>
              <a:rPr lang="de-DE" dirty="0">
                <a:latin typeface="Arial" pitchFamily="34" charset="0"/>
                <a:cs typeface="Arial" pitchFamily="34" charset="0"/>
              </a:rPr>
              <a:t>OCR0A, OCR0B: Output </a:t>
            </a:r>
            <a:r>
              <a:rPr lang="de-DE" dirty="0" err="1">
                <a:latin typeface="Arial" pitchFamily="34" charset="0"/>
                <a:cs typeface="Arial" pitchFamily="34" charset="0"/>
              </a:rPr>
              <a:t>Compare</a:t>
            </a:r>
            <a:r>
              <a:rPr lang="de-DE" dirty="0">
                <a:latin typeface="Arial" pitchFamily="34" charset="0"/>
                <a:cs typeface="Arial" pitchFamily="34" charset="0"/>
              </a:rPr>
              <a:t> Register</a:t>
            </a:r>
          </a:p>
          <a:p>
            <a:r>
              <a:rPr lang="de-DE" dirty="0">
                <a:latin typeface="Arial" pitchFamily="34" charset="0"/>
                <a:cs typeface="Arial" pitchFamily="34" charset="0"/>
              </a:rPr>
              <a:t>TIFR0: </a:t>
            </a:r>
            <a:r>
              <a:rPr lang="de-DE" dirty="0" err="1">
                <a:latin typeface="Arial" pitchFamily="34" charset="0"/>
                <a:cs typeface="Arial" pitchFamily="34" charset="0"/>
              </a:rPr>
              <a:t>Timer</a:t>
            </a:r>
            <a:r>
              <a:rPr lang="de-DE" dirty="0">
                <a:latin typeface="Arial" pitchFamily="34" charset="0"/>
                <a:cs typeface="Arial" pitchFamily="34" charset="0"/>
              </a:rPr>
              <a:t> Interrupt </a:t>
            </a:r>
            <a:r>
              <a:rPr lang="de-DE" dirty="0" err="1">
                <a:latin typeface="Arial" pitchFamily="34" charset="0"/>
                <a:cs typeface="Arial" pitchFamily="34" charset="0"/>
              </a:rPr>
              <a:t>Flag</a:t>
            </a:r>
            <a:r>
              <a:rPr lang="de-DE" dirty="0">
                <a:latin typeface="Arial" pitchFamily="34" charset="0"/>
                <a:cs typeface="Arial" pitchFamily="34" charset="0"/>
              </a:rPr>
              <a:t> Register</a:t>
            </a:r>
          </a:p>
          <a:p>
            <a:r>
              <a:rPr lang="de-DE" dirty="0">
                <a:latin typeface="Arial" pitchFamily="34" charset="0"/>
                <a:cs typeface="Arial" pitchFamily="34" charset="0"/>
              </a:rPr>
              <a:t>TIMSK0: </a:t>
            </a:r>
            <a:r>
              <a:rPr lang="de-DE" dirty="0" err="1">
                <a:latin typeface="Arial" pitchFamily="34" charset="0"/>
                <a:cs typeface="Arial" pitchFamily="34" charset="0"/>
              </a:rPr>
              <a:t>Timer</a:t>
            </a:r>
            <a:r>
              <a:rPr lang="de-DE" dirty="0">
                <a:latin typeface="Arial" pitchFamily="34" charset="0"/>
                <a:cs typeface="Arial" pitchFamily="34" charset="0"/>
              </a:rPr>
              <a:t> Interrupt </a:t>
            </a:r>
            <a:r>
              <a:rPr lang="de-DE" dirty="0" err="1">
                <a:latin typeface="Arial" pitchFamily="34" charset="0"/>
                <a:cs typeface="Arial" pitchFamily="34" charset="0"/>
              </a:rPr>
              <a:t>Mask</a:t>
            </a:r>
            <a:r>
              <a:rPr lang="de-DE" dirty="0">
                <a:latin typeface="Arial" pitchFamily="34" charset="0"/>
                <a:cs typeface="Arial" pitchFamily="34" charset="0"/>
              </a:rPr>
              <a:t> Register</a:t>
            </a:r>
            <a:endParaRPr lang="de-AT"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54</a:t>
            </a:fld>
            <a:endParaRPr lang="de-D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err="1"/>
              <a:t>Clock</a:t>
            </a:r>
            <a:endParaRPr lang="de-AT" dirty="0"/>
          </a:p>
        </p:txBody>
      </p:sp>
      <p:sp>
        <p:nvSpPr>
          <p:cNvPr id="4" name="Inhaltsplatzhalter 3"/>
          <p:cNvSpPr>
            <a:spLocks noGrp="1"/>
          </p:cNvSpPr>
          <p:nvPr>
            <p:ph sz="quarter" idx="1"/>
          </p:nvPr>
        </p:nvSpPr>
        <p:spPr/>
        <p:txBody>
          <a:bodyPr/>
          <a:lstStyle/>
          <a:p>
            <a:r>
              <a:rPr lang="de-DE" dirty="0"/>
              <a:t>Der </a:t>
            </a:r>
            <a:r>
              <a:rPr lang="de-DE" dirty="0" err="1"/>
              <a:t>Timer</a:t>
            </a:r>
            <a:r>
              <a:rPr lang="de-DE" dirty="0"/>
              <a:t> kann durch verschiedene Quellen </a:t>
            </a:r>
            <a:r>
              <a:rPr lang="de-DE" dirty="0" err="1"/>
              <a:t>getaktet</a:t>
            </a:r>
            <a:r>
              <a:rPr lang="de-DE" dirty="0"/>
              <a:t> werden:</a:t>
            </a:r>
          </a:p>
          <a:p>
            <a:r>
              <a:rPr lang="de-DE" dirty="0"/>
              <a:t>Interner </a:t>
            </a:r>
            <a:r>
              <a:rPr lang="de-DE" dirty="0" err="1"/>
              <a:t>Clock</a:t>
            </a:r>
            <a:r>
              <a:rPr lang="de-DE" dirty="0"/>
              <a:t> mit Vorteiler</a:t>
            </a:r>
          </a:p>
          <a:p>
            <a:r>
              <a:rPr lang="de-DE" dirty="0"/>
              <a:t>externer </a:t>
            </a:r>
            <a:r>
              <a:rPr lang="de-DE" dirty="0" err="1"/>
              <a:t>Clock</a:t>
            </a:r>
            <a:r>
              <a:rPr lang="de-DE" dirty="0"/>
              <a:t> auf Pin T0</a:t>
            </a:r>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55</a:t>
            </a:fld>
            <a:endParaRPr lang="de-DE"/>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Vorteiler</a:t>
            </a:r>
            <a:endParaRPr lang="de-AT" dirty="0"/>
          </a:p>
        </p:txBody>
      </p:sp>
      <p:sp>
        <p:nvSpPr>
          <p:cNvPr id="4" name="Inhaltsplatzhalter 3"/>
          <p:cNvSpPr>
            <a:spLocks noGrp="1"/>
          </p:cNvSpPr>
          <p:nvPr>
            <p:ph sz="quarter" idx="1"/>
          </p:nvPr>
        </p:nvSpPr>
        <p:spPr/>
        <p:txBody>
          <a:bodyPr>
            <a:normAutofit/>
          </a:bodyPr>
          <a:lstStyle/>
          <a:p>
            <a:r>
              <a:rPr lang="de-AT" dirty="0"/>
              <a:t>Der Vorteiler dient dazu, den CPU-Takt vorerst um einen einstellbaren Faktor zu reduzieren. Die so geteilte Frequenz wird den Eingängen der </a:t>
            </a:r>
            <a:r>
              <a:rPr lang="de-AT" dirty="0" err="1"/>
              <a:t>Timer</a:t>
            </a:r>
            <a:r>
              <a:rPr lang="de-AT" dirty="0"/>
              <a:t> zugeführt.</a:t>
            </a:r>
          </a:p>
          <a:p>
            <a:r>
              <a:rPr lang="de-AT" dirty="0"/>
              <a:t>Wenn wir mit einem CPU-Takt von 4 MHz arbeiten und den Vorteiler auf 1024 einstellen, wird also der </a:t>
            </a:r>
            <a:r>
              <a:rPr lang="de-AT" dirty="0" err="1"/>
              <a:t>Timer</a:t>
            </a:r>
            <a:r>
              <a:rPr lang="de-AT" dirty="0"/>
              <a:t> mit einer Frequenz von 4 MHz / 1024, also mit ca. 4 kHz versorgt. Wenn also der </a:t>
            </a:r>
            <a:r>
              <a:rPr lang="de-AT" dirty="0" err="1"/>
              <a:t>Timer</a:t>
            </a:r>
            <a:r>
              <a:rPr lang="de-AT" dirty="0"/>
              <a:t> läuft, so wird das Daten- bzw. Zählregister (</a:t>
            </a:r>
            <a:r>
              <a:rPr lang="de-AT" dirty="0" err="1"/>
              <a:t>TCNTn</a:t>
            </a:r>
            <a:r>
              <a:rPr lang="de-AT" dirty="0"/>
              <a:t>) mit dieser Frequenz inkrementiert.</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56</a:t>
            </a:fld>
            <a:endParaRPr lang="de-DE"/>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Funktionsarten des </a:t>
            </a:r>
            <a:r>
              <a:rPr lang="de-DE" dirty="0" err="1"/>
              <a:t>Timers</a:t>
            </a:r>
            <a:endParaRPr lang="de-AT" dirty="0"/>
          </a:p>
        </p:txBody>
      </p:sp>
      <p:sp>
        <p:nvSpPr>
          <p:cNvPr id="4" name="Inhaltsplatzhalter 3"/>
          <p:cNvSpPr>
            <a:spLocks noGrp="1"/>
          </p:cNvSpPr>
          <p:nvPr>
            <p:ph sz="quarter" idx="1"/>
          </p:nvPr>
        </p:nvSpPr>
        <p:spPr/>
        <p:txBody>
          <a:bodyPr/>
          <a:lstStyle/>
          <a:p>
            <a:r>
              <a:rPr lang="de-DE" dirty="0">
                <a:latin typeface="Arial" pitchFamily="34" charset="0"/>
                <a:cs typeface="Arial" pitchFamily="34" charset="0"/>
              </a:rPr>
              <a:t>Normal Mode:</a:t>
            </a:r>
            <a:br>
              <a:rPr lang="de-DE" dirty="0">
                <a:latin typeface="Arial" pitchFamily="34" charset="0"/>
                <a:cs typeface="Arial" pitchFamily="34" charset="0"/>
              </a:rPr>
            </a:br>
            <a:r>
              <a:rPr lang="de-DE" dirty="0">
                <a:latin typeface="Arial" pitchFamily="34" charset="0"/>
                <a:cs typeface="Arial" pitchFamily="34" charset="0"/>
              </a:rPr>
              <a:t>Der Counter zählt bis 0xFF und fängt wieder von 0 an. Beim Overflow wird ein Interrupt generiert</a:t>
            </a:r>
            <a:br>
              <a:rPr lang="de-DE" dirty="0">
                <a:latin typeface="Arial" pitchFamily="34" charset="0"/>
                <a:cs typeface="Arial" pitchFamily="34" charset="0"/>
              </a:rPr>
            </a:br>
            <a:r>
              <a:rPr lang="de-DE" dirty="0">
                <a:latin typeface="Arial" pitchFamily="34" charset="0"/>
                <a:cs typeface="Arial" pitchFamily="34" charset="0"/>
              </a:rPr>
              <a:t> ( falls freigegeben )</a:t>
            </a:r>
          </a:p>
          <a:p>
            <a:r>
              <a:rPr lang="de-DE" dirty="0">
                <a:latin typeface="Arial" pitchFamily="34" charset="0"/>
                <a:cs typeface="Arial" pitchFamily="34" charset="0"/>
              </a:rPr>
              <a:t>Clear </a:t>
            </a:r>
            <a:r>
              <a:rPr lang="de-DE" dirty="0" err="1">
                <a:latin typeface="Arial" pitchFamily="34" charset="0"/>
                <a:cs typeface="Arial" pitchFamily="34" charset="0"/>
              </a:rPr>
              <a:t>Timer</a:t>
            </a:r>
            <a:r>
              <a:rPr lang="de-DE" dirty="0">
                <a:latin typeface="Arial" pitchFamily="34" charset="0"/>
                <a:cs typeface="Arial" pitchFamily="34" charset="0"/>
              </a:rPr>
              <a:t> on </a:t>
            </a:r>
            <a:r>
              <a:rPr lang="de-DE" dirty="0" err="1">
                <a:latin typeface="Arial" pitchFamily="34" charset="0"/>
                <a:cs typeface="Arial" pitchFamily="34" charset="0"/>
              </a:rPr>
              <a:t>Compare</a:t>
            </a:r>
            <a:r>
              <a:rPr lang="de-DE" dirty="0">
                <a:latin typeface="Arial" pitchFamily="34" charset="0"/>
                <a:cs typeface="Arial" pitchFamily="34" charset="0"/>
              </a:rPr>
              <a:t> Match ( CTC ) Mode:</a:t>
            </a:r>
            <a:br>
              <a:rPr lang="de-DE" dirty="0">
                <a:latin typeface="Arial" pitchFamily="34" charset="0"/>
                <a:cs typeface="Arial" pitchFamily="34" charset="0"/>
              </a:rPr>
            </a:br>
            <a:r>
              <a:rPr lang="de-DE" dirty="0">
                <a:latin typeface="Arial" pitchFamily="34" charset="0"/>
                <a:cs typeface="Arial" pitchFamily="34" charset="0"/>
              </a:rPr>
              <a:t>Der Counter wird auf 0 gesetzt, wenn der Zähler den Inhalt des OCR0A/ OCR0B Registers erreicht. Dadurch kann die Rücksetzfrequenz variiert werden.</a:t>
            </a:r>
          </a:p>
          <a:p>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57</a:t>
            </a:fld>
            <a:endParaRPr lang="de-DE"/>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Output </a:t>
            </a:r>
            <a:r>
              <a:rPr lang="de-DE" dirty="0" err="1"/>
              <a:t>Compare</a:t>
            </a:r>
            <a:r>
              <a:rPr lang="de-DE" dirty="0"/>
              <a:t> Unit</a:t>
            </a:r>
            <a:endParaRPr lang="de-AT" dirty="0"/>
          </a:p>
        </p:txBody>
      </p:sp>
      <p:sp>
        <p:nvSpPr>
          <p:cNvPr id="4" name="Inhaltsplatzhalter 3"/>
          <p:cNvSpPr>
            <a:spLocks noGrp="1"/>
          </p:cNvSpPr>
          <p:nvPr>
            <p:ph sz="quarter" idx="1"/>
          </p:nvPr>
        </p:nvSpPr>
        <p:spPr/>
        <p:txBody>
          <a:bodyPr>
            <a:normAutofit fontScale="92500" lnSpcReduction="10000"/>
          </a:bodyPr>
          <a:lstStyle/>
          <a:p>
            <a:r>
              <a:rPr lang="de-DE" dirty="0">
                <a:latin typeface="Arial" pitchFamily="34" charset="0"/>
                <a:cs typeface="Arial" pitchFamily="34" charset="0"/>
              </a:rPr>
              <a:t>Das Zählerregister TCNT0 wird permanent mit dem Output </a:t>
            </a:r>
            <a:r>
              <a:rPr lang="de-DE" dirty="0" err="1">
                <a:latin typeface="Arial" pitchFamily="34" charset="0"/>
                <a:cs typeface="Arial" pitchFamily="34" charset="0"/>
              </a:rPr>
              <a:t>Compare</a:t>
            </a:r>
            <a:r>
              <a:rPr lang="de-DE" dirty="0">
                <a:latin typeface="Arial" pitchFamily="34" charset="0"/>
                <a:cs typeface="Arial" pitchFamily="34" charset="0"/>
              </a:rPr>
              <a:t> Register ( OCR0A/B ) verglichen.</a:t>
            </a:r>
          </a:p>
          <a:p>
            <a:r>
              <a:rPr lang="de-DE" dirty="0">
                <a:latin typeface="Arial" pitchFamily="34" charset="0"/>
                <a:cs typeface="Arial" pitchFamily="34" charset="0"/>
              </a:rPr>
              <a:t>Der 8 – Bit Komparator meldet einen Match, dadurch wird das OCFA/B </a:t>
            </a:r>
            <a:r>
              <a:rPr lang="de-DE" dirty="0" err="1">
                <a:latin typeface="Arial" pitchFamily="34" charset="0"/>
                <a:cs typeface="Arial" pitchFamily="34" charset="0"/>
              </a:rPr>
              <a:t>Flag</a:t>
            </a:r>
            <a:r>
              <a:rPr lang="de-DE" dirty="0">
                <a:latin typeface="Arial" pitchFamily="34" charset="0"/>
                <a:cs typeface="Arial" pitchFamily="34" charset="0"/>
              </a:rPr>
              <a:t> beim nächsten Taktzyklus gesetzt.</a:t>
            </a:r>
          </a:p>
          <a:p>
            <a:r>
              <a:rPr lang="de-DE" dirty="0">
                <a:latin typeface="Arial" pitchFamily="34" charset="0"/>
                <a:cs typeface="Arial" pitchFamily="34" charset="0"/>
              </a:rPr>
              <a:t>Wenn OCIEA/B = 1 und das Global Interrupt </a:t>
            </a:r>
            <a:r>
              <a:rPr lang="de-DE" dirty="0" err="1">
                <a:latin typeface="Arial" pitchFamily="34" charset="0"/>
                <a:cs typeface="Arial" pitchFamily="34" charset="0"/>
              </a:rPr>
              <a:t>Flag</a:t>
            </a:r>
            <a:r>
              <a:rPr lang="de-DE" dirty="0">
                <a:latin typeface="Arial" pitchFamily="34" charset="0"/>
                <a:cs typeface="Arial" pitchFamily="34" charset="0"/>
              </a:rPr>
              <a:t> gesetzt ist, wird ein Interrupt erzeugt.</a:t>
            </a:r>
          </a:p>
          <a:p>
            <a:r>
              <a:rPr lang="de-DE" dirty="0">
                <a:latin typeface="Arial" pitchFamily="34" charset="0"/>
                <a:cs typeface="Arial" pitchFamily="34" charset="0"/>
              </a:rPr>
              <a:t>Beim Ausführen des Interrupts wird OCFA/B automatisch gelöscht.</a:t>
            </a:r>
          </a:p>
          <a:p>
            <a:r>
              <a:rPr lang="de-DE" dirty="0">
                <a:latin typeface="Arial" pitchFamily="34" charset="0"/>
                <a:cs typeface="Arial" pitchFamily="34" charset="0"/>
              </a:rPr>
              <a:t>Zum manuell löschen muss das OCFA/B Bit mit 1 beschrieben werden.</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58</a:t>
            </a:fld>
            <a:endParaRPr lang="de-DE"/>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a:xfrm>
            <a:off x="457200" y="158926"/>
            <a:ext cx="8229600" cy="749794"/>
          </a:xfrm>
        </p:spPr>
        <p:txBody>
          <a:bodyPr>
            <a:normAutofit/>
          </a:bodyPr>
          <a:lstStyle/>
          <a:p>
            <a:r>
              <a:rPr lang="de-DE" dirty="0"/>
              <a:t>Normal</a:t>
            </a:r>
            <a:endParaRPr lang="de-AT" dirty="0"/>
          </a:p>
        </p:txBody>
      </p:sp>
      <p:sp>
        <p:nvSpPr>
          <p:cNvPr id="4" name="Inhaltsplatzhalter 3"/>
          <p:cNvSpPr>
            <a:spLocks noGrp="1"/>
          </p:cNvSpPr>
          <p:nvPr>
            <p:ph sz="quarter" idx="1"/>
          </p:nvPr>
        </p:nvSpPr>
        <p:spPr/>
        <p:txBody>
          <a:bodyPr>
            <a:normAutofit/>
          </a:bodyPr>
          <a:lstStyle/>
          <a:p>
            <a:r>
              <a:rPr lang="de-DE" dirty="0">
                <a:latin typeface="Arial" pitchFamily="34" charset="0"/>
                <a:cs typeface="Arial" pitchFamily="34" charset="0"/>
              </a:rPr>
              <a:t>TCNT0 zählt immer aufwärts</a:t>
            </a:r>
          </a:p>
          <a:p>
            <a:r>
              <a:rPr lang="de-DE" dirty="0">
                <a:latin typeface="Arial" pitchFamily="34" charset="0"/>
                <a:cs typeface="Arial" pitchFamily="34" charset="0"/>
              </a:rPr>
              <a:t>TCNT hat normalen Überlauf</a:t>
            </a:r>
          </a:p>
          <a:p>
            <a:r>
              <a:rPr lang="de-AT" dirty="0" err="1">
                <a:latin typeface="Arial" pitchFamily="34" charset="0"/>
                <a:cs typeface="Arial" pitchFamily="34" charset="0"/>
              </a:rPr>
              <a:t>Timer</a:t>
            </a:r>
            <a:r>
              <a:rPr lang="de-AT" dirty="0">
                <a:latin typeface="Arial" pitchFamily="34" charset="0"/>
                <a:cs typeface="Arial" pitchFamily="34" charset="0"/>
              </a:rPr>
              <a:t>/Counter Overflow </a:t>
            </a:r>
            <a:r>
              <a:rPr lang="de-AT" dirty="0" err="1">
                <a:latin typeface="Arial" pitchFamily="34" charset="0"/>
                <a:cs typeface="Arial" pitchFamily="34" charset="0"/>
              </a:rPr>
              <a:t>Flag</a:t>
            </a:r>
            <a:r>
              <a:rPr lang="de-AT" dirty="0">
                <a:latin typeface="Arial" pitchFamily="34" charset="0"/>
                <a:cs typeface="Arial" pitchFamily="34" charset="0"/>
              </a:rPr>
              <a:t> (TOV0) wird beim Überlauf gesetzt, und damit ein Interrupt ausgelöst</a:t>
            </a:r>
          </a:p>
          <a:p>
            <a:r>
              <a:rPr lang="de-DE" dirty="0">
                <a:latin typeface="Arial" pitchFamily="34" charset="0"/>
                <a:cs typeface="Arial" pitchFamily="34" charset="0"/>
              </a:rPr>
              <a:t>WGM02:0 = 0</a:t>
            </a:r>
          </a:p>
          <a:p>
            <a:endParaRPr lang="de-DE"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59</a:t>
            </a:fld>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8926"/>
            <a:ext cx="8229600" cy="677786"/>
          </a:xfrm>
        </p:spPr>
        <p:txBody>
          <a:bodyPr>
            <a:normAutofit/>
          </a:bodyPr>
          <a:lstStyle/>
          <a:p>
            <a:pPr algn="ctr"/>
            <a:r>
              <a:rPr lang="de-DE" dirty="0" err="1"/>
              <a:t>ATMega</a:t>
            </a:r>
            <a:r>
              <a:rPr lang="de-DE" dirty="0"/>
              <a:t> 644 PA</a:t>
            </a:r>
            <a:endParaRPr lang="de-AT" dirty="0"/>
          </a:p>
        </p:txBody>
      </p:sp>
      <p:sp>
        <p:nvSpPr>
          <p:cNvPr id="4" name="Fußzeilenplatzhalter 3"/>
          <p:cNvSpPr>
            <a:spLocks noGrp="1"/>
          </p:cNvSpPr>
          <p:nvPr>
            <p:ph type="ftr" sz="quarter" idx="12"/>
          </p:nvPr>
        </p:nvSpPr>
        <p:spPr>
          <a:xfrm>
            <a:off x="5652120" y="6309320"/>
            <a:ext cx="3077344" cy="384048"/>
          </a:xfrm>
        </p:spPr>
        <p:txBody>
          <a:bodyPr/>
          <a:lstStyle/>
          <a:p>
            <a:r>
              <a:rPr lang="de-DE" dirty="0"/>
              <a:t>P. Klotz</a:t>
            </a:r>
          </a:p>
        </p:txBody>
      </p:sp>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6</a:t>
            </a:fld>
            <a:endParaRPr lang="de-D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376363"/>
            <a:ext cx="6732163" cy="519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Output </a:t>
            </a:r>
            <a:r>
              <a:rPr lang="de-DE" dirty="0" err="1"/>
              <a:t>Compare</a:t>
            </a:r>
            <a:r>
              <a:rPr lang="de-DE" dirty="0"/>
              <a:t> Modus</a:t>
            </a:r>
            <a:br>
              <a:rPr lang="de-DE" dirty="0"/>
            </a:br>
            <a:r>
              <a:rPr lang="de-DE" dirty="0"/>
              <a:t>CTC - Mode</a:t>
            </a:r>
            <a:endParaRPr lang="de-AT" dirty="0"/>
          </a:p>
        </p:txBody>
      </p:sp>
      <p:sp>
        <p:nvSpPr>
          <p:cNvPr id="4" name="Inhaltsplatzhalter 3"/>
          <p:cNvSpPr>
            <a:spLocks noGrp="1"/>
          </p:cNvSpPr>
          <p:nvPr>
            <p:ph sz="quarter" idx="1"/>
          </p:nvPr>
        </p:nvSpPr>
        <p:spPr>
          <a:xfrm>
            <a:off x="323528" y="1524000"/>
            <a:ext cx="8568952" cy="4572000"/>
          </a:xfrm>
        </p:spPr>
        <p:txBody>
          <a:bodyPr>
            <a:normAutofit fontScale="77500" lnSpcReduction="20000"/>
          </a:bodyPr>
          <a:lstStyle/>
          <a:p>
            <a:r>
              <a:rPr lang="de-DE" dirty="0">
                <a:latin typeface="Arial" pitchFamily="34" charset="0"/>
                <a:cs typeface="Arial" pitchFamily="34" charset="0"/>
              </a:rPr>
              <a:t>WGM02:0 = 2</a:t>
            </a:r>
          </a:p>
          <a:p>
            <a:r>
              <a:rPr lang="de-DE" dirty="0">
                <a:latin typeface="Arial" pitchFamily="34" charset="0"/>
                <a:cs typeface="Arial" pitchFamily="34" charset="0"/>
              </a:rPr>
              <a:t>TCNT0 zählt immer aufwärts</a:t>
            </a:r>
          </a:p>
          <a:p>
            <a:r>
              <a:rPr lang="de-DE" dirty="0">
                <a:latin typeface="Arial" pitchFamily="34" charset="0"/>
                <a:cs typeface="Arial" pitchFamily="34" charset="0"/>
              </a:rPr>
              <a:t>TCNT wird beim Erreichen des Wertes vom OCR0A -Register auf 0 gesetzt.</a:t>
            </a:r>
          </a:p>
          <a:p>
            <a:r>
              <a:rPr lang="de-DE" dirty="0">
                <a:latin typeface="Arial" pitchFamily="34" charset="0"/>
                <a:cs typeface="Arial" pitchFamily="34" charset="0"/>
              </a:rPr>
              <a:t>Das OCR0A – Register bestimmt daher den maximalen Wert für das TCNT0 Register</a:t>
            </a:r>
          </a:p>
          <a:p>
            <a:r>
              <a:rPr lang="de-AT" dirty="0">
                <a:latin typeface="Arial" pitchFamily="34" charset="0"/>
                <a:cs typeface="Arial" pitchFamily="34" charset="0"/>
              </a:rPr>
              <a:t>Das OCF0 </a:t>
            </a:r>
            <a:r>
              <a:rPr lang="de-AT" dirty="0" err="1">
                <a:latin typeface="Arial" pitchFamily="34" charset="0"/>
                <a:cs typeface="Arial" pitchFamily="34" charset="0"/>
              </a:rPr>
              <a:t>Flag</a:t>
            </a:r>
            <a:r>
              <a:rPr lang="de-AT" dirty="0">
                <a:latin typeface="Arial" pitchFamily="34" charset="0"/>
                <a:cs typeface="Arial" pitchFamily="34" charset="0"/>
              </a:rPr>
              <a:t> wird beim Rücksetzen von TCNT gesetzt und damit ein Interrupt ausgelöst ( falls er freigegeben ist, </a:t>
            </a:r>
            <a:r>
              <a:rPr lang="en-US" dirty="0">
                <a:latin typeface="Arial" pitchFamily="34" charset="0"/>
                <a:cs typeface="Arial" pitchFamily="34" charset="0"/>
              </a:rPr>
              <a:t>OCIE0 Flag </a:t>
            </a:r>
            <a:r>
              <a:rPr lang="en-US" dirty="0" err="1">
                <a:latin typeface="Arial" pitchFamily="34" charset="0"/>
                <a:cs typeface="Arial" pitchFamily="34" charset="0"/>
              </a:rPr>
              <a:t>im</a:t>
            </a:r>
            <a:r>
              <a:rPr lang="en-US" dirty="0">
                <a:latin typeface="Arial" pitchFamily="34" charset="0"/>
                <a:cs typeface="Arial" pitchFamily="34" charset="0"/>
              </a:rPr>
              <a:t> TIMSK-Register</a:t>
            </a:r>
            <a:r>
              <a:rPr lang="de-AT" dirty="0">
                <a:latin typeface="Arial" pitchFamily="34" charset="0"/>
                <a:cs typeface="Arial" pitchFamily="34" charset="0"/>
              </a:rPr>
              <a:t> )</a:t>
            </a:r>
          </a:p>
          <a:p>
            <a:r>
              <a:rPr lang="de-DE" dirty="0">
                <a:latin typeface="Arial" pitchFamily="34" charset="0"/>
                <a:cs typeface="Arial" pitchFamily="34" charset="0"/>
              </a:rPr>
              <a:t>Mit diesem Mode kann daher eine variable </a:t>
            </a:r>
            <a:r>
              <a:rPr lang="de-DE" dirty="0" err="1">
                <a:latin typeface="Arial" pitchFamily="34" charset="0"/>
                <a:cs typeface="Arial" pitchFamily="34" charset="0"/>
              </a:rPr>
              <a:t>Interruptzeit</a:t>
            </a:r>
            <a:r>
              <a:rPr lang="de-DE" dirty="0">
                <a:latin typeface="Arial" pitchFamily="34" charset="0"/>
                <a:cs typeface="Arial" pitchFamily="34" charset="0"/>
              </a:rPr>
              <a:t> eingestellt werden.</a:t>
            </a:r>
          </a:p>
          <a:p>
            <a:r>
              <a:rPr lang="de-DE" dirty="0">
                <a:latin typeface="Arial" pitchFamily="34" charset="0"/>
                <a:cs typeface="Arial" pitchFamily="34" charset="0"/>
              </a:rPr>
              <a:t>Wenn COM0A1:0 = 1, OC0A wird </a:t>
            </a:r>
            <a:r>
              <a:rPr lang="de-DE" dirty="0" err="1">
                <a:latin typeface="Arial" pitchFamily="34" charset="0"/>
                <a:cs typeface="Arial" pitchFamily="34" charset="0"/>
              </a:rPr>
              <a:t>getoggelt</a:t>
            </a:r>
            <a:r>
              <a:rPr lang="de-DE" dirty="0">
                <a:latin typeface="Arial" pitchFamily="34" charset="0"/>
                <a:cs typeface="Arial" pitchFamily="34" charset="0"/>
              </a:rPr>
              <a:t> ( Port B, Pin 3 ), damit kann eine variable Frequenz ausgegeben werden. </a:t>
            </a:r>
            <a:r>
              <a:rPr lang="de-DE" dirty="0" err="1">
                <a:latin typeface="Arial" pitchFamily="34" charset="0"/>
                <a:cs typeface="Arial" pitchFamily="34" charset="0"/>
              </a:rPr>
              <a:t>Datadirection</a:t>
            </a:r>
            <a:r>
              <a:rPr lang="de-DE" dirty="0">
                <a:latin typeface="Arial" pitchFamily="34" charset="0"/>
                <a:cs typeface="Arial" pitchFamily="34" charset="0"/>
              </a:rPr>
              <a:t> muss auf OUT gesetzt werden.</a:t>
            </a:r>
            <a:endParaRPr lang="de-AT" dirty="0">
              <a:latin typeface="Arial" pitchFamily="34" charset="0"/>
              <a:cs typeface="Arial" pitchFamily="34" charset="0"/>
            </a:endParaRPr>
          </a:p>
          <a:p>
            <a:endParaRPr lang="de-DE"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60</a:t>
            </a:fld>
            <a:endParaRPr lang="de-DE"/>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Output </a:t>
            </a:r>
            <a:r>
              <a:rPr lang="de-DE" dirty="0" err="1"/>
              <a:t>Compare</a:t>
            </a:r>
            <a:r>
              <a:rPr lang="de-DE" dirty="0"/>
              <a:t> Modus</a:t>
            </a:r>
            <a:br>
              <a:rPr lang="de-DE" dirty="0"/>
            </a:br>
            <a:r>
              <a:rPr lang="de-DE" dirty="0"/>
              <a:t>CTC - Mode</a:t>
            </a:r>
            <a:endParaRPr lang="de-AT" dirty="0"/>
          </a:p>
        </p:txBody>
      </p:sp>
      <p:sp>
        <p:nvSpPr>
          <p:cNvPr id="4" name="Inhaltsplatzhalter 3"/>
          <p:cNvSpPr>
            <a:spLocks noGrp="1"/>
          </p:cNvSpPr>
          <p:nvPr>
            <p:ph sz="quarter" idx="1"/>
          </p:nvPr>
        </p:nvSpPr>
        <p:spPr>
          <a:xfrm>
            <a:off x="467544" y="5157192"/>
            <a:ext cx="8229600" cy="1226840"/>
          </a:xfrm>
        </p:spPr>
        <p:txBody>
          <a:bodyPr>
            <a:normAutofit fontScale="92500" lnSpcReduction="20000"/>
          </a:bodyPr>
          <a:lstStyle/>
          <a:p>
            <a:r>
              <a:rPr lang="de-DE" dirty="0">
                <a:latin typeface="Arial" pitchFamily="34" charset="0"/>
                <a:cs typeface="Arial" pitchFamily="34" charset="0"/>
              </a:rPr>
              <a:t>N: </a:t>
            </a:r>
            <a:r>
              <a:rPr lang="de-DE" dirty="0" err="1">
                <a:latin typeface="Arial" pitchFamily="34" charset="0"/>
                <a:cs typeface="Arial" pitchFamily="34" charset="0"/>
              </a:rPr>
              <a:t>Vorteilerfaktor</a:t>
            </a:r>
            <a:r>
              <a:rPr lang="de-DE" dirty="0">
                <a:latin typeface="Arial" pitchFamily="34" charset="0"/>
                <a:cs typeface="Arial" pitchFamily="34" charset="0"/>
              </a:rPr>
              <a:t> </a:t>
            </a:r>
            <a:r>
              <a:rPr lang="en-US" dirty="0">
                <a:latin typeface="Arial" pitchFamily="34" charset="0"/>
                <a:cs typeface="Arial" pitchFamily="34" charset="0"/>
              </a:rPr>
              <a:t>(1, 8, 64, 256, or 1024)</a:t>
            </a:r>
            <a:endParaRPr lang="de-DE" dirty="0">
              <a:latin typeface="Arial" pitchFamily="34" charset="0"/>
              <a:cs typeface="Arial" pitchFamily="34" charset="0"/>
            </a:endParaRPr>
          </a:p>
          <a:p>
            <a:r>
              <a:rPr lang="de-DE" dirty="0">
                <a:latin typeface="Arial" pitchFamily="34" charset="0"/>
                <a:cs typeface="Arial" pitchFamily="34" charset="0"/>
              </a:rPr>
              <a:t>Wird das OCR0A  - Register im Interrupt gesetzt, kann die Frequenz dynamisch geändert werden.</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61</a:t>
            </a:fld>
            <a:endParaRPr lang="de-DE"/>
          </a:p>
        </p:txBody>
      </p:sp>
      <p:pic>
        <p:nvPicPr>
          <p:cNvPr id="1026" name="Picture 2"/>
          <p:cNvPicPr>
            <a:picLocks noChangeAspect="1" noChangeArrowheads="1"/>
          </p:cNvPicPr>
          <p:nvPr/>
        </p:nvPicPr>
        <p:blipFill>
          <a:blip r:embed="rId2" cstate="print"/>
          <a:srcRect/>
          <a:stretch>
            <a:fillRect/>
          </a:stretch>
        </p:blipFill>
        <p:spPr bwMode="auto">
          <a:xfrm>
            <a:off x="827584" y="1340768"/>
            <a:ext cx="7344816" cy="3016379"/>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987824" y="4293096"/>
            <a:ext cx="3234359" cy="792088"/>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Output </a:t>
            </a:r>
            <a:r>
              <a:rPr lang="de-DE" dirty="0" err="1"/>
              <a:t>Compare</a:t>
            </a:r>
            <a:r>
              <a:rPr lang="de-DE" dirty="0"/>
              <a:t> Moden</a:t>
            </a:r>
            <a:br>
              <a:rPr lang="de-DE" dirty="0"/>
            </a:br>
            <a:r>
              <a:rPr lang="de-DE" dirty="0"/>
              <a:t>FAST PWM - Mode</a:t>
            </a:r>
            <a:endParaRPr lang="de-AT" dirty="0"/>
          </a:p>
        </p:txBody>
      </p:sp>
      <p:sp>
        <p:nvSpPr>
          <p:cNvPr id="4" name="Inhaltsplatzhalter 3"/>
          <p:cNvSpPr>
            <a:spLocks noGrp="1"/>
          </p:cNvSpPr>
          <p:nvPr>
            <p:ph sz="quarter" idx="1"/>
          </p:nvPr>
        </p:nvSpPr>
        <p:spPr>
          <a:xfrm>
            <a:off x="323528" y="1524000"/>
            <a:ext cx="8568952" cy="4572000"/>
          </a:xfrm>
        </p:spPr>
        <p:txBody>
          <a:bodyPr>
            <a:normAutofit fontScale="92500" lnSpcReduction="20000"/>
          </a:bodyPr>
          <a:lstStyle/>
          <a:p>
            <a:r>
              <a:rPr lang="de-DE" dirty="0">
                <a:latin typeface="Arial" pitchFamily="34" charset="0"/>
                <a:cs typeface="Arial" pitchFamily="34" charset="0"/>
              </a:rPr>
              <a:t>WGM02:0 = 3</a:t>
            </a:r>
          </a:p>
          <a:p>
            <a:r>
              <a:rPr lang="de-DE" dirty="0">
                <a:latin typeface="Arial" pitchFamily="34" charset="0"/>
                <a:cs typeface="Arial" pitchFamily="34" charset="0"/>
              </a:rPr>
              <a:t>TCNT0 zählt immer von 0 bis 0xFF</a:t>
            </a:r>
          </a:p>
          <a:p>
            <a:r>
              <a:rPr lang="de-AT" dirty="0">
                <a:latin typeface="Arial" pitchFamily="34" charset="0"/>
                <a:cs typeface="Arial" pitchFamily="34" charset="0"/>
              </a:rPr>
              <a:t>Non-</a:t>
            </a:r>
            <a:r>
              <a:rPr lang="de-AT" dirty="0" err="1">
                <a:latin typeface="Arial" pitchFamily="34" charset="0"/>
                <a:cs typeface="Arial" pitchFamily="34" charset="0"/>
              </a:rPr>
              <a:t>inverting</a:t>
            </a:r>
            <a:r>
              <a:rPr lang="de-AT" dirty="0">
                <a:latin typeface="Arial" pitchFamily="34" charset="0"/>
                <a:cs typeface="Arial" pitchFamily="34" charset="0"/>
              </a:rPr>
              <a:t> Mode ( </a:t>
            </a:r>
            <a:r>
              <a:rPr lang="de-DE" dirty="0">
                <a:latin typeface="Arial" pitchFamily="34" charset="0"/>
                <a:cs typeface="Arial" pitchFamily="34" charset="0"/>
              </a:rPr>
              <a:t>COM0A1:0 = 2 ) </a:t>
            </a:r>
            <a:r>
              <a:rPr lang="de-AT" dirty="0">
                <a:latin typeface="Arial" pitchFamily="34" charset="0"/>
                <a:cs typeface="Arial" pitchFamily="34" charset="0"/>
              </a:rPr>
              <a:t>: Das OCF0 </a:t>
            </a:r>
            <a:r>
              <a:rPr lang="de-AT" dirty="0" err="1">
                <a:latin typeface="Arial" pitchFamily="34" charset="0"/>
                <a:cs typeface="Arial" pitchFamily="34" charset="0"/>
              </a:rPr>
              <a:t>Flag</a:t>
            </a:r>
            <a:r>
              <a:rPr lang="de-AT" dirty="0">
                <a:latin typeface="Arial" pitchFamily="34" charset="0"/>
                <a:cs typeface="Arial" pitchFamily="34" charset="0"/>
              </a:rPr>
              <a:t> wird bei Gleichstand </a:t>
            </a:r>
            <a:r>
              <a:rPr lang="de-DE" dirty="0">
                <a:latin typeface="Arial" pitchFamily="34" charset="0"/>
                <a:cs typeface="Arial" pitchFamily="34" charset="0"/>
              </a:rPr>
              <a:t>TCNT0 = </a:t>
            </a:r>
            <a:r>
              <a:rPr lang="de-AT" dirty="0">
                <a:latin typeface="Arial" pitchFamily="34" charset="0"/>
                <a:cs typeface="Arial" pitchFamily="34" charset="0"/>
              </a:rPr>
              <a:t>OCR0A gelöscht und beim Überlauf vom TCNT0 Register gesetzt.</a:t>
            </a:r>
          </a:p>
          <a:p>
            <a:r>
              <a:rPr lang="de-AT" dirty="0" err="1">
                <a:latin typeface="Arial" pitchFamily="34" charset="0"/>
                <a:cs typeface="Arial" pitchFamily="34" charset="0"/>
              </a:rPr>
              <a:t>Inverting</a:t>
            </a:r>
            <a:r>
              <a:rPr lang="de-AT" dirty="0">
                <a:latin typeface="Arial" pitchFamily="34" charset="0"/>
                <a:cs typeface="Arial" pitchFamily="34" charset="0"/>
              </a:rPr>
              <a:t> Mode ( </a:t>
            </a:r>
            <a:r>
              <a:rPr lang="de-DE" dirty="0">
                <a:latin typeface="Arial" pitchFamily="34" charset="0"/>
                <a:cs typeface="Arial" pitchFamily="34" charset="0"/>
              </a:rPr>
              <a:t>COM01:0 = 3 ) </a:t>
            </a:r>
            <a:r>
              <a:rPr lang="de-AT" dirty="0">
                <a:latin typeface="Arial" pitchFamily="34" charset="0"/>
                <a:cs typeface="Arial" pitchFamily="34" charset="0"/>
              </a:rPr>
              <a:t>: Das OCF0 </a:t>
            </a:r>
            <a:r>
              <a:rPr lang="de-AT" dirty="0" err="1">
                <a:latin typeface="Arial" pitchFamily="34" charset="0"/>
                <a:cs typeface="Arial" pitchFamily="34" charset="0"/>
              </a:rPr>
              <a:t>Flag</a:t>
            </a:r>
            <a:r>
              <a:rPr lang="de-AT" dirty="0">
                <a:latin typeface="Arial" pitchFamily="34" charset="0"/>
                <a:cs typeface="Arial" pitchFamily="34" charset="0"/>
              </a:rPr>
              <a:t> wird bei Gleichstand </a:t>
            </a:r>
            <a:r>
              <a:rPr lang="de-DE" dirty="0">
                <a:latin typeface="Arial" pitchFamily="34" charset="0"/>
                <a:cs typeface="Arial" pitchFamily="34" charset="0"/>
              </a:rPr>
              <a:t>TCNT0 = </a:t>
            </a:r>
            <a:r>
              <a:rPr lang="de-AT" dirty="0">
                <a:latin typeface="Arial" pitchFamily="34" charset="0"/>
                <a:cs typeface="Arial" pitchFamily="34" charset="0"/>
              </a:rPr>
              <a:t>OCR0A gesetzt und beim Überlauf vom TCNT0 Register gelöscht.</a:t>
            </a:r>
          </a:p>
          <a:p>
            <a:r>
              <a:rPr lang="de-AT" dirty="0" err="1">
                <a:latin typeface="Arial" pitchFamily="34" charset="0"/>
                <a:cs typeface="Arial" pitchFamily="34" charset="0"/>
              </a:rPr>
              <a:t>Timer</a:t>
            </a:r>
            <a:r>
              <a:rPr lang="de-AT" dirty="0">
                <a:latin typeface="Arial" pitchFamily="34" charset="0"/>
                <a:cs typeface="Arial" pitchFamily="34" charset="0"/>
              </a:rPr>
              <a:t>/Counter Overflow </a:t>
            </a:r>
            <a:r>
              <a:rPr lang="de-AT" dirty="0" err="1">
                <a:latin typeface="Arial" pitchFamily="34" charset="0"/>
                <a:cs typeface="Arial" pitchFamily="34" charset="0"/>
              </a:rPr>
              <a:t>Flag</a:t>
            </a:r>
            <a:r>
              <a:rPr lang="de-AT" dirty="0">
                <a:latin typeface="Arial" pitchFamily="34" charset="0"/>
                <a:cs typeface="Arial" pitchFamily="34" charset="0"/>
              </a:rPr>
              <a:t> (TOV0) wird beim Überlauf gesetzt, und damit ein Interrupt ausgelöst. Im Interrupt kann das OCR0A Register neu gesetzt werden.</a:t>
            </a:r>
            <a:endParaRPr lang="de-DE"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62</a:t>
            </a:fld>
            <a:endParaRPr lang="de-DE"/>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Output </a:t>
            </a:r>
            <a:r>
              <a:rPr lang="de-DE" dirty="0" err="1"/>
              <a:t>Compare</a:t>
            </a:r>
            <a:r>
              <a:rPr lang="de-DE" dirty="0"/>
              <a:t> Moden</a:t>
            </a:r>
            <a:br>
              <a:rPr lang="de-DE" dirty="0"/>
            </a:br>
            <a:r>
              <a:rPr lang="de-DE" dirty="0"/>
              <a:t>FAST  PWM - Mode</a:t>
            </a:r>
            <a:endParaRPr lang="de-AT" dirty="0"/>
          </a:p>
        </p:txBody>
      </p:sp>
      <p:sp>
        <p:nvSpPr>
          <p:cNvPr id="4" name="Inhaltsplatzhalter 3"/>
          <p:cNvSpPr>
            <a:spLocks noGrp="1"/>
          </p:cNvSpPr>
          <p:nvPr>
            <p:ph sz="quarter" idx="1"/>
          </p:nvPr>
        </p:nvSpPr>
        <p:spPr>
          <a:xfrm>
            <a:off x="467544" y="5877272"/>
            <a:ext cx="8229600" cy="722784"/>
          </a:xfrm>
        </p:spPr>
        <p:txBody>
          <a:bodyPr>
            <a:normAutofit/>
          </a:bodyPr>
          <a:lstStyle/>
          <a:p>
            <a:r>
              <a:rPr lang="de-DE" dirty="0">
                <a:latin typeface="Arial" pitchFamily="34" charset="0"/>
                <a:cs typeface="Arial" pitchFamily="34" charset="0"/>
              </a:rPr>
              <a:t>N: </a:t>
            </a:r>
            <a:r>
              <a:rPr lang="de-DE" dirty="0" err="1">
                <a:latin typeface="Arial" pitchFamily="34" charset="0"/>
                <a:cs typeface="Arial" pitchFamily="34" charset="0"/>
              </a:rPr>
              <a:t>Vorteilerwert</a:t>
            </a:r>
            <a:r>
              <a:rPr lang="de-DE" dirty="0">
                <a:latin typeface="Arial" pitchFamily="34" charset="0"/>
                <a:cs typeface="Arial" pitchFamily="34" charset="0"/>
              </a:rPr>
              <a:t>: 1,8,64,1024</a:t>
            </a:r>
          </a:p>
          <a:p>
            <a:endParaRPr lang="de-DE"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63</a:t>
            </a:fld>
            <a:endParaRPr lang="de-DE"/>
          </a:p>
        </p:txBody>
      </p:sp>
      <p:pic>
        <p:nvPicPr>
          <p:cNvPr id="3074" name="Picture 2"/>
          <p:cNvPicPr>
            <a:picLocks noChangeAspect="1" noChangeArrowheads="1"/>
          </p:cNvPicPr>
          <p:nvPr/>
        </p:nvPicPr>
        <p:blipFill>
          <a:blip r:embed="rId2" cstate="print"/>
          <a:srcRect/>
          <a:stretch>
            <a:fillRect/>
          </a:stretch>
        </p:blipFill>
        <p:spPr bwMode="auto">
          <a:xfrm>
            <a:off x="3419872" y="5085184"/>
            <a:ext cx="2200275" cy="7810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83568" y="1196752"/>
            <a:ext cx="7272808" cy="3851831"/>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Output </a:t>
            </a:r>
            <a:r>
              <a:rPr lang="de-DE" dirty="0" err="1"/>
              <a:t>Compare</a:t>
            </a:r>
            <a:r>
              <a:rPr lang="de-DE" dirty="0"/>
              <a:t> Moden</a:t>
            </a:r>
            <a:br>
              <a:rPr lang="de-DE" dirty="0"/>
            </a:br>
            <a:r>
              <a:rPr lang="de-DE" dirty="0"/>
              <a:t>Phase </a:t>
            </a:r>
            <a:r>
              <a:rPr lang="de-DE" dirty="0" err="1"/>
              <a:t>Correct</a:t>
            </a:r>
            <a:r>
              <a:rPr lang="de-DE" dirty="0"/>
              <a:t> PWM - Mode</a:t>
            </a:r>
            <a:endParaRPr lang="de-AT" dirty="0"/>
          </a:p>
        </p:txBody>
      </p:sp>
      <p:sp>
        <p:nvSpPr>
          <p:cNvPr id="4" name="Inhaltsplatzhalter 3"/>
          <p:cNvSpPr>
            <a:spLocks noGrp="1"/>
          </p:cNvSpPr>
          <p:nvPr>
            <p:ph sz="quarter" idx="1"/>
          </p:nvPr>
        </p:nvSpPr>
        <p:spPr>
          <a:xfrm>
            <a:off x="323528" y="1524000"/>
            <a:ext cx="8568952" cy="4572000"/>
          </a:xfrm>
        </p:spPr>
        <p:txBody>
          <a:bodyPr>
            <a:normAutofit fontScale="92500"/>
          </a:bodyPr>
          <a:lstStyle/>
          <a:p>
            <a:r>
              <a:rPr lang="de-DE" dirty="0">
                <a:latin typeface="Arial" pitchFamily="34" charset="0"/>
                <a:cs typeface="Arial" pitchFamily="34" charset="0"/>
              </a:rPr>
              <a:t>WGM02:0 = 1</a:t>
            </a:r>
          </a:p>
          <a:p>
            <a:r>
              <a:rPr lang="de-DE" dirty="0">
                <a:latin typeface="Arial" pitchFamily="34" charset="0"/>
                <a:cs typeface="Arial" pitchFamily="34" charset="0"/>
              </a:rPr>
              <a:t>TCNT0 zählt von 0 bis 0xFF und dann von 0xFF bis 0</a:t>
            </a:r>
          </a:p>
          <a:p>
            <a:r>
              <a:rPr lang="de-AT" dirty="0">
                <a:latin typeface="Arial" pitchFamily="34" charset="0"/>
                <a:cs typeface="Arial" pitchFamily="34" charset="0"/>
              </a:rPr>
              <a:t>Non-</a:t>
            </a:r>
            <a:r>
              <a:rPr lang="de-AT" dirty="0" err="1">
                <a:latin typeface="Arial" pitchFamily="34" charset="0"/>
                <a:cs typeface="Arial" pitchFamily="34" charset="0"/>
              </a:rPr>
              <a:t>inverting</a:t>
            </a:r>
            <a:r>
              <a:rPr lang="de-AT" dirty="0">
                <a:latin typeface="Arial" pitchFamily="34" charset="0"/>
                <a:cs typeface="Arial" pitchFamily="34" charset="0"/>
              </a:rPr>
              <a:t> Mode ( </a:t>
            </a:r>
            <a:r>
              <a:rPr lang="de-DE" dirty="0">
                <a:latin typeface="Arial" pitchFamily="34" charset="0"/>
                <a:cs typeface="Arial" pitchFamily="34" charset="0"/>
              </a:rPr>
              <a:t>COM0A1:0 = 2 ) </a:t>
            </a:r>
            <a:r>
              <a:rPr lang="de-AT" dirty="0">
                <a:latin typeface="Arial" pitchFamily="34" charset="0"/>
                <a:cs typeface="Arial" pitchFamily="34" charset="0"/>
              </a:rPr>
              <a:t>: Das OCF0 </a:t>
            </a:r>
            <a:r>
              <a:rPr lang="de-AT" dirty="0" err="1">
                <a:latin typeface="Arial" pitchFamily="34" charset="0"/>
                <a:cs typeface="Arial" pitchFamily="34" charset="0"/>
              </a:rPr>
              <a:t>Flag</a:t>
            </a:r>
            <a:r>
              <a:rPr lang="de-AT" dirty="0">
                <a:latin typeface="Arial" pitchFamily="34" charset="0"/>
                <a:cs typeface="Arial" pitchFamily="34" charset="0"/>
              </a:rPr>
              <a:t> wird bei Gleichstand </a:t>
            </a:r>
            <a:r>
              <a:rPr lang="de-DE" dirty="0">
                <a:latin typeface="Arial" pitchFamily="34" charset="0"/>
                <a:cs typeface="Arial" pitchFamily="34" charset="0"/>
              </a:rPr>
              <a:t>TCNT0 = </a:t>
            </a:r>
            <a:r>
              <a:rPr lang="de-AT" dirty="0">
                <a:latin typeface="Arial" pitchFamily="34" charset="0"/>
                <a:cs typeface="Arial" pitchFamily="34" charset="0"/>
              </a:rPr>
              <a:t>OCR0A und beim Hinaufzählen gelöscht und beim </a:t>
            </a:r>
            <a:r>
              <a:rPr lang="de-AT" dirty="0" err="1">
                <a:latin typeface="Arial" pitchFamily="34" charset="0"/>
                <a:cs typeface="Arial" pitchFamily="34" charset="0"/>
              </a:rPr>
              <a:t>beim</a:t>
            </a:r>
            <a:r>
              <a:rPr lang="de-AT" dirty="0">
                <a:latin typeface="Arial" pitchFamily="34" charset="0"/>
                <a:cs typeface="Arial" pitchFamily="34" charset="0"/>
              </a:rPr>
              <a:t> Hinunterzählen und Gleichstand von </a:t>
            </a:r>
            <a:r>
              <a:rPr lang="de-DE" dirty="0">
                <a:latin typeface="Arial" pitchFamily="34" charset="0"/>
                <a:cs typeface="Arial" pitchFamily="34" charset="0"/>
              </a:rPr>
              <a:t>TCNT0 = </a:t>
            </a:r>
            <a:r>
              <a:rPr lang="de-AT" dirty="0">
                <a:latin typeface="Arial" pitchFamily="34" charset="0"/>
                <a:cs typeface="Arial" pitchFamily="34" charset="0"/>
              </a:rPr>
              <a:t>OCR0A  gesetzt. </a:t>
            </a:r>
          </a:p>
          <a:p>
            <a:r>
              <a:rPr lang="de-AT" dirty="0" err="1">
                <a:latin typeface="Arial" pitchFamily="34" charset="0"/>
                <a:cs typeface="Arial" pitchFamily="34" charset="0"/>
              </a:rPr>
              <a:t>Inverting</a:t>
            </a:r>
            <a:r>
              <a:rPr lang="de-AT" dirty="0">
                <a:latin typeface="Arial" pitchFamily="34" charset="0"/>
                <a:cs typeface="Arial" pitchFamily="34" charset="0"/>
              </a:rPr>
              <a:t> Mode ( </a:t>
            </a:r>
            <a:r>
              <a:rPr lang="de-DE" dirty="0">
                <a:latin typeface="Arial" pitchFamily="34" charset="0"/>
                <a:cs typeface="Arial" pitchFamily="34" charset="0"/>
              </a:rPr>
              <a:t>COM0A1:0 = 3 ) </a:t>
            </a:r>
            <a:r>
              <a:rPr lang="de-AT" dirty="0">
                <a:latin typeface="Arial" pitchFamily="34" charset="0"/>
                <a:cs typeface="Arial" pitchFamily="34" charset="0"/>
              </a:rPr>
              <a:t>: </a:t>
            </a:r>
            <a:r>
              <a:rPr lang="de-DE" dirty="0">
                <a:latin typeface="Arial" pitchFamily="34" charset="0"/>
                <a:cs typeface="Arial" pitchFamily="34" charset="0"/>
              </a:rPr>
              <a:t>Genau umgekehrt</a:t>
            </a:r>
            <a:r>
              <a:rPr lang="de-AT" dirty="0">
                <a:latin typeface="Arial" pitchFamily="34" charset="0"/>
                <a:cs typeface="Arial" pitchFamily="34" charset="0"/>
              </a:rPr>
              <a:t>.</a:t>
            </a:r>
          </a:p>
          <a:p>
            <a:r>
              <a:rPr lang="de-AT" dirty="0" err="1">
                <a:latin typeface="Arial" pitchFamily="34" charset="0"/>
                <a:cs typeface="Arial" pitchFamily="34" charset="0"/>
              </a:rPr>
              <a:t>Timer</a:t>
            </a:r>
            <a:r>
              <a:rPr lang="de-AT" dirty="0">
                <a:latin typeface="Arial" pitchFamily="34" charset="0"/>
                <a:cs typeface="Arial" pitchFamily="34" charset="0"/>
              </a:rPr>
              <a:t>/Counter Overflow </a:t>
            </a:r>
            <a:r>
              <a:rPr lang="de-AT" dirty="0" err="1">
                <a:latin typeface="Arial" pitchFamily="34" charset="0"/>
                <a:cs typeface="Arial" pitchFamily="34" charset="0"/>
              </a:rPr>
              <a:t>Flag</a:t>
            </a:r>
            <a:r>
              <a:rPr lang="de-AT" dirty="0">
                <a:latin typeface="Arial" pitchFamily="34" charset="0"/>
                <a:cs typeface="Arial" pitchFamily="34" charset="0"/>
              </a:rPr>
              <a:t> (TOV0) wird beim Überlauf gesetzt, und damit ein Interrupt ausgelöst. Im Interrupt kann das OCR0 Register neu gesetzt werden.</a:t>
            </a:r>
            <a:endParaRPr lang="de-DE"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64</a:t>
            </a:fld>
            <a:endParaRPr lang="de-DE"/>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Output </a:t>
            </a:r>
            <a:r>
              <a:rPr lang="de-DE" dirty="0" err="1"/>
              <a:t>Compare</a:t>
            </a:r>
            <a:r>
              <a:rPr lang="de-DE" dirty="0"/>
              <a:t> Moden</a:t>
            </a:r>
            <a:br>
              <a:rPr lang="de-DE" dirty="0"/>
            </a:br>
            <a:r>
              <a:rPr lang="de-DE" dirty="0"/>
              <a:t>Phase - </a:t>
            </a:r>
            <a:r>
              <a:rPr lang="de-DE" dirty="0" err="1"/>
              <a:t>Correct</a:t>
            </a:r>
            <a:r>
              <a:rPr lang="de-DE" dirty="0"/>
              <a:t>  PWM - Mode</a:t>
            </a:r>
            <a:endParaRPr lang="de-AT" dirty="0"/>
          </a:p>
        </p:txBody>
      </p:sp>
      <p:sp>
        <p:nvSpPr>
          <p:cNvPr id="4" name="Inhaltsplatzhalter 3"/>
          <p:cNvSpPr>
            <a:spLocks noGrp="1"/>
          </p:cNvSpPr>
          <p:nvPr>
            <p:ph sz="quarter" idx="1"/>
          </p:nvPr>
        </p:nvSpPr>
        <p:spPr>
          <a:xfrm>
            <a:off x="467544" y="5877272"/>
            <a:ext cx="8229600" cy="722784"/>
          </a:xfrm>
        </p:spPr>
        <p:txBody>
          <a:bodyPr>
            <a:normAutofit/>
          </a:bodyPr>
          <a:lstStyle/>
          <a:p>
            <a:r>
              <a:rPr lang="de-DE" dirty="0">
                <a:latin typeface="Arial" pitchFamily="34" charset="0"/>
                <a:cs typeface="Arial" pitchFamily="34" charset="0"/>
              </a:rPr>
              <a:t>N: </a:t>
            </a:r>
            <a:r>
              <a:rPr lang="de-DE" dirty="0" err="1">
                <a:latin typeface="Arial" pitchFamily="34" charset="0"/>
                <a:cs typeface="Arial" pitchFamily="34" charset="0"/>
              </a:rPr>
              <a:t>Vorteilerwert</a:t>
            </a:r>
            <a:r>
              <a:rPr lang="de-DE" dirty="0">
                <a:latin typeface="Arial" pitchFamily="34" charset="0"/>
                <a:cs typeface="Arial" pitchFamily="34" charset="0"/>
              </a:rPr>
              <a:t>: 1,8,64,1024</a:t>
            </a:r>
          </a:p>
          <a:p>
            <a:endParaRPr lang="de-DE"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65</a:t>
            </a:fld>
            <a:endParaRPr lang="de-DE"/>
          </a:p>
        </p:txBody>
      </p:sp>
      <p:pic>
        <p:nvPicPr>
          <p:cNvPr id="1026" name="Picture 2"/>
          <p:cNvPicPr>
            <a:picLocks noChangeAspect="1" noChangeArrowheads="1"/>
          </p:cNvPicPr>
          <p:nvPr/>
        </p:nvPicPr>
        <p:blipFill>
          <a:blip r:embed="rId2" cstate="print"/>
          <a:srcRect/>
          <a:stretch>
            <a:fillRect/>
          </a:stretch>
        </p:blipFill>
        <p:spPr bwMode="auto">
          <a:xfrm>
            <a:off x="179512" y="1340768"/>
            <a:ext cx="6912768" cy="44408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153275" y="2996952"/>
            <a:ext cx="1990725" cy="6762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lstStyle/>
          <a:p>
            <a:r>
              <a:rPr lang="de-DE" dirty="0"/>
              <a:t>Vorteiler – </a:t>
            </a:r>
            <a:r>
              <a:rPr lang="de-DE" dirty="0" err="1"/>
              <a:t>Reset</a:t>
            </a:r>
            <a:r>
              <a:rPr lang="de-DE" dirty="0"/>
              <a:t>-Bit im </a:t>
            </a:r>
            <a:r>
              <a:rPr lang="de-AT" b="1" dirty="0"/>
              <a:t>GTCCR</a:t>
            </a:r>
            <a:endParaRPr lang="de-AT" dirty="0"/>
          </a:p>
        </p:txBody>
      </p:sp>
      <p:sp>
        <p:nvSpPr>
          <p:cNvPr id="4" name="Inhaltsplatzhalter 3"/>
          <p:cNvSpPr>
            <a:spLocks noGrp="1"/>
          </p:cNvSpPr>
          <p:nvPr>
            <p:ph sz="quarter" idx="1"/>
          </p:nvPr>
        </p:nvSpPr>
        <p:spPr>
          <a:xfrm>
            <a:off x="457200" y="3429000"/>
            <a:ext cx="8507288" cy="2667000"/>
          </a:xfrm>
        </p:spPr>
        <p:txBody>
          <a:bodyPr>
            <a:normAutofit fontScale="92500" lnSpcReduction="20000"/>
          </a:bodyPr>
          <a:lstStyle/>
          <a:p>
            <a:r>
              <a:rPr lang="de-DE" dirty="0">
                <a:latin typeface="Arial" pitchFamily="34" charset="0"/>
                <a:cs typeface="Arial" pitchFamily="34" charset="0"/>
              </a:rPr>
              <a:t>GTCCR : General </a:t>
            </a:r>
            <a:r>
              <a:rPr lang="de-DE" dirty="0" err="1">
                <a:latin typeface="Arial" pitchFamily="34" charset="0"/>
                <a:cs typeface="Arial" pitchFamily="34" charset="0"/>
              </a:rPr>
              <a:t>Timer</a:t>
            </a:r>
            <a:r>
              <a:rPr lang="de-DE" dirty="0">
                <a:latin typeface="Arial" pitchFamily="34" charset="0"/>
                <a:cs typeface="Arial" pitchFamily="34" charset="0"/>
              </a:rPr>
              <a:t>/Counter Control Register</a:t>
            </a:r>
          </a:p>
          <a:p>
            <a:r>
              <a:rPr lang="de-DE" dirty="0">
                <a:latin typeface="Arial" pitchFamily="34" charset="0"/>
                <a:cs typeface="Arial" pitchFamily="34" charset="0"/>
              </a:rPr>
              <a:t>TSM: </a:t>
            </a:r>
            <a:r>
              <a:rPr lang="de-DE" dirty="0" err="1">
                <a:latin typeface="Arial" pitchFamily="34" charset="0"/>
                <a:cs typeface="Arial" pitchFamily="34" charset="0"/>
              </a:rPr>
              <a:t>Timer</a:t>
            </a:r>
            <a:r>
              <a:rPr lang="de-DE" dirty="0">
                <a:latin typeface="Arial" pitchFamily="34" charset="0"/>
                <a:cs typeface="Arial" pitchFamily="34" charset="0"/>
              </a:rPr>
              <a:t>/Counter </a:t>
            </a:r>
            <a:r>
              <a:rPr lang="de-DE" dirty="0" err="1">
                <a:latin typeface="Arial" pitchFamily="34" charset="0"/>
                <a:cs typeface="Arial" pitchFamily="34" charset="0"/>
              </a:rPr>
              <a:t>Synchronization</a:t>
            </a:r>
            <a:r>
              <a:rPr lang="de-DE" dirty="0">
                <a:latin typeface="Arial" pitchFamily="34" charset="0"/>
                <a:cs typeface="Arial" pitchFamily="34" charset="0"/>
              </a:rPr>
              <a:t> Mode</a:t>
            </a:r>
            <a:br>
              <a:rPr lang="de-DE" dirty="0">
                <a:latin typeface="Arial" pitchFamily="34" charset="0"/>
                <a:cs typeface="Arial" pitchFamily="34" charset="0"/>
              </a:rPr>
            </a:br>
            <a:r>
              <a:rPr lang="de-DE" dirty="0" err="1">
                <a:latin typeface="Arial" pitchFamily="34" charset="0"/>
                <a:cs typeface="Arial" pitchFamily="34" charset="0"/>
              </a:rPr>
              <a:t>Prescaler</a:t>
            </a:r>
            <a:r>
              <a:rPr lang="de-DE" dirty="0">
                <a:latin typeface="Arial" pitchFamily="34" charset="0"/>
                <a:cs typeface="Arial" pitchFamily="34" charset="0"/>
              </a:rPr>
              <a:t> </a:t>
            </a:r>
            <a:r>
              <a:rPr lang="de-DE" dirty="0" err="1">
                <a:latin typeface="Arial" pitchFamily="34" charset="0"/>
                <a:cs typeface="Arial" pitchFamily="34" charset="0"/>
              </a:rPr>
              <a:t>gestopped</a:t>
            </a:r>
            <a:r>
              <a:rPr lang="de-DE" dirty="0">
                <a:latin typeface="Arial" pitchFamily="34" charset="0"/>
                <a:cs typeface="Arial" pitchFamily="34" charset="0"/>
              </a:rPr>
              <a:t>, wenn PSRSYNC auf 1</a:t>
            </a:r>
          </a:p>
          <a:p>
            <a:r>
              <a:rPr lang="de-DE" dirty="0">
                <a:latin typeface="Arial" pitchFamily="34" charset="0"/>
                <a:cs typeface="Arial" pitchFamily="34" charset="0"/>
              </a:rPr>
              <a:t>PSRSYNC :  Wenn eine 1 darauf geschrieben wird, wird der </a:t>
            </a:r>
            <a:r>
              <a:rPr lang="de-DE" dirty="0" err="1">
                <a:latin typeface="Arial" pitchFamily="34" charset="0"/>
                <a:cs typeface="Arial" pitchFamily="34" charset="0"/>
              </a:rPr>
              <a:t>Prescaler</a:t>
            </a:r>
            <a:r>
              <a:rPr lang="de-DE" dirty="0">
                <a:latin typeface="Arial" pitchFamily="34" charset="0"/>
                <a:cs typeface="Arial" pitchFamily="34" charset="0"/>
              </a:rPr>
              <a:t> für </a:t>
            </a:r>
            <a:r>
              <a:rPr lang="de-DE" dirty="0" err="1">
                <a:latin typeface="Arial" pitchFamily="34" charset="0"/>
                <a:cs typeface="Arial" pitchFamily="34" charset="0"/>
              </a:rPr>
              <a:t>Timer</a:t>
            </a:r>
            <a:r>
              <a:rPr lang="de-DE" dirty="0">
                <a:latin typeface="Arial" pitchFamily="34" charset="0"/>
                <a:cs typeface="Arial" pitchFamily="34" charset="0"/>
              </a:rPr>
              <a:t> 0 und </a:t>
            </a:r>
            <a:r>
              <a:rPr lang="de-DE" dirty="0" err="1">
                <a:latin typeface="Arial" pitchFamily="34" charset="0"/>
                <a:cs typeface="Arial" pitchFamily="34" charset="0"/>
              </a:rPr>
              <a:t>Timer</a:t>
            </a:r>
            <a:r>
              <a:rPr lang="de-DE" dirty="0">
                <a:latin typeface="Arial" pitchFamily="34" charset="0"/>
                <a:cs typeface="Arial" pitchFamily="34" charset="0"/>
              </a:rPr>
              <a:t> 1 zurückgesetzt. Das Bit wird wieder automatisch gelöscht, wenn TSM auf 0 ist.</a:t>
            </a: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66</a:t>
            </a:fld>
            <a:endParaRPr lang="de-DE"/>
          </a:p>
        </p:txBody>
      </p:sp>
      <p:pic>
        <p:nvPicPr>
          <p:cNvPr id="5" name="Grafik 4"/>
          <p:cNvPicPr>
            <a:picLocks noChangeAspect="1"/>
          </p:cNvPicPr>
          <p:nvPr/>
        </p:nvPicPr>
        <p:blipFill>
          <a:blip r:embed="rId2"/>
          <a:stretch>
            <a:fillRect/>
          </a:stretch>
        </p:blipFill>
        <p:spPr>
          <a:xfrm>
            <a:off x="538162" y="1636599"/>
            <a:ext cx="8067675" cy="113347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TCCR0B</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467544" y="2996952"/>
            <a:ext cx="8229600" cy="648072"/>
          </a:xfrm>
        </p:spPr>
        <p:txBody>
          <a:bodyPr/>
          <a:lstStyle/>
          <a:p>
            <a:r>
              <a:rPr lang="en-US" dirty="0">
                <a:latin typeface="Arial" pitchFamily="34" charset="0"/>
                <a:cs typeface="Arial" pitchFamily="34" charset="0"/>
              </a:rPr>
              <a:t>Bit 0 – 2: CS02, CS01, CS00 (Clock Select Bits)</a:t>
            </a:r>
            <a:endParaRPr lang="de-AT" dirty="0">
              <a:latin typeface="Arial" pitchFamily="34" charset="0"/>
              <a:cs typeface="Arial" pitchFamily="34" charset="0"/>
            </a:endParaRPr>
          </a:p>
        </p:txBody>
      </p:sp>
      <p:pic>
        <p:nvPicPr>
          <p:cNvPr id="4099" name="Picture 3"/>
          <p:cNvPicPr>
            <a:picLocks noChangeAspect="1" noChangeArrowheads="1"/>
          </p:cNvPicPr>
          <p:nvPr/>
        </p:nvPicPr>
        <p:blipFill>
          <a:blip r:embed="rId2" cstate="print"/>
          <a:srcRect/>
          <a:stretch>
            <a:fillRect/>
          </a:stretch>
        </p:blipFill>
        <p:spPr bwMode="auto">
          <a:xfrm>
            <a:off x="1331640" y="3573016"/>
            <a:ext cx="5435105" cy="3068960"/>
          </a:xfrm>
          <a:prstGeom prst="rect">
            <a:avLst/>
          </a:prstGeom>
          <a:noFill/>
          <a:ln w="9525">
            <a:noFill/>
            <a:miter lim="800000"/>
            <a:headEnd/>
            <a:tailEnd/>
          </a:ln>
        </p:spPr>
      </p:pic>
      <p:sp>
        <p:nvSpPr>
          <p:cNvPr id="7" name="Foliennummernplatzhalter 6"/>
          <p:cNvSpPr>
            <a:spLocks noGrp="1"/>
          </p:cNvSpPr>
          <p:nvPr>
            <p:ph type="sldNum" sz="quarter" idx="11"/>
          </p:nvPr>
        </p:nvSpPr>
        <p:spPr>
          <a:xfrm>
            <a:off x="155448" y="6315075"/>
            <a:ext cx="1188720" cy="457200"/>
          </a:xfrm>
        </p:spPr>
        <p:txBody>
          <a:bodyPr/>
          <a:lstStyle/>
          <a:p>
            <a:fld id="{6C6AE60A-B69C-4790-82F7-3882EDF23186}" type="slidenum">
              <a:rPr lang="de-DE" smtClean="0"/>
              <a:pPr/>
              <a:t>67</a:t>
            </a:fld>
            <a:endParaRPr lang="de-DE"/>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44" y="1757363"/>
            <a:ext cx="83820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TCCR0A</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467544" y="2996952"/>
            <a:ext cx="8229600" cy="1008112"/>
          </a:xfrm>
        </p:spPr>
        <p:txBody>
          <a:bodyPr>
            <a:normAutofit fontScale="85000" lnSpcReduction="20000"/>
          </a:bodyPr>
          <a:lstStyle/>
          <a:p>
            <a:r>
              <a:rPr lang="en-US" dirty="0">
                <a:latin typeface="Arial" pitchFamily="34" charset="0"/>
                <a:cs typeface="Arial" pitchFamily="34" charset="0"/>
              </a:rPr>
              <a:t>COM0An: Compare Output Mode for Channel A [n = 1:0]</a:t>
            </a:r>
            <a:br>
              <a:rPr lang="en-US" dirty="0">
                <a:latin typeface="Arial" pitchFamily="34" charset="0"/>
                <a:cs typeface="Arial" pitchFamily="34" charset="0"/>
              </a:rPr>
            </a:br>
            <a:r>
              <a:rPr lang="en-US" dirty="0">
                <a:latin typeface="Arial" pitchFamily="34" charset="0"/>
                <a:cs typeface="Arial" pitchFamily="34" charset="0"/>
              </a:rPr>
              <a:t>The function of the COM0A[1:0] bits depends on the WGM0[2:0] bit</a:t>
            </a:r>
            <a:endParaRPr lang="de-AT" dirty="0">
              <a:latin typeface="Arial" pitchFamily="34" charset="0"/>
              <a:cs typeface="Arial" pitchFamily="34" charset="0"/>
            </a:endParaRPr>
          </a:p>
        </p:txBody>
      </p:sp>
      <p:sp>
        <p:nvSpPr>
          <p:cNvPr id="7" name="Foliennummernplatzhalter 6"/>
          <p:cNvSpPr>
            <a:spLocks noGrp="1"/>
          </p:cNvSpPr>
          <p:nvPr>
            <p:ph type="sldNum" sz="quarter" idx="11"/>
          </p:nvPr>
        </p:nvSpPr>
        <p:spPr>
          <a:xfrm>
            <a:off x="155448" y="6315075"/>
            <a:ext cx="1188720" cy="457200"/>
          </a:xfrm>
        </p:spPr>
        <p:txBody>
          <a:bodyPr/>
          <a:lstStyle/>
          <a:p>
            <a:fld id="{6C6AE60A-B69C-4790-82F7-3882EDF23186}" type="slidenum">
              <a:rPr lang="de-DE" smtClean="0"/>
              <a:pPr/>
              <a:t>68</a:t>
            </a:fld>
            <a:endParaRPr lang="de-DE"/>
          </a:p>
        </p:txBody>
      </p:sp>
      <p:pic>
        <p:nvPicPr>
          <p:cNvPr id="6" name="Grafik 5"/>
          <p:cNvPicPr>
            <a:picLocks noChangeAspect="1"/>
          </p:cNvPicPr>
          <p:nvPr/>
        </p:nvPicPr>
        <p:blipFill>
          <a:blip r:embed="rId2"/>
          <a:stretch>
            <a:fillRect/>
          </a:stretch>
        </p:blipFill>
        <p:spPr>
          <a:xfrm>
            <a:off x="528637" y="1522414"/>
            <a:ext cx="8086725" cy="1152525"/>
          </a:xfrm>
          <a:prstGeom prst="rect">
            <a:avLst/>
          </a:prstGeom>
        </p:spPr>
      </p:pic>
      <p:pic>
        <p:nvPicPr>
          <p:cNvPr id="8" name="Grafik 7"/>
          <p:cNvPicPr>
            <a:picLocks noChangeAspect="1"/>
          </p:cNvPicPr>
          <p:nvPr/>
        </p:nvPicPr>
        <p:blipFill>
          <a:blip r:embed="rId3"/>
          <a:stretch>
            <a:fillRect/>
          </a:stretch>
        </p:blipFill>
        <p:spPr>
          <a:xfrm>
            <a:off x="1043608" y="4689081"/>
            <a:ext cx="6495213" cy="1698748"/>
          </a:xfrm>
          <a:prstGeom prst="rect">
            <a:avLst/>
          </a:prstGeom>
        </p:spPr>
      </p:pic>
      <p:sp>
        <p:nvSpPr>
          <p:cNvPr id="11" name="Inhaltsplatzhalter 3"/>
          <p:cNvSpPr txBox="1">
            <a:spLocks/>
          </p:cNvSpPr>
          <p:nvPr/>
        </p:nvSpPr>
        <p:spPr>
          <a:xfrm>
            <a:off x="431594" y="4125273"/>
            <a:ext cx="8229600" cy="648072"/>
          </a:xfrm>
          <a:prstGeom prst="rect">
            <a:avLst/>
          </a:prstGeom>
        </p:spPr>
        <p:txBody>
          <a:bodyPr vert="horz">
            <a:normAutofit/>
          </a:bodyPr>
          <a:lst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a:lstStyle>
          <a:p>
            <a:r>
              <a:rPr lang="en-US" dirty="0">
                <a:latin typeface="Arial" pitchFamily="34" charset="0"/>
                <a:cs typeface="Arial" pitchFamily="34" charset="0"/>
              </a:rPr>
              <a:t>Compare Output Mode, non PWM:</a:t>
            </a:r>
            <a:endParaRPr lang="de-AT" dirty="0">
              <a:latin typeface="Arial" pitchFamily="34" charset="0"/>
              <a:cs typeface="Arial" pitchFamily="34" charset="0"/>
            </a:endParaRPr>
          </a:p>
        </p:txBody>
      </p:sp>
    </p:spTree>
    <p:extLst>
      <p:ext uri="{BB962C8B-B14F-4D97-AF65-F5344CB8AC3E}">
        <p14:creationId xmlns:p14="http://schemas.microsoft.com/office/powerpoint/2010/main" val="10492837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TCCR0A</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467544" y="1484784"/>
            <a:ext cx="8229600" cy="864096"/>
          </a:xfrm>
        </p:spPr>
        <p:txBody>
          <a:bodyPr>
            <a:normAutofit/>
          </a:bodyPr>
          <a:lstStyle/>
          <a:p>
            <a:r>
              <a:rPr lang="en-US" dirty="0">
                <a:latin typeface="Arial" pitchFamily="34" charset="0"/>
                <a:cs typeface="Arial" pitchFamily="34" charset="0"/>
              </a:rPr>
              <a:t>Compare Output Mode, fast PWM:</a:t>
            </a: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69</a:t>
            </a:fld>
            <a:endParaRPr lang="de-DE"/>
          </a:p>
        </p:txBody>
      </p:sp>
      <p:pic>
        <p:nvPicPr>
          <p:cNvPr id="5" name="Grafik 4"/>
          <p:cNvPicPr>
            <a:picLocks noChangeAspect="1"/>
          </p:cNvPicPr>
          <p:nvPr/>
        </p:nvPicPr>
        <p:blipFill>
          <a:blip r:embed="rId2"/>
          <a:stretch>
            <a:fillRect/>
          </a:stretch>
        </p:blipFill>
        <p:spPr>
          <a:xfrm>
            <a:off x="1033462" y="2500312"/>
            <a:ext cx="7077075" cy="1857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404664"/>
            <a:ext cx="8229600" cy="708688"/>
          </a:xfrm>
        </p:spPr>
        <p:txBody>
          <a:bodyPr>
            <a:normAutofit fontScale="90000"/>
          </a:bodyPr>
          <a:lstStyle/>
          <a:p>
            <a:r>
              <a:rPr lang="de-DE" dirty="0"/>
              <a:t>CPU </a:t>
            </a:r>
            <a:br>
              <a:rPr lang="de-DE" dirty="0"/>
            </a:br>
            <a:r>
              <a:rPr lang="de-DE" dirty="0"/>
              <a:t>ATMega</a:t>
            </a:r>
            <a:r>
              <a:rPr lang="de-DE" dirty="0">
                <a:latin typeface="Arial" pitchFamily="34" charset="0"/>
                <a:cs typeface="Arial" pitchFamily="34" charset="0"/>
              </a:rPr>
              <a:t>644</a:t>
            </a:r>
            <a:endParaRPr lang="de-AT" dirty="0">
              <a:latin typeface="Arial" pitchFamily="34" charset="0"/>
              <a:cs typeface="Arial" pitchFamily="34" charset="0"/>
            </a:endParaRPr>
          </a:p>
        </p:txBody>
      </p:sp>
      <p:sp>
        <p:nvSpPr>
          <p:cNvPr id="18" name="Fußzeilenplatzhalter 17"/>
          <p:cNvSpPr>
            <a:spLocks noGrp="1"/>
          </p:cNvSpPr>
          <p:nvPr>
            <p:ph type="ftr" sz="quarter" idx="12"/>
          </p:nvPr>
        </p:nvSpPr>
        <p:spPr>
          <a:xfrm>
            <a:off x="5652120" y="6309320"/>
            <a:ext cx="3077344" cy="384048"/>
          </a:xfrm>
        </p:spPr>
        <p:txBody>
          <a:bodyPr/>
          <a:lstStyle/>
          <a:p>
            <a:r>
              <a:rPr lang="de-DE" dirty="0"/>
              <a:t>P. Klotz</a:t>
            </a:r>
          </a:p>
        </p:txBody>
      </p:sp>
      <p:pic>
        <p:nvPicPr>
          <p:cNvPr id="2051" name="Picture 3"/>
          <p:cNvPicPr>
            <a:picLocks noChangeAspect="1" noChangeArrowheads="1"/>
          </p:cNvPicPr>
          <p:nvPr/>
        </p:nvPicPr>
        <p:blipFill>
          <a:blip r:embed="rId2" cstate="print"/>
          <a:srcRect/>
          <a:stretch>
            <a:fillRect/>
          </a:stretch>
        </p:blipFill>
        <p:spPr bwMode="auto">
          <a:xfrm>
            <a:off x="2351117" y="188640"/>
            <a:ext cx="6792883" cy="6453336"/>
          </a:xfrm>
          <a:prstGeom prst="rect">
            <a:avLst/>
          </a:prstGeom>
          <a:noFill/>
          <a:ln w="9525">
            <a:noFill/>
            <a:miter lim="800000"/>
            <a:headEnd/>
            <a:tailEnd/>
          </a:ln>
        </p:spPr>
      </p:pic>
      <p:sp>
        <p:nvSpPr>
          <p:cNvPr id="5" name="Foliennummernplatzhalter 4"/>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7</a:t>
            </a:fld>
            <a:endParaRPr lang="de-DE"/>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TCCR0A</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467544" y="1484784"/>
            <a:ext cx="8229600" cy="2520280"/>
          </a:xfrm>
        </p:spPr>
        <p:txBody>
          <a:bodyPr>
            <a:normAutofit fontScale="92500" lnSpcReduction="10000"/>
          </a:bodyPr>
          <a:lstStyle/>
          <a:p>
            <a:r>
              <a:rPr lang="en-US" dirty="0">
                <a:latin typeface="Arial" pitchFamily="34" charset="0"/>
                <a:cs typeface="Arial" pitchFamily="34" charset="0"/>
              </a:rPr>
              <a:t>WGM00, WGM01, WGM02</a:t>
            </a:r>
            <a:br>
              <a:rPr lang="en-US" dirty="0">
                <a:latin typeface="Arial" pitchFamily="34" charset="0"/>
                <a:cs typeface="Arial" pitchFamily="34" charset="0"/>
              </a:rPr>
            </a:br>
            <a:r>
              <a:rPr lang="en-US" dirty="0">
                <a:latin typeface="Arial" pitchFamily="34" charset="0"/>
                <a:cs typeface="Arial" pitchFamily="34" charset="0"/>
              </a:rPr>
              <a:t>Waveform Generation Mode Bits</a:t>
            </a:r>
          </a:p>
          <a:p>
            <a:r>
              <a:rPr lang="en-US" dirty="0">
                <a:latin typeface="Arial" pitchFamily="34" charset="0"/>
                <a:cs typeface="Arial" pitchFamily="34" charset="0"/>
              </a:rPr>
              <a:t>2 </a:t>
            </a:r>
            <a:r>
              <a:rPr lang="en-US" dirty="0" err="1">
                <a:latin typeface="Arial" pitchFamily="34" charset="0"/>
                <a:cs typeface="Arial" pitchFamily="34" charset="0"/>
              </a:rPr>
              <a:t>Operationsmoden</a:t>
            </a:r>
            <a:r>
              <a:rPr lang="en-US" dirty="0">
                <a:latin typeface="Arial" pitchFamily="34" charset="0"/>
                <a:cs typeface="Arial" pitchFamily="34" charset="0"/>
              </a:rPr>
              <a:t>: Normal mode, Clear Timer on Compare Match ( CTC )</a:t>
            </a:r>
          </a:p>
          <a:p>
            <a:r>
              <a:rPr lang="en-US" dirty="0">
                <a:latin typeface="Arial" pitchFamily="34" charset="0"/>
                <a:cs typeface="Arial" pitchFamily="34" charset="0"/>
              </a:rPr>
              <a:t>2 </a:t>
            </a:r>
            <a:r>
              <a:rPr lang="en-US" dirty="0" err="1">
                <a:latin typeface="Arial" pitchFamily="34" charset="0"/>
                <a:cs typeface="Arial" pitchFamily="34" charset="0"/>
              </a:rPr>
              <a:t>Puls</a:t>
            </a:r>
            <a:r>
              <a:rPr lang="en-US" dirty="0">
                <a:latin typeface="Arial" pitchFamily="34" charset="0"/>
                <a:cs typeface="Arial" pitchFamily="34" charset="0"/>
              </a:rPr>
              <a:t> Width Modulation ( PWM ) </a:t>
            </a:r>
            <a:r>
              <a:rPr lang="en-US" dirty="0" err="1">
                <a:latin typeface="Arial" pitchFamily="34" charset="0"/>
                <a:cs typeface="Arial" pitchFamily="34" charset="0"/>
              </a:rPr>
              <a:t>Moden</a:t>
            </a:r>
            <a:br>
              <a:rPr lang="en-US" dirty="0">
                <a:latin typeface="Arial" pitchFamily="34" charset="0"/>
                <a:cs typeface="Arial" pitchFamily="34" charset="0"/>
              </a:rPr>
            </a:b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70</a:t>
            </a:fld>
            <a:endParaRPr lang="de-DE"/>
          </a:p>
        </p:txBody>
      </p:sp>
      <p:pic>
        <p:nvPicPr>
          <p:cNvPr id="5" name="Grafik 4"/>
          <p:cNvPicPr>
            <a:picLocks noChangeAspect="1"/>
          </p:cNvPicPr>
          <p:nvPr/>
        </p:nvPicPr>
        <p:blipFill>
          <a:blip r:embed="rId2"/>
          <a:stretch>
            <a:fillRect/>
          </a:stretch>
        </p:blipFill>
        <p:spPr>
          <a:xfrm>
            <a:off x="0" y="3861048"/>
            <a:ext cx="9144000" cy="2304256"/>
          </a:xfrm>
          <a:prstGeom prst="rect">
            <a:avLst/>
          </a:prstGeom>
        </p:spPr>
      </p:pic>
    </p:spTree>
    <p:extLst>
      <p:ext uri="{BB962C8B-B14F-4D97-AF65-F5344CB8AC3E}">
        <p14:creationId xmlns:p14="http://schemas.microsoft.com/office/powerpoint/2010/main" val="3915461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TCCR0A</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467544" y="1484784"/>
            <a:ext cx="8229600" cy="1800200"/>
          </a:xfrm>
        </p:spPr>
        <p:txBody>
          <a:bodyPr>
            <a:normAutofit lnSpcReduction="10000"/>
          </a:bodyPr>
          <a:lstStyle/>
          <a:p>
            <a:r>
              <a:rPr lang="en-US" dirty="0">
                <a:latin typeface="Arial" pitchFamily="34" charset="0"/>
                <a:cs typeface="Arial" pitchFamily="34" charset="0"/>
              </a:rPr>
              <a:t>Bit 7, 6, (5,4 ): COM0A1:0, COM0B1:0</a:t>
            </a:r>
            <a:br>
              <a:rPr lang="en-US" dirty="0">
                <a:latin typeface="Arial" pitchFamily="34" charset="0"/>
                <a:cs typeface="Arial" pitchFamily="34" charset="0"/>
              </a:rPr>
            </a:br>
            <a:r>
              <a:rPr lang="en-US" dirty="0">
                <a:latin typeface="Arial" pitchFamily="34" charset="0"/>
                <a:cs typeface="Arial" pitchFamily="34" charset="0"/>
              </a:rPr>
              <a:t>Compare Match Output Mode Bits</a:t>
            </a:r>
          </a:p>
          <a:p>
            <a:r>
              <a:rPr lang="en-US" dirty="0">
                <a:latin typeface="Arial" pitchFamily="34" charset="0"/>
                <a:cs typeface="Arial" pitchFamily="34" charset="0"/>
              </a:rPr>
              <a:t>Non-PWM Mode:</a:t>
            </a:r>
            <a:br>
              <a:rPr lang="en-US" dirty="0">
                <a:latin typeface="Arial" pitchFamily="34" charset="0"/>
                <a:cs typeface="Arial" pitchFamily="34" charset="0"/>
              </a:rPr>
            </a:b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71</a:t>
            </a:fld>
            <a:endParaRPr lang="de-DE"/>
          </a:p>
        </p:txBody>
      </p:sp>
      <p:pic>
        <p:nvPicPr>
          <p:cNvPr id="5" name="Grafik 4"/>
          <p:cNvPicPr>
            <a:picLocks noChangeAspect="1"/>
          </p:cNvPicPr>
          <p:nvPr/>
        </p:nvPicPr>
        <p:blipFill>
          <a:blip r:embed="rId2"/>
          <a:stretch>
            <a:fillRect/>
          </a:stretch>
        </p:blipFill>
        <p:spPr>
          <a:xfrm>
            <a:off x="764961" y="3079775"/>
            <a:ext cx="6667500" cy="17145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TCCR0</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467544" y="1484784"/>
            <a:ext cx="8229600" cy="1760390"/>
          </a:xfrm>
        </p:spPr>
        <p:txBody>
          <a:bodyPr>
            <a:normAutofit fontScale="92500" lnSpcReduction="10000"/>
          </a:bodyPr>
          <a:lstStyle/>
          <a:p>
            <a:r>
              <a:rPr lang="en-US" dirty="0">
                <a:latin typeface="Arial" pitchFamily="34" charset="0"/>
                <a:cs typeface="Arial" pitchFamily="34" charset="0"/>
              </a:rPr>
              <a:t>Bit 7, 6, (5,4 ): COM0A1:0, COM0B1:0</a:t>
            </a:r>
            <a:br>
              <a:rPr lang="en-US" dirty="0">
                <a:latin typeface="Arial" pitchFamily="34" charset="0"/>
                <a:cs typeface="Arial" pitchFamily="34" charset="0"/>
              </a:rPr>
            </a:br>
            <a:r>
              <a:rPr lang="en-US" dirty="0">
                <a:latin typeface="Arial" pitchFamily="34" charset="0"/>
                <a:cs typeface="Arial" pitchFamily="34" charset="0"/>
              </a:rPr>
              <a:t>Compare Match Output Mode Bits</a:t>
            </a:r>
          </a:p>
          <a:p>
            <a:r>
              <a:rPr lang="en-US" dirty="0">
                <a:latin typeface="Arial" pitchFamily="34" charset="0"/>
                <a:cs typeface="Arial" pitchFamily="34" charset="0"/>
              </a:rPr>
              <a:t>Fast-PWM Mode:</a:t>
            </a:r>
            <a:br>
              <a:rPr lang="en-US" dirty="0">
                <a:latin typeface="Arial" pitchFamily="34" charset="0"/>
                <a:cs typeface="Arial" pitchFamily="34" charset="0"/>
              </a:rPr>
            </a:b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72</a:t>
            </a:fld>
            <a:endParaRPr lang="de-DE"/>
          </a:p>
        </p:txBody>
      </p:sp>
      <p:pic>
        <p:nvPicPr>
          <p:cNvPr id="5" name="Grafik 4"/>
          <p:cNvPicPr>
            <a:picLocks noChangeAspect="1"/>
          </p:cNvPicPr>
          <p:nvPr/>
        </p:nvPicPr>
        <p:blipFill>
          <a:blip r:embed="rId2"/>
          <a:stretch>
            <a:fillRect/>
          </a:stretch>
        </p:blipFill>
        <p:spPr>
          <a:xfrm>
            <a:off x="518914" y="3245174"/>
            <a:ext cx="8210550" cy="2162175"/>
          </a:xfrm>
          <a:prstGeom prst="rect">
            <a:avLst/>
          </a:prstGeom>
        </p:spPr>
      </p:pic>
      <p:sp>
        <p:nvSpPr>
          <p:cNvPr id="9" name="Inhaltsplatzhalter 3"/>
          <p:cNvSpPr txBox="1">
            <a:spLocks/>
          </p:cNvSpPr>
          <p:nvPr/>
        </p:nvSpPr>
        <p:spPr>
          <a:xfrm>
            <a:off x="421480" y="5534260"/>
            <a:ext cx="8229600" cy="642394"/>
          </a:xfrm>
          <a:prstGeom prst="rect">
            <a:avLst/>
          </a:prstGeom>
        </p:spPr>
        <p:txBody>
          <a:bodyPr vert="horz">
            <a:normAutofit fontScale="77500" lnSpcReduction="20000"/>
          </a:bodyPr>
          <a:lst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a:lstStyle>
          <a:p>
            <a:br>
              <a:rPr lang="en-US" dirty="0">
                <a:latin typeface="Arial" pitchFamily="34" charset="0"/>
                <a:cs typeface="Arial" pitchFamily="34" charset="0"/>
              </a:rPr>
            </a:br>
            <a:r>
              <a:rPr lang="en-US" dirty="0" err="1">
                <a:latin typeface="Arial" pitchFamily="34" charset="0"/>
                <a:cs typeface="Arial" pitchFamily="34" charset="0"/>
              </a:rPr>
              <a:t>Weitere</a:t>
            </a:r>
            <a:r>
              <a:rPr lang="en-US" dirty="0">
                <a:latin typeface="Arial" pitchFamily="34" charset="0"/>
                <a:cs typeface="Arial" pitchFamily="34" charset="0"/>
              </a:rPr>
              <a:t> Modi </a:t>
            </a:r>
            <a:r>
              <a:rPr lang="en-US" dirty="0" err="1">
                <a:latin typeface="Arial" pitchFamily="34" charset="0"/>
                <a:cs typeface="Arial" pitchFamily="34" charset="0"/>
              </a:rPr>
              <a:t>im</a:t>
            </a:r>
            <a:r>
              <a:rPr lang="en-US" dirty="0">
                <a:latin typeface="Arial" pitchFamily="34" charset="0"/>
                <a:cs typeface="Arial" pitchFamily="34" charset="0"/>
              </a:rPr>
              <a:t> </a:t>
            </a:r>
            <a:r>
              <a:rPr lang="en-US" dirty="0" err="1">
                <a:latin typeface="Arial" pitchFamily="34" charset="0"/>
                <a:cs typeface="Arial" pitchFamily="34" charset="0"/>
              </a:rPr>
              <a:t>Referezmanual</a:t>
            </a:r>
            <a:r>
              <a:rPr lang="en-US" dirty="0">
                <a:latin typeface="Arial" pitchFamily="34" charset="0"/>
                <a:cs typeface="Arial" pitchFamily="34" charset="0"/>
              </a:rPr>
              <a:t> </a:t>
            </a:r>
            <a:r>
              <a:rPr lang="en-US" dirty="0" err="1">
                <a:latin typeface="Arial" pitchFamily="34" charset="0"/>
                <a:cs typeface="Arial" pitchFamily="34" charset="0"/>
              </a:rPr>
              <a:t>nachlesen</a:t>
            </a:r>
            <a:endParaRPr lang="de-AT" dirty="0">
              <a:latin typeface="Arial" pitchFamily="34" charset="0"/>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TCNT0 – </a:t>
            </a:r>
            <a:r>
              <a:rPr lang="de-DE" dirty="0" err="1">
                <a:latin typeface="Arial" pitchFamily="34" charset="0"/>
                <a:cs typeface="Arial" pitchFamily="34" charset="0"/>
              </a:rPr>
              <a:t>Timer</a:t>
            </a:r>
            <a:r>
              <a:rPr lang="de-DE" dirty="0">
                <a:latin typeface="Arial" pitchFamily="34" charset="0"/>
                <a:cs typeface="Arial" pitchFamily="34" charset="0"/>
              </a:rPr>
              <a:t> Counter Register</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467544" y="3717032"/>
            <a:ext cx="8229600" cy="2736304"/>
          </a:xfrm>
        </p:spPr>
        <p:txBody>
          <a:bodyPr>
            <a:normAutofit/>
          </a:bodyPr>
          <a:lstStyle/>
          <a:p>
            <a:r>
              <a:rPr lang="en-US" dirty="0">
                <a:latin typeface="Arial" pitchFamily="34" charset="0"/>
                <a:cs typeface="Arial" pitchFamily="34" charset="0"/>
              </a:rPr>
              <a:t>Das TCNT0 Register </a:t>
            </a:r>
            <a:r>
              <a:rPr lang="en-US" dirty="0" err="1">
                <a:latin typeface="Arial" pitchFamily="34" charset="0"/>
                <a:cs typeface="Arial" pitchFamily="34" charset="0"/>
              </a:rPr>
              <a:t>kann</a:t>
            </a:r>
            <a:r>
              <a:rPr lang="en-US" dirty="0">
                <a:latin typeface="Arial" pitchFamily="34" charset="0"/>
                <a:cs typeface="Arial" pitchFamily="34" charset="0"/>
              </a:rPr>
              <a:t> </a:t>
            </a:r>
            <a:r>
              <a:rPr lang="en-US" dirty="0" err="1">
                <a:latin typeface="Arial" pitchFamily="34" charset="0"/>
                <a:cs typeface="Arial" pitchFamily="34" charset="0"/>
              </a:rPr>
              <a:t>gelesen</a:t>
            </a:r>
            <a:r>
              <a:rPr lang="en-US" dirty="0">
                <a:latin typeface="Arial" pitchFamily="34" charset="0"/>
                <a:cs typeface="Arial" pitchFamily="34" charset="0"/>
              </a:rPr>
              <a:t> und </a:t>
            </a:r>
            <a:r>
              <a:rPr lang="en-US" dirty="0" err="1">
                <a:latin typeface="Arial" pitchFamily="34" charset="0"/>
                <a:cs typeface="Arial" pitchFamily="34" charset="0"/>
              </a:rPr>
              <a:t>beschrieben</a:t>
            </a:r>
            <a:r>
              <a:rPr lang="en-US" dirty="0">
                <a:latin typeface="Arial" pitchFamily="34" charset="0"/>
                <a:cs typeface="Arial" pitchFamily="34" charset="0"/>
              </a:rPr>
              <a:t> </a:t>
            </a:r>
            <a:r>
              <a:rPr lang="en-US" dirty="0" err="1">
                <a:latin typeface="Arial" pitchFamily="34" charset="0"/>
                <a:cs typeface="Arial" pitchFamily="34" charset="0"/>
              </a:rPr>
              <a:t>werden</a:t>
            </a:r>
            <a:r>
              <a:rPr lang="en-US" dirty="0">
                <a:latin typeface="Arial" pitchFamily="34" charset="0"/>
                <a:cs typeface="Arial" pitchFamily="34" charset="0"/>
              </a:rPr>
              <a:t>.</a:t>
            </a:r>
            <a:br>
              <a:rPr lang="en-US" dirty="0">
                <a:latin typeface="Arial" pitchFamily="34" charset="0"/>
                <a:cs typeface="Arial" pitchFamily="34" charset="0"/>
              </a:rPr>
            </a:br>
            <a:endParaRPr lang="de-AT" dirty="0">
              <a:latin typeface="Arial" pitchFamily="34" charset="0"/>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0" y="1700808"/>
            <a:ext cx="9170939" cy="1152128"/>
          </a:xfrm>
          <a:prstGeom prst="rect">
            <a:avLst/>
          </a:prstGeom>
          <a:noFill/>
          <a:ln w="9525">
            <a:noFill/>
            <a:miter lim="800000"/>
            <a:headEnd/>
            <a:tailEnd/>
          </a:ln>
        </p:spPr>
      </p:pic>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73</a:t>
            </a:fld>
            <a:endParaRPr lang="de-DE"/>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OCR0A/B – Output </a:t>
            </a:r>
            <a:r>
              <a:rPr lang="de-DE" dirty="0" err="1">
                <a:latin typeface="Arial" pitchFamily="34" charset="0"/>
                <a:cs typeface="Arial" pitchFamily="34" charset="0"/>
              </a:rPr>
              <a:t>Compare</a:t>
            </a:r>
            <a:r>
              <a:rPr lang="de-DE" dirty="0">
                <a:latin typeface="Arial" pitchFamily="34" charset="0"/>
                <a:cs typeface="Arial" pitchFamily="34" charset="0"/>
              </a:rPr>
              <a:t> Register</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467544" y="3717032"/>
            <a:ext cx="8229600" cy="2736304"/>
          </a:xfrm>
        </p:spPr>
        <p:txBody>
          <a:bodyPr>
            <a:normAutofit fontScale="85000" lnSpcReduction="20000"/>
          </a:bodyPr>
          <a:lstStyle/>
          <a:p>
            <a:r>
              <a:rPr lang="en-US" dirty="0">
                <a:latin typeface="Arial" pitchFamily="34" charset="0"/>
                <a:cs typeface="Arial" pitchFamily="34" charset="0"/>
              </a:rPr>
              <a:t>Der Wert des OCR0A/B Registers </a:t>
            </a:r>
            <a:r>
              <a:rPr lang="en-US" dirty="0" err="1">
                <a:latin typeface="Arial" pitchFamily="34" charset="0"/>
                <a:cs typeface="Arial" pitchFamily="34" charset="0"/>
              </a:rPr>
              <a:t>wird</a:t>
            </a:r>
            <a:r>
              <a:rPr lang="en-US" dirty="0">
                <a:latin typeface="Arial" pitchFamily="34" charset="0"/>
                <a:cs typeface="Arial" pitchFamily="34" charset="0"/>
              </a:rPr>
              <a:t> </a:t>
            </a:r>
            <a:r>
              <a:rPr lang="en-US" dirty="0" err="1">
                <a:latin typeface="Arial" pitchFamily="34" charset="0"/>
                <a:cs typeface="Arial" pitchFamily="34" charset="0"/>
              </a:rPr>
              <a:t>dauernd</a:t>
            </a:r>
            <a:r>
              <a:rPr lang="en-US" dirty="0">
                <a:latin typeface="Arial" pitchFamily="34" charset="0"/>
                <a:cs typeface="Arial" pitchFamily="34" charset="0"/>
              </a:rPr>
              <a:t> </a:t>
            </a:r>
            <a:r>
              <a:rPr lang="en-US" dirty="0" err="1">
                <a:latin typeface="Arial" pitchFamily="34" charset="0"/>
                <a:cs typeface="Arial" pitchFamily="34" charset="0"/>
              </a:rPr>
              <a:t>mit</a:t>
            </a:r>
            <a:r>
              <a:rPr lang="en-US" dirty="0">
                <a:latin typeface="Arial" pitchFamily="34" charset="0"/>
                <a:cs typeface="Arial" pitchFamily="34" charset="0"/>
              </a:rPr>
              <a:t> </a:t>
            </a:r>
            <a:r>
              <a:rPr lang="en-US" dirty="0" err="1">
                <a:latin typeface="Arial" pitchFamily="34" charset="0"/>
                <a:cs typeface="Arial" pitchFamily="34" charset="0"/>
              </a:rPr>
              <a:t>dem</a:t>
            </a:r>
            <a:r>
              <a:rPr lang="en-US" dirty="0">
                <a:latin typeface="Arial" pitchFamily="34" charset="0"/>
                <a:cs typeface="Arial" pitchFamily="34" charset="0"/>
              </a:rPr>
              <a:t> TCNT0 Register </a:t>
            </a:r>
            <a:r>
              <a:rPr lang="en-US" dirty="0" err="1">
                <a:latin typeface="Arial" pitchFamily="34" charset="0"/>
                <a:cs typeface="Arial" pitchFamily="34" charset="0"/>
              </a:rPr>
              <a:t>verglichen</a:t>
            </a:r>
            <a:r>
              <a:rPr lang="en-US" dirty="0">
                <a:latin typeface="Arial" pitchFamily="34" charset="0"/>
                <a:cs typeface="Arial" pitchFamily="34" charset="0"/>
              </a:rPr>
              <a:t>. </a:t>
            </a:r>
            <a:r>
              <a:rPr lang="en-US" dirty="0" err="1">
                <a:latin typeface="Arial" pitchFamily="34" charset="0"/>
                <a:cs typeface="Arial" pitchFamily="34" charset="0"/>
              </a:rPr>
              <a:t>Wenn</a:t>
            </a:r>
            <a:r>
              <a:rPr lang="en-US" dirty="0">
                <a:latin typeface="Arial" pitchFamily="34" charset="0"/>
                <a:cs typeface="Arial" pitchFamily="34" charset="0"/>
              </a:rPr>
              <a:t> </a:t>
            </a:r>
            <a:r>
              <a:rPr lang="en-US" dirty="0" err="1">
                <a:latin typeface="Arial" pitchFamily="34" charset="0"/>
                <a:cs typeface="Arial" pitchFamily="34" charset="0"/>
              </a:rPr>
              <a:t>der</a:t>
            </a:r>
            <a:r>
              <a:rPr lang="en-US" dirty="0">
                <a:latin typeface="Arial" pitchFamily="34" charset="0"/>
                <a:cs typeface="Arial" pitchFamily="34" charset="0"/>
              </a:rPr>
              <a:t> Wert </a:t>
            </a:r>
            <a:r>
              <a:rPr lang="en-US" dirty="0" err="1">
                <a:latin typeface="Arial" pitchFamily="34" charset="0"/>
                <a:cs typeface="Arial" pitchFamily="34" charset="0"/>
              </a:rPr>
              <a:t>übereinstimmt</a:t>
            </a:r>
            <a:r>
              <a:rPr lang="en-US" dirty="0">
                <a:latin typeface="Arial" pitchFamily="34" charset="0"/>
                <a:cs typeface="Arial" pitchFamily="34" charset="0"/>
              </a:rPr>
              <a:t>, </a:t>
            </a:r>
            <a:r>
              <a:rPr lang="en-US" dirty="0" err="1">
                <a:latin typeface="Arial" pitchFamily="34" charset="0"/>
                <a:cs typeface="Arial" pitchFamily="34" charset="0"/>
              </a:rPr>
              <a:t>kann</a:t>
            </a:r>
            <a:r>
              <a:rPr lang="en-US" dirty="0">
                <a:latin typeface="Arial" pitchFamily="34" charset="0"/>
                <a:cs typeface="Arial" pitchFamily="34" charset="0"/>
              </a:rPr>
              <a:t> </a:t>
            </a:r>
            <a:r>
              <a:rPr lang="en-US" dirty="0" err="1">
                <a:latin typeface="Arial" pitchFamily="34" charset="0"/>
                <a:cs typeface="Arial" pitchFamily="34" charset="0"/>
              </a:rPr>
              <a:t>ein</a:t>
            </a:r>
            <a:r>
              <a:rPr lang="en-US" dirty="0">
                <a:latin typeface="Arial" pitchFamily="34" charset="0"/>
                <a:cs typeface="Arial" pitchFamily="34" charset="0"/>
              </a:rPr>
              <a:t> Interrupt </a:t>
            </a:r>
            <a:r>
              <a:rPr lang="en-US" dirty="0" err="1">
                <a:latin typeface="Arial" pitchFamily="34" charset="0"/>
                <a:cs typeface="Arial" pitchFamily="34" charset="0"/>
              </a:rPr>
              <a:t>erzeugt</a:t>
            </a:r>
            <a:r>
              <a:rPr lang="en-US" dirty="0">
                <a:latin typeface="Arial" pitchFamily="34" charset="0"/>
                <a:cs typeface="Arial" pitchFamily="34" charset="0"/>
              </a:rPr>
              <a:t> </a:t>
            </a:r>
            <a:r>
              <a:rPr lang="en-US" dirty="0" err="1">
                <a:latin typeface="Arial" pitchFamily="34" charset="0"/>
                <a:cs typeface="Arial" pitchFamily="34" charset="0"/>
              </a:rPr>
              <a:t>werden</a:t>
            </a:r>
            <a:r>
              <a:rPr lang="en-US" dirty="0">
                <a:latin typeface="Arial" pitchFamily="34" charset="0"/>
                <a:cs typeface="Arial" pitchFamily="34" charset="0"/>
              </a:rPr>
              <a:t>.</a:t>
            </a:r>
          </a:p>
          <a:p>
            <a:r>
              <a:rPr lang="en-US" dirty="0">
                <a:latin typeface="Arial" pitchFamily="34" charset="0"/>
                <a:cs typeface="Arial" pitchFamily="34" charset="0"/>
              </a:rPr>
              <a:t>Das Register </a:t>
            </a:r>
            <a:r>
              <a:rPr lang="en-US" dirty="0" err="1">
                <a:latin typeface="Arial" pitchFamily="34" charset="0"/>
                <a:cs typeface="Arial" pitchFamily="34" charset="0"/>
              </a:rPr>
              <a:t>wird</a:t>
            </a:r>
            <a:r>
              <a:rPr lang="en-US" dirty="0">
                <a:latin typeface="Arial" pitchFamily="34" charset="0"/>
                <a:cs typeface="Arial" pitchFamily="34" charset="0"/>
              </a:rPr>
              <a:t> </a:t>
            </a:r>
            <a:r>
              <a:rPr lang="en-US" dirty="0" err="1">
                <a:latin typeface="Arial" pitchFamily="34" charset="0"/>
                <a:cs typeface="Arial" pitchFamily="34" charset="0"/>
              </a:rPr>
              <a:t>auch</a:t>
            </a:r>
            <a:r>
              <a:rPr lang="en-US" dirty="0">
                <a:latin typeface="Arial" pitchFamily="34" charset="0"/>
                <a:cs typeface="Arial" pitchFamily="34" charset="0"/>
              </a:rPr>
              <a:t> </a:t>
            </a:r>
            <a:r>
              <a:rPr lang="en-US" dirty="0" err="1">
                <a:latin typeface="Arial" pitchFamily="34" charset="0"/>
                <a:cs typeface="Arial" pitchFamily="34" charset="0"/>
              </a:rPr>
              <a:t>dazu</a:t>
            </a:r>
            <a:r>
              <a:rPr lang="en-US" dirty="0">
                <a:latin typeface="Arial" pitchFamily="34" charset="0"/>
                <a:cs typeface="Arial" pitchFamily="34" charset="0"/>
              </a:rPr>
              <a:t> </a:t>
            </a:r>
            <a:r>
              <a:rPr lang="en-US" dirty="0" err="1">
                <a:latin typeface="Arial" pitchFamily="34" charset="0"/>
                <a:cs typeface="Arial" pitchFamily="34" charset="0"/>
              </a:rPr>
              <a:t>verwendet</a:t>
            </a:r>
            <a:r>
              <a:rPr lang="en-US" dirty="0">
                <a:latin typeface="Arial" pitchFamily="34" charset="0"/>
                <a:cs typeface="Arial" pitchFamily="34" charset="0"/>
              </a:rPr>
              <a:t>, um </a:t>
            </a:r>
            <a:r>
              <a:rPr lang="en-US" dirty="0" err="1">
                <a:latin typeface="Arial" pitchFamily="34" charset="0"/>
                <a:cs typeface="Arial" pitchFamily="34" charset="0"/>
              </a:rPr>
              <a:t>eine</a:t>
            </a:r>
            <a:r>
              <a:rPr lang="en-US" dirty="0">
                <a:latin typeface="Arial" pitchFamily="34" charset="0"/>
                <a:cs typeface="Arial" pitchFamily="34" charset="0"/>
              </a:rPr>
              <a:t> PWM am </a:t>
            </a:r>
            <a:r>
              <a:rPr lang="en-US" dirty="0" err="1">
                <a:latin typeface="Arial" pitchFamily="34" charset="0"/>
                <a:cs typeface="Arial" pitchFamily="34" charset="0"/>
              </a:rPr>
              <a:t>Ausgang</a:t>
            </a:r>
            <a:r>
              <a:rPr lang="en-US" dirty="0">
                <a:latin typeface="Arial" pitchFamily="34" charset="0"/>
                <a:cs typeface="Arial" pitchFamily="34" charset="0"/>
              </a:rPr>
              <a:t> </a:t>
            </a:r>
            <a:r>
              <a:rPr lang="en-US" dirty="0" err="1">
                <a:latin typeface="Arial" pitchFamily="34" charset="0"/>
                <a:cs typeface="Arial" pitchFamily="34" charset="0"/>
              </a:rPr>
              <a:t>zu</a:t>
            </a:r>
            <a:r>
              <a:rPr lang="en-US" dirty="0">
                <a:latin typeface="Arial" pitchFamily="34" charset="0"/>
                <a:cs typeface="Arial" pitchFamily="34" charset="0"/>
              </a:rPr>
              <a:t> </a:t>
            </a:r>
            <a:r>
              <a:rPr lang="en-US" dirty="0" err="1">
                <a:latin typeface="Arial" pitchFamily="34" charset="0"/>
                <a:cs typeface="Arial" pitchFamily="34" charset="0"/>
              </a:rPr>
              <a:t>erzeugen</a:t>
            </a:r>
            <a:r>
              <a:rPr lang="en-US" dirty="0">
                <a:latin typeface="Arial" pitchFamily="34" charset="0"/>
                <a:cs typeface="Arial" pitchFamily="34" charset="0"/>
              </a:rPr>
              <a:t>.</a:t>
            </a:r>
          </a:p>
          <a:p>
            <a:r>
              <a:rPr lang="en-US" dirty="0">
                <a:latin typeface="Arial" pitchFamily="34" charset="0"/>
                <a:cs typeface="Arial" pitchFamily="34" charset="0"/>
              </a:rPr>
              <a:t>Das Register </a:t>
            </a:r>
            <a:r>
              <a:rPr lang="en-US" dirty="0" err="1">
                <a:latin typeface="Arial" pitchFamily="34" charset="0"/>
                <a:cs typeface="Arial" pitchFamily="34" charset="0"/>
              </a:rPr>
              <a:t>ist</a:t>
            </a:r>
            <a:r>
              <a:rPr lang="en-US" dirty="0">
                <a:latin typeface="Arial" pitchFamily="34" charset="0"/>
                <a:cs typeface="Arial" pitchFamily="34" charset="0"/>
              </a:rPr>
              <a:t> </a:t>
            </a:r>
            <a:r>
              <a:rPr lang="en-US" dirty="0" err="1">
                <a:latin typeface="Arial" pitchFamily="34" charset="0"/>
                <a:cs typeface="Arial" pitchFamily="34" charset="0"/>
              </a:rPr>
              <a:t>bei</a:t>
            </a:r>
            <a:r>
              <a:rPr lang="en-US" dirty="0">
                <a:latin typeface="Arial" pitchFamily="34" charset="0"/>
                <a:cs typeface="Arial" pitchFamily="34" charset="0"/>
              </a:rPr>
              <a:t> </a:t>
            </a:r>
            <a:r>
              <a:rPr lang="en-US" dirty="0" err="1">
                <a:latin typeface="Arial" pitchFamily="34" charset="0"/>
                <a:cs typeface="Arial" pitchFamily="34" charset="0"/>
              </a:rPr>
              <a:t>gewissen</a:t>
            </a:r>
            <a:r>
              <a:rPr lang="en-US" dirty="0">
                <a:latin typeface="Arial" pitchFamily="34" charset="0"/>
                <a:cs typeface="Arial" pitchFamily="34" charset="0"/>
              </a:rPr>
              <a:t> </a:t>
            </a:r>
            <a:r>
              <a:rPr lang="en-US" dirty="0" err="1">
                <a:latin typeface="Arial" pitchFamily="34" charset="0"/>
                <a:cs typeface="Arial" pitchFamily="34" charset="0"/>
              </a:rPr>
              <a:t>Betriebsarten</a:t>
            </a:r>
            <a:r>
              <a:rPr lang="en-US" dirty="0">
                <a:latin typeface="Arial" pitchFamily="34" charset="0"/>
                <a:cs typeface="Arial" pitchFamily="34" charset="0"/>
              </a:rPr>
              <a:t> </a:t>
            </a:r>
            <a:r>
              <a:rPr lang="en-US" dirty="0" err="1">
                <a:latin typeface="Arial" pitchFamily="34" charset="0"/>
                <a:cs typeface="Arial" pitchFamily="34" charset="0"/>
              </a:rPr>
              <a:t>doppelt-gebuffert</a:t>
            </a:r>
            <a:br>
              <a:rPr lang="en-US" dirty="0">
                <a:latin typeface="Arial" pitchFamily="34" charset="0"/>
                <a:cs typeface="Arial" pitchFamily="34" charset="0"/>
              </a:rPr>
            </a:b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74</a:t>
            </a:fld>
            <a:endParaRPr lang="de-DE"/>
          </a:p>
        </p:txBody>
      </p:sp>
      <p:pic>
        <p:nvPicPr>
          <p:cNvPr id="5" name="Grafik 4"/>
          <p:cNvPicPr>
            <a:picLocks noChangeAspect="1"/>
          </p:cNvPicPr>
          <p:nvPr/>
        </p:nvPicPr>
        <p:blipFill>
          <a:blip r:embed="rId2"/>
          <a:stretch>
            <a:fillRect/>
          </a:stretch>
        </p:blipFill>
        <p:spPr>
          <a:xfrm>
            <a:off x="155448" y="1556792"/>
            <a:ext cx="8943427" cy="1156322"/>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a:xfrm>
            <a:off x="457200" y="158926"/>
            <a:ext cx="8579296" cy="893810"/>
          </a:xfrm>
        </p:spPr>
        <p:txBody>
          <a:bodyPr>
            <a:normAutofit fontScale="90000"/>
          </a:bodyPr>
          <a:lstStyle/>
          <a:p>
            <a:r>
              <a:rPr lang="de-DE" dirty="0">
                <a:latin typeface="Arial" pitchFamily="34" charset="0"/>
                <a:cs typeface="Arial" pitchFamily="34" charset="0"/>
              </a:rPr>
              <a:t>TIMSK0 – TC0 </a:t>
            </a:r>
            <a:r>
              <a:rPr lang="de-DE" dirty="0" err="1">
                <a:latin typeface="Arial" pitchFamily="34" charset="0"/>
                <a:cs typeface="Arial" pitchFamily="34" charset="0"/>
              </a:rPr>
              <a:t>Timer</a:t>
            </a:r>
            <a:r>
              <a:rPr lang="de-DE" dirty="0">
                <a:latin typeface="Arial" pitchFamily="34" charset="0"/>
                <a:cs typeface="Arial" pitchFamily="34" charset="0"/>
              </a:rPr>
              <a:t> Interrupt </a:t>
            </a:r>
            <a:r>
              <a:rPr lang="de-DE" dirty="0" err="1">
                <a:latin typeface="Arial" pitchFamily="34" charset="0"/>
                <a:cs typeface="Arial" pitchFamily="34" charset="0"/>
              </a:rPr>
              <a:t>Mask</a:t>
            </a:r>
            <a:r>
              <a:rPr lang="de-DE" dirty="0">
                <a:latin typeface="Arial" pitchFamily="34" charset="0"/>
                <a:cs typeface="Arial" pitchFamily="34" charset="0"/>
              </a:rPr>
              <a:t> Register</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155448" y="3140968"/>
            <a:ext cx="8988552" cy="3024336"/>
          </a:xfrm>
        </p:spPr>
        <p:txBody>
          <a:bodyPr>
            <a:normAutofit fontScale="70000" lnSpcReduction="20000"/>
          </a:bodyPr>
          <a:lstStyle/>
          <a:p>
            <a:r>
              <a:rPr lang="en-US" dirty="0">
                <a:latin typeface="Arial" pitchFamily="34" charset="0"/>
                <a:cs typeface="Arial" pitchFamily="34" charset="0"/>
              </a:rPr>
              <a:t>Bit 2 – OCIB: Timer/Counter0 Output Compare Match Interrupt Enable</a:t>
            </a:r>
            <a:br>
              <a:rPr lang="en-US" dirty="0">
                <a:latin typeface="Arial" pitchFamily="34" charset="0"/>
                <a:cs typeface="Arial" pitchFamily="34" charset="0"/>
              </a:rPr>
            </a:br>
            <a:r>
              <a:rPr lang="en-US" dirty="0">
                <a:latin typeface="Arial" pitchFamily="34" charset="0"/>
                <a:cs typeface="Arial" pitchFamily="34" charset="0"/>
              </a:rPr>
              <a:t>Dieses Bit </a:t>
            </a:r>
            <a:r>
              <a:rPr lang="en-US" dirty="0" err="1">
                <a:latin typeface="Arial" pitchFamily="34" charset="0"/>
                <a:cs typeface="Arial" pitchFamily="34" charset="0"/>
              </a:rPr>
              <a:t>schaltet</a:t>
            </a:r>
            <a:r>
              <a:rPr lang="en-US" dirty="0">
                <a:latin typeface="Arial" pitchFamily="34" charset="0"/>
                <a:cs typeface="Arial" pitchFamily="34" charset="0"/>
              </a:rPr>
              <a:t> den Interrupt </a:t>
            </a:r>
            <a:r>
              <a:rPr lang="en-US" dirty="0" err="1">
                <a:latin typeface="Arial" pitchFamily="34" charset="0"/>
                <a:cs typeface="Arial" pitchFamily="34" charset="0"/>
              </a:rPr>
              <a:t>für</a:t>
            </a:r>
            <a:r>
              <a:rPr lang="en-US" dirty="0">
                <a:latin typeface="Arial" pitchFamily="34" charset="0"/>
                <a:cs typeface="Arial" pitchFamily="34" charset="0"/>
              </a:rPr>
              <a:t> </a:t>
            </a:r>
            <a:r>
              <a:rPr lang="en-US" dirty="0" err="1">
                <a:latin typeface="Arial" pitchFamily="34" charset="0"/>
                <a:cs typeface="Arial" pitchFamily="34" charset="0"/>
              </a:rPr>
              <a:t>eine</a:t>
            </a:r>
            <a:r>
              <a:rPr lang="en-US" dirty="0">
                <a:latin typeface="Arial" pitchFamily="34" charset="0"/>
                <a:cs typeface="Arial" pitchFamily="34" charset="0"/>
              </a:rPr>
              <a:t> </a:t>
            </a:r>
            <a:r>
              <a:rPr lang="en-US" dirty="0" err="1">
                <a:latin typeface="Arial" pitchFamily="34" charset="0"/>
                <a:cs typeface="Arial" pitchFamily="34" charset="0"/>
              </a:rPr>
              <a:t>Übereinstimmung</a:t>
            </a:r>
            <a:r>
              <a:rPr lang="en-US" dirty="0">
                <a:latin typeface="Arial" pitchFamily="34" charset="0"/>
                <a:cs typeface="Arial" pitchFamily="34" charset="0"/>
              </a:rPr>
              <a:t> </a:t>
            </a:r>
            <a:r>
              <a:rPr lang="en-US" dirty="0" err="1">
                <a:latin typeface="Arial" pitchFamily="34" charset="0"/>
                <a:cs typeface="Arial" pitchFamily="34" charset="0"/>
              </a:rPr>
              <a:t>zwischen</a:t>
            </a:r>
            <a:r>
              <a:rPr lang="en-US" dirty="0">
                <a:latin typeface="Arial" pitchFamily="34" charset="0"/>
                <a:cs typeface="Arial" pitchFamily="34" charset="0"/>
              </a:rPr>
              <a:t> </a:t>
            </a:r>
            <a:r>
              <a:rPr lang="en-US" dirty="0" err="1">
                <a:latin typeface="Arial" pitchFamily="34" charset="0"/>
                <a:cs typeface="Arial" pitchFamily="34" charset="0"/>
              </a:rPr>
              <a:t>dem</a:t>
            </a:r>
            <a:r>
              <a:rPr lang="en-US" dirty="0">
                <a:latin typeface="Arial" pitchFamily="34" charset="0"/>
                <a:cs typeface="Arial" pitchFamily="34" charset="0"/>
              </a:rPr>
              <a:t> TCNT0 und </a:t>
            </a:r>
            <a:r>
              <a:rPr lang="en-US" dirty="0" err="1">
                <a:latin typeface="Arial" pitchFamily="34" charset="0"/>
                <a:cs typeface="Arial" pitchFamily="34" charset="0"/>
              </a:rPr>
              <a:t>dem</a:t>
            </a:r>
            <a:r>
              <a:rPr lang="en-US" dirty="0">
                <a:latin typeface="Arial" pitchFamily="34" charset="0"/>
                <a:cs typeface="Arial" pitchFamily="34" charset="0"/>
              </a:rPr>
              <a:t> OCR0B Register </a:t>
            </a:r>
            <a:r>
              <a:rPr lang="en-US" dirty="0" err="1">
                <a:latin typeface="Arial" pitchFamily="34" charset="0"/>
                <a:cs typeface="Arial" pitchFamily="34" charset="0"/>
              </a:rPr>
              <a:t>ein</a:t>
            </a:r>
            <a:r>
              <a:rPr lang="en-US" dirty="0">
                <a:latin typeface="Arial" pitchFamily="34" charset="0"/>
                <a:cs typeface="Arial" pitchFamily="34" charset="0"/>
              </a:rPr>
              <a:t>.</a:t>
            </a:r>
          </a:p>
          <a:p>
            <a:r>
              <a:rPr lang="en-US" dirty="0">
                <a:latin typeface="Arial" pitchFamily="34" charset="0"/>
                <a:cs typeface="Arial" pitchFamily="34" charset="0"/>
              </a:rPr>
              <a:t>Bit 1 – OCIA: Timer/Counter0 Output Compare Match Interrupt Enable</a:t>
            </a:r>
            <a:br>
              <a:rPr lang="en-US" dirty="0">
                <a:latin typeface="Arial" pitchFamily="34" charset="0"/>
                <a:cs typeface="Arial" pitchFamily="34" charset="0"/>
              </a:rPr>
            </a:br>
            <a:r>
              <a:rPr lang="en-US" dirty="0">
                <a:latin typeface="Arial" pitchFamily="34" charset="0"/>
                <a:cs typeface="Arial" pitchFamily="34" charset="0"/>
              </a:rPr>
              <a:t>Dieses Bit </a:t>
            </a:r>
            <a:r>
              <a:rPr lang="en-US" dirty="0" err="1">
                <a:latin typeface="Arial" pitchFamily="34" charset="0"/>
                <a:cs typeface="Arial" pitchFamily="34" charset="0"/>
              </a:rPr>
              <a:t>schaltet</a:t>
            </a:r>
            <a:r>
              <a:rPr lang="en-US" dirty="0">
                <a:latin typeface="Arial" pitchFamily="34" charset="0"/>
                <a:cs typeface="Arial" pitchFamily="34" charset="0"/>
              </a:rPr>
              <a:t> den Interrupt </a:t>
            </a:r>
            <a:r>
              <a:rPr lang="en-US" dirty="0" err="1">
                <a:latin typeface="Arial" pitchFamily="34" charset="0"/>
                <a:cs typeface="Arial" pitchFamily="34" charset="0"/>
              </a:rPr>
              <a:t>für</a:t>
            </a:r>
            <a:r>
              <a:rPr lang="en-US" dirty="0">
                <a:latin typeface="Arial" pitchFamily="34" charset="0"/>
                <a:cs typeface="Arial" pitchFamily="34" charset="0"/>
              </a:rPr>
              <a:t> </a:t>
            </a:r>
            <a:r>
              <a:rPr lang="en-US" dirty="0" err="1">
                <a:latin typeface="Arial" pitchFamily="34" charset="0"/>
                <a:cs typeface="Arial" pitchFamily="34" charset="0"/>
              </a:rPr>
              <a:t>eine</a:t>
            </a:r>
            <a:r>
              <a:rPr lang="en-US" dirty="0">
                <a:latin typeface="Arial" pitchFamily="34" charset="0"/>
                <a:cs typeface="Arial" pitchFamily="34" charset="0"/>
              </a:rPr>
              <a:t> </a:t>
            </a:r>
            <a:r>
              <a:rPr lang="en-US" dirty="0" err="1">
                <a:latin typeface="Arial" pitchFamily="34" charset="0"/>
                <a:cs typeface="Arial" pitchFamily="34" charset="0"/>
              </a:rPr>
              <a:t>Übereinstimmung</a:t>
            </a:r>
            <a:r>
              <a:rPr lang="en-US" dirty="0">
                <a:latin typeface="Arial" pitchFamily="34" charset="0"/>
                <a:cs typeface="Arial" pitchFamily="34" charset="0"/>
              </a:rPr>
              <a:t> </a:t>
            </a:r>
            <a:r>
              <a:rPr lang="en-US" dirty="0" err="1">
                <a:latin typeface="Arial" pitchFamily="34" charset="0"/>
                <a:cs typeface="Arial" pitchFamily="34" charset="0"/>
              </a:rPr>
              <a:t>zwischen</a:t>
            </a:r>
            <a:r>
              <a:rPr lang="en-US" dirty="0">
                <a:latin typeface="Arial" pitchFamily="34" charset="0"/>
                <a:cs typeface="Arial" pitchFamily="34" charset="0"/>
              </a:rPr>
              <a:t> </a:t>
            </a:r>
            <a:r>
              <a:rPr lang="en-US" dirty="0" err="1">
                <a:latin typeface="Arial" pitchFamily="34" charset="0"/>
                <a:cs typeface="Arial" pitchFamily="34" charset="0"/>
              </a:rPr>
              <a:t>dem</a:t>
            </a:r>
            <a:r>
              <a:rPr lang="en-US" dirty="0">
                <a:latin typeface="Arial" pitchFamily="34" charset="0"/>
                <a:cs typeface="Arial" pitchFamily="34" charset="0"/>
              </a:rPr>
              <a:t> TCNT0 und </a:t>
            </a:r>
            <a:r>
              <a:rPr lang="en-US" dirty="0" err="1">
                <a:latin typeface="Arial" pitchFamily="34" charset="0"/>
                <a:cs typeface="Arial" pitchFamily="34" charset="0"/>
              </a:rPr>
              <a:t>dem</a:t>
            </a:r>
            <a:r>
              <a:rPr lang="en-US" dirty="0">
                <a:latin typeface="Arial" pitchFamily="34" charset="0"/>
                <a:cs typeface="Arial" pitchFamily="34" charset="0"/>
              </a:rPr>
              <a:t> OCR0A Register </a:t>
            </a:r>
            <a:r>
              <a:rPr lang="en-US" dirty="0" err="1">
                <a:latin typeface="Arial" pitchFamily="34" charset="0"/>
                <a:cs typeface="Arial" pitchFamily="34" charset="0"/>
              </a:rPr>
              <a:t>ein</a:t>
            </a:r>
            <a:r>
              <a:rPr lang="en-US" dirty="0">
                <a:latin typeface="Arial" pitchFamily="34" charset="0"/>
                <a:cs typeface="Arial" pitchFamily="34" charset="0"/>
              </a:rPr>
              <a:t>.</a:t>
            </a:r>
          </a:p>
          <a:p>
            <a:r>
              <a:rPr lang="en-US" dirty="0">
                <a:latin typeface="Arial" pitchFamily="34" charset="0"/>
                <a:cs typeface="Arial" pitchFamily="34" charset="0"/>
              </a:rPr>
              <a:t>Bit 0 – TOIE0: Timer/Counter0 Overflow Interrupt Enable</a:t>
            </a:r>
            <a:br>
              <a:rPr lang="en-US" dirty="0">
                <a:latin typeface="Arial" pitchFamily="34" charset="0"/>
                <a:cs typeface="Arial" pitchFamily="34" charset="0"/>
              </a:rPr>
            </a:br>
            <a:r>
              <a:rPr lang="en-US" dirty="0">
                <a:latin typeface="Arial" pitchFamily="34" charset="0"/>
                <a:cs typeface="Arial" pitchFamily="34" charset="0"/>
              </a:rPr>
              <a:t>Dieses Bit </a:t>
            </a:r>
            <a:r>
              <a:rPr lang="en-US" dirty="0" err="1">
                <a:latin typeface="Arial" pitchFamily="34" charset="0"/>
                <a:cs typeface="Arial" pitchFamily="34" charset="0"/>
              </a:rPr>
              <a:t>schaltet</a:t>
            </a:r>
            <a:r>
              <a:rPr lang="en-US" dirty="0">
                <a:latin typeface="Arial" pitchFamily="34" charset="0"/>
                <a:cs typeface="Arial" pitchFamily="34" charset="0"/>
              </a:rPr>
              <a:t> den Interrupt </a:t>
            </a:r>
            <a:r>
              <a:rPr lang="en-US" dirty="0" err="1">
                <a:latin typeface="Arial" pitchFamily="34" charset="0"/>
                <a:cs typeface="Arial" pitchFamily="34" charset="0"/>
              </a:rPr>
              <a:t>für</a:t>
            </a:r>
            <a:r>
              <a:rPr lang="en-US" dirty="0">
                <a:latin typeface="Arial" pitchFamily="34" charset="0"/>
                <a:cs typeface="Arial" pitchFamily="34" charset="0"/>
              </a:rPr>
              <a:t> </a:t>
            </a:r>
            <a:r>
              <a:rPr lang="en-US" dirty="0" err="1">
                <a:latin typeface="Arial" pitchFamily="34" charset="0"/>
                <a:cs typeface="Arial" pitchFamily="34" charset="0"/>
              </a:rPr>
              <a:t>einen</a:t>
            </a:r>
            <a:r>
              <a:rPr lang="en-US" dirty="0">
                <a:latin typeface="Arial" pitchFamily="34" charset="0"/>
                <a:cs typeface="Arial" pitchFamily="34" charset="0"/>
              </a:rPr>
              <a:t> </a:t>
            </a:r>
            <a:r>
              <a:rPr lang="en-US" dirty="0" err="1">
                <a:latin typeface="Arial" pitchFamily="34" charset="0"/>
                <a:cs typeface="Arial" pitchFamily="34" charset="0"/>
              </a:rPr>
              <a:t>Überlauf</a:t>
            </a:r>
            <a:r>
              <a:rPr lang="en-US" dirty="0">
                <a:latin typeface="Arial" pitchFamily="34" charset="0"/>
                <a:cs typeface="Arial" pitchFamily="34" charset="0"/>
              </a:rPr>
              <a:t> des TCNT0 Registers </a:t>
            </a:r>
            <a:r>
              <a:rPr lang="en-US" dirty="0" err="1">
                <a:latin typeface="Arial" pitchFamily="34" charset="0"/>
                <a:cs typeface="Arial" pitchFamily="34" charset="0"/>
              </a:rPr>
              <a:t>ein</a:t>
            </a:r>
            <a:r>
              <a:rPr lang="en-US" dirty="0">
                <a:latin typeface="Arial" pitchFamily="34" charset="0"/>
                <a:cs typeface="Arial" pitchFamily="34" charset="0"/>
              </a:rPr>
              <a:t>.</a:t>
            </a:r>
            <a:br>
              <a:rPr lang="en-US" dirty="0">
                <a:latin typeface="Arial" pitchFamily="34" charset="0"/>
                <a:cs typeface="Arial" pitchFamily="34" charset="0"/>
              </a:rPr>
            </a:b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75</a:t>
            </a:fld>
            <a:endParaRPr lang="de-DE"/>
          </a:p>
        </p:txBody>
      </p:sp>
      <p:pic>
        <p:nvPicPr>
          <p:cNvPr id="5" name="Grafik 4"/>
          <p:cNvPicPr>
            <a:picLocks noChangeAspect="1"/>
          </p:cNvPicPr>
          <p:nvPr/>
        </p:nvPicPr>
        <p:blipFill>
          <a:blip r:embed="rId2"/>
          <a:stretch>
            <a:fillRect/>
          </a:stretch>
        </p:blipFill>
        <p:spPr>
          <a:xfrm>
            <a:off x="372294" y="1412776"/>
            <a:ext cx="8324850" cy="10287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dirty="0"/>
              <a:t>P. Klotz</a:t>
            </a:r>
          </a:p>
        </p:txBody>
      </p:sp>
      <p:sp>
        <p:nvSpPr>
          <p:cNvPr id="3" name="Titel 2"/>
          <p:cNvSpPr>
            <a:spLocks noGrp="1"/>
          </p:cNvSpPr>
          <p:nvPr>
            <p:ph type="title"/>
          </p:nvPr>
        </p:nvSpPr>
        <p:spPr/>
        <p:txBody>
          <a:bodyPr>
            <a:normAutofit fontScale="90000"/>
          </a:bodyPr>
          <a:lstStyle/>
          <a:p>
            <a:r>
              <a:rPr lang="de-DE" dirty="0"/>
              <a:t>Register</a:t>
            </a:r>
            <a:br>
              <a:rPr lang="de-DE" dirty="0"/>
            </a:br>
            <a:r>
              <a:rPr lang="de-DE" dirty="0">
                <a:latin typeface="Arial" pitchFamily="34" charset="0"/>
                <a:cs typeface="Arial" pitchFamily="34" charset="0"/>
              </a:rPr>
              <a:t>TIFR0 – </a:t>
            </a:r>
            <a:r>
              <a:rPr lang="de-DE" sz="3600" dirty="0" err="1">
                <a:latin typeface="Arial" pitchFamily="34" charset="0"/>
                <a:cs typeface="Arial" pitchFamily="34" charset="0"/>
              </a:rPr>
              <a:t>Timer</a:t>
            </a:r>
            <a:r>
              <a:rPr lang="de-DE" sz="3600" dirty="0">
                <a:latin typeface="Arial" pitchFamily="34" charset="0"/>
                <a:cs typeface="Arial" pitchFamily="34" charset="0"/>
              </a:rPr>
              <a:t> Counter Interrupt </a:t>
            </a:r>
            <a:r>
              <a:rPr lang="de-DE" sz="3600" dirty="0" err="1">
                <a:latin typeface="Arial" pitchFamily="34" charset="0"/>
                <a:cs typeface="Arial" pitchFamily="34" charset="0"/>
              </a:rPr>
              <a:t>Flag</a:t>
            </a:r>
            <a:r>
              <a:rPr lang="de-DE" sz="3600" dirty="0">
                <a:latin typeface="Arial" pitchFamily="34" charset="0"/>
                <a:cs typeface="Arial" pitchFamily="34" charset="0"/>
              </a:rPr>
              <a:t> Register</a:t>
            </a:r>
            <a:endParaRPr lang="de-AT" dirty="0">
              <a:latin typeface="Arial" pitchFamily="34" charset="0"/>
              <a:cs typeface="Arial" pitchFamily="34" charset="0"/>
            </a:endParaRPr>
          </a:p>
        </p:txBody>
      </p:sp>
      <p:sp>
        <p:nvSpPr>
          <p:cNvPr id="4" name="Inhaltsplatzhalter 3"/>
          <p:cNvSpPr>
            <a:spLocks noGrp="1"/>
          </p:cNvSpPr>
          <p:nvPr>
            <p:ph sz="quarter" idx="1"/>
          </p:nvPr>
        </p:nvSpPr>
        <p:spPr>
          <a:xfrm>
            <a:off x="155448" y="2620318"/>
            <a:ext cx="8737032" cy="3833018"/>
          </a:xfrm>
        </p:spPr>
        <p:txBody>
          <a:bodyPr>
            <a:normAutofit fontScale="92500" lnSpcReduction="20000"/>
          </a:bodyPr>
          <a:lstStyle/>
          <a:p>
            <a:r>
              <a:rPr lang="en-US" dirty="0">
                <a:latin typeface="Arial" pitchFamily="34" charset="0"/>
                <a:cs typeface="Arial" pitchFamily="34" charset="0"/>
              </a:rPr>
              <a:t>Bit 2 – OCFB: Output Compare B Match Flag.</a:t>
            </a:r>
            <a:br>
              <a:rPr lang="en-US" dirty="0">
                <a:latin typeface="Arial" pitchFamily="34" charset="0"/>
                <a:cs typeface="Arial" pitchFamily="34" charset="0"/>
              </a:rPr>
            </a:br>
            <a:r>
              <a:rPr lang="en-US" dirty="0">
                <a:latin typeface="Arial" pitchFamily="34" charset="0"/>
                <a:cs typeface="Arial" pitchFamily="34" charset="0"/>
              </a:rPr>
              <a:t>Dieses Bit </a:t>
            </a:r>
            <a:r>
              <a:rPr lang="en-US" dirty="0" err="1">
                <a:latin typeface="Arial" pitchFamily="34" charset="0"/>
                <a:cs typeface="Arial" pitchFamily="34" charset="0"/>
              </a:rPr>
              <a:t>wird</a:t>
            </a:r>
            <a:r>
              <a:rPr lang="en-US" dirty="0">
                <a:latin typeface="Arial" pitchFamily="34" charset="0"/>
                <a:cs typeface="Arial" pitchFamily="34" charset="0"/>
              </a:rPr>
              <a:t> </a:t>
            </a:r>
            <a:r>
              <a:rPr lang="en-US" dirty="0" err="1">
                <a:latin typeface="Arial" pitchFamily="34" charset="0"/>
                <a:cs typeface="Arial" pitchFamily="34" charset="0"/>
              </a:rPr>
              <a:t>gesetzt</a:t>
            </a:r>
            <a:r>
              <a:rPr lang="en-US" dirty="0">
                <a:latin typeface="Arial" pitchFamily="34" charset="0"/>
                <a:cs typeface="Arial" pitchFamily="34" charset="0"/>
              </a:rPr>
              <a:t>, </a:t>
            </a:r>
            <a:r>
              <a:rPr lang="en-US" dirty="0" err="1">
                <a:latin typeface="Arial" pitchFamily="34" charset="0"/>
                <a:cs typeface="Arial" pitchFamily="34" charset="0"/>
              </a:rPr>
              <a:t>wenn</a:t>
            </a:r>
            <a:r>
              <a:rPr lang="en-US" dirty="0">
                <a:latin typeface="Arial" pitchFamily="34" charset="0"/>
                <a:cs typeface="Arial" pitchFamily="34" charset="0"/>
              </a:rPr>
              <a:t> das </a:t>
            </a:r>
            <a:r>
              <a:rPr lang="en-US" dirty="0" err="1">
                <a:latin typeface="Arial" pitchFamily="34" charset="0"/>
                <a:cs typeface="Arial" pitchFamily="34" charset="0"/>
              </a:rPr>
              <a:t>Zählerregister</a:t>
            </a:r>
            <a:r>
              <a:rPr lang="en-US" dirty="0">
                <a:latin typeface="Arial" pitchFamily="34" charset="0"/>
                <a:cs typeface="Arial" pitchFamily="34" charset="0"/>
              </a:rPr>
              <a:t> TCNT0 und das OCR0B Register </a:t>
            </a:r>
            <a:r>
              <a:rPr lang="en-US" dirty="0" err="1">
                <a:latin typeface="Arial" pitchFamily="34" charset="0"/>
                <a:cs typeface="Arial" pitchFamily="34" charset="0"/>
              </a:rPr>
              <a:t>überein</a:t>
            </a:r>
            <a:r>
              <a:rPr lang="en-US" dirty="0">
                <a:latin typeface="Arial" pitchFamily="34" charset="0"/>
                <a:cs typeface="Arial" pitchFamily="34" charset="0"/>
              </a:rPr>
              <a:t> </a:t>
            </a:r>
            <a:r>
              <a:rPr lang="en-US" dirty="0" err="1">
                <a:latin typeface="Arial" pitchFamily="34" charset="0"/>
                <a:cs typeface="Arial" pitchFamily="34" charset="0"/>
              </a:rPr>
              <a:t>stimmen</a:t>
            </a:r>
            <a:r>
              <a:rPr lang="en-US" dirty="0">
                <a:latin typeface="Arial" pitchFamily="34" charset="0"/>
                <a:cs typeface="Arial" pitchFamily="34" charset="0"/>
              </a:rPr>
              <a:t>.</a:t>
            </a:r>
          </a:p>
          <a:p>
            <a:r>
              <a:rPr lang="en-US" dirty="0">
                <a:latin typeface="Arial" pitchFamily="34" charset="0"/>
                <a:cs typeface="Arial" pitchFamily="34" charset="0"/>
              </a:rPr>
              <a:t>Bit 1 – OCFA: Output Compare A Match Flag.</a:t>
            </a:r>
            <a:br>
              <a:rPr lang="en-US" dirty="0">
                <a:latin typeface="Arial" pitchFamily="34" charset="0"/>
                <a:cs typeface="Arial" pitchFamily="34" charset="0"/>
              </a:rPr>
            </a:br>
            <a:r>
              <a:rPr lang="en-US" dirty="0">
                <a:latin typeface="Arial" pitchFamily="34" charset="0"/>
                <a:cs typeface="Arial" pitchFamily="34" charset="0"/>
              </a:rPr>
              <a:t>Dieses Bit </a:t>
            </a:r>
            <a:r>
              <a:rPr lang="en-US" dirty="0" err="1">
                <a:latin typeface="Arial" pitchFamily="34" charset="0"/>
                <a:cs typeface="Arial" pitchFamily="34" charset="0"/>
              </a:rPr>
              <a:t>wird</a:t>
            </a:r>
            <a:r>
              <a:rPr lang="en-US" dirty="0">
                <a:latin typeface="Arial" pitchFamily="34" charset="0"/>
                <a:cs typeface="Arial" pitchFamily="34" charset="0"/>
              </a:rPr>
              <a:t> </a:t>
            </a:r>
            <a:r>
              <a:rPr lang="en-US" dirty="0" err="1">
                <a:latin typeface="Arial" pitchFamily="34" charset="0"/>
                <a:cs typeface="Arial" pitchFamily="34" charset="0"/>
              </a:rPr>
              <a:t>gesetzt</a:t>
            </a:r>
            <a:r>
              <a:rPr lang="en-US" dirty="0">
                <a:latin typeface="Arial" pitchFamily="34" charset="0"/>
                <a:cs typeface="Arial" pitchFamily="34" charset="0"/>
              </a:rPr>
              <a:t>, </a:t>
            </a:r>
            <a:r>
              <a:rPr lang="en-US" dirty="0" err="1">
                <a:latin typeface="Arial" pitchFamily="34" charset="0"/>
                <a:cs typeface="Arial" pitchFamily="34" charset="0"/>
              </a:rPr>
              <a:t>wenn</a:t>
            </a:r>
            <a:r>
              <a:rPr lang="en-US" dirty="0">
                <a:latin typeface="Arial" pitchFamily="34" charset="0"/>
                <a:cs typeface="Arial" pitchFamily="34" charset="0"/>
              </a:rPr>
              <a:t> das </a:t>
            </a:r>
            <a:r>
              <a:rPr lang="en-US" dirty="0" err="1">
                <a:latin typeface="Arial" pitchFamily="34" charset="0"/>
                <a:cs typeface="Arial" pitchFamily="34" charset="0"/>
              </a:rPr>
              <a:t>Zählerregister</a:t>
            </a:r>
            <a:r>
              <a:rPr lang="en-US" dirty="0">
                <a:latin typeface="Arial" pitchFamily="34" charset="0"/>
                <a:cs typeface="Arial" pitchFamily="34" charset="0"/>
              </a:rPr>
              <a:t> TCNT0 und das OCR0A Register </a:t>
            </a:r>
            <a:r>
              <a:rPr lang="en-US" dirty="0" err="1">
                <a:latin typeface="Arial" pitchFamily="34" charset="0"/>
                <a:cs typeface="Arial" pitchFamily="34" charset="0"/>
              </a:rPr>
              <a:t>überein</a:t>
            </a:r>
            <a:r>
              <a:rPr lang="en-US" dirty="0">
                <a:latin typeface="Arial" pitchFamily="34" charset="0"/>
                <a:cs typeface="Arial" pitchFamily="34" charset="0"/>
              </a:rPr>
              <a:t> </a:t>
            </a:r>
            <a:r>
              <a:rPr lang="en-US" dirty="0" err="1">
                <a:latin typeface="Arial" pitchFamily="34" charset="0"/>
                <a:cs typeface="Arial" pitchFamily="34" charset="0"/>
              </a:rPr>
              <a:t>stimmen</a:t>
            </a:r>
            <a:r>
              <a:rPr lang="en-US" dirty="0">
                <a:latin typeface="Arial" pitchFamily="34" charset="0"/>
                <a:cs typeface="Arial" pitchFamily="34" charset="0"/>
              </a:rPr>
              <a:t>.</a:t>
            </a:r>
          </a:p>
          <a:p>
            <a:r>
              <a:rPr lang="en-US" dirty="0">
                <a:latin typeface="Arial" pitchFamily="34" charset="0"/>
                <a:cs typeface="Arial" pitchFamily="34" charset="0"/>
              </a:rPr>
              <a:t>Bit 0 – TOV0: Timer/Counter0 Overflow Flag</a:t>
            </a:r>
            <a:br>
              <a:rPr lang="en-US" dirty="0">
                <a:latin typeface="Arial" pitchFamily="34" charset="0"/>
                <a:cs typeface="Arial" pitchFamily="34" charset="0"/>
              </a:rPr>
            </a:br>
            <a:br>
              <a:rPr lang="en-US" dirty="0">
                <a:latin typeface="Arial" pitchFamily="34" charset="0"/>
                <a:cs typeface="Arial" pitchFamily="34" charset="0"/>
              </a:rPr>
            </a:br>
            <a:r>
              <a:rPr lang="en-US" dirty="0">
                <a:latin typeface="Arial" pitchFamily="34" charset="0"/>
                <a:cs typeface="Arial" pitchFamily="34" charset="0"/>
              </a:rPr>
              <a:t>Dieses Bit </a:t>
            </a:r>
            <a:r>
              <a:rPr lang="en-US" dirty="0" err="1">
                <a:latin typeface="Arial" pitchFamily="34" charset="0"/>
                <a:cs typeface="Arial" pitchFamily="34" charset="0"/>
              </a:rPr>
              <a:t>wird</a:t>
            </a:r>
            <a:r>
              <a:rPr lang="en-US" dirty="0">
                <a:latin typeface="Arial" pitchFamily="34" charset="0"/>
                <a:cs typeface="Arial" pitchFamily="34" charset="0"/>
              </a:rPr>
              <a:t> </a:t>
            </a:r>
            <a:r>
              <a:rPr lang="en-US" dirty="0" err="1">
                <a:latin typeface="Arial" pitchFamily="34" charset="0"/>
                <a:cs typeface="Arial" pitchFamily="34" charset="0"/>
              </a:rPr>
              <a:t>gesetzt</a:t>
            </a:r>
            <a:r>
              <a:rPr lang="en-US" dirty="0">
                <a:latin typeface="Arial" pitchFamily="34" charset="0"/>
                <a:cs typeface="Arial" pitchFamily="34" charset="0"/>
              </a:rPr>
              <a:t>, </a:t>
            </a:r>
            <a:r>
              <a:rPr lang="en-US" dirty="0" err="1">
                <a:latin typeface="Arial" pitchFamily="34" charset="0"/>
                <a:cs typeface="Arial" pitchFamily="34" charset="0"/>
              </a:rPr>
              <a:t>wenn</a:t>
            </a:r>
            <a:r>
              <a:rPr lang="en-US" dirty="0">
                <a:latin typeface="Arial" pitchFamily="34" charset="0"/>
                <a:cs typeface="Arial" pitchFamily="34" charset="0"/>
              </a:rPr>
              <a:t> das TCNT0 Register </a:t>
            </a:r>
            <a:r>
              <a:rPr lang="en-US" dirty="0" err="1">
                <a:latin typeface="Arial" pitchFamily="34" charset="0"/>
                <a:cs typeface="Arial" pitchFamily="34" charset="0"/>
              </a:rPr>
              <a:t>einen</a:t>
            </a:r>
            <a:r>
              <a:rPr lang="en-US" dirty="0">
                <a:latin typeface="Arial" pitchFamily="34" charset="0"/>
                <a:cs typeface="Arial" pitchFamily="34" charset="0"/>
              </a:rPr>
              <a:t> </a:t>
            </a:r>
            <a:r>
              <a:rPr lang="en-US" dirty="0" err="1">
                <a:latin typeface="Arial" pitchFamily="34" charset="0"/>
                <a:cs typeface="Arial" pitchFamily="34" charset="0"/>
              </a:rPr>
              <a:t>Überlauf</a:t>
            </a:r>
            <a:r>
              <a:rPr lang="en-US" dirty="0">
                <a:latin typeface="Arial" pitchFamily="34" charset="0"/>
                <a:cs typeface="Arial" pitchFamily="34" charset="0"/>
              </a:rPr>
              <a:t> hat.</a:t>
            </a:r>
            <a:br>
              <a:rPr lang="en-US" dirty="0">
                <a:latin typeface="Arial" pitchFamily="34" charset="0"/>
                <a:cs typeface="Arial" pitchFamily="34" charset="0"/>
              </a:rPr>
            </a:b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lstStyle/>
          <a:p>
            <a:fld id="{6C6AE60A-B69C-4790-82F7-3882EDF23186}" type="slidenum">
              <a:rPr lang="de-DE" smtClean="0"/>
              <a:pPr/>
              <a:t>76</a:t>
            </a:fld>
            <a:endParaRPr lang="de-DE"/>
          </a:p>
        </p:txBody>
      </p:sp>
      <p:pic>
        <p:nvPicPr>
          <p:cNvPr id="5" name="Grafik 4"/>
          <p:cNvPicPr>
            <a:picLocks noChangeAspect="1"/>
          </p:cNvPicPr>
          <p:nvPr/>
        </p:nvPicPr>
        <p:blipFill>
          <a:blip r:embed="rId2"/>
          <a:stretch>
            <a:fillRect/>
          </a:stretch>
        </p:blipFill>
        <p:spPr>
          <a:xfrm>
            <a:off x="20499" y="1320578"/>
            <a:ext cx="9144000" cy="1281088"/>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lstStyle/>
          <a:p>
            <a:r>
              <a:rPr lang="de-DE" dirty="0"/>
              <a:t>Externer </a:t>
            </a:r>
            <a:r>
              <a:rPr lang="de-DE" dirty="0" err="1"/>
              <a:t>Clock</a:t>
            </a:r>
            <a:endParaRPr lang="de-AT" dirty="0"/>
          </a:p>
        </p:txBody>
      </p:sp>
      <p:pic>
        <p:nvPicPr>
          <p:cNvPr id="5122" name="Picture 2"/>
          <p:cNvPicPr>
            <a:picLocks noChangeAspect="1" noChangeArrowheads="1"/>
          </p:cNvPicPr>
          <p:nvPr/>
        </p:nvPicPr>
        <p:blipFill>
          <a:blip r:embed="rId2" cstate="print"/>
          <a:srcRect/>
          <a:stretch>
            <a:fillRect/>
          </a:stretch>
        </p:blipFill>
        <p:spPr bwMode="auto">
          <a:xfrm>
            <a:off x="328613" y="2243138"/>
            <a:ext cx="8486775" cy="2371725"/>
          </a:xfrm>
          <a:prstGeom prst="rect">
            <a:avLst/>
          </a:prstGeom>
          <a:noFill/>
          <a:ln w="9525">
            <a:noFill/>
            <a:miter lim="800000"/>
            <a:headEnd/>
            <a:tailEnd/>
          </a:ln>
        </p:spPr>
      </p:pic>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77</a:t>
            </a:fld>
            <a:endParaRPr lang="de-DE"/>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lstStyle/>
          <a:p>
            <a:r>
              <a:rPr lang="de-DE" dirty="0"/>
              <a:t>Output </a:t>
            </a:r>
            <a:r>
              <a:rPr lang="de-DE" dirty="0" err="1"/>
              <a:t>Compare</a:t>
            </a:r>
            <a:r>
              <a:rPr lang="de-DE" dirty="0"/>
              <a:t> Unit, Blockschaltbild</a:t>
            </a:r>
            <a:endParaRPr lang="de-AT" dirty="0"/>
          </a:p>
        </p:txBody>
      </p:sp>
      <p:pic>
        <p:nvPicPr>
          <p:cNvPr id="3074" name="Picture 2"/>
          <p:cNvPicPr>
            <a:picLocks noChangeAspect="1" noChangeArrowheads="1"/>
          </p:cNvPicPr>
          <p:nvPr/>
        </p:nvPicPr>
        <p:blipFill>
          <a:blip r:embed="rId2" cstate="print"/>
          <a:srcRect/>
          <a:stretch>
            <a:fillRect/>
          </a:stretch>
        </p:blipFill>
        <p:spPr bwMode="auto">
          <a:xfrm>
            <a:off x="611559" y="1340769"/>
            <a:ext cx="7365369" cy="5517232"/>
          </a:xfrm>
          <a:prstGeom prst="rect">
            <a:avLst/>
          </a:prstGeom>
          <a:noFill/>
          <a:ln w="9525">
            <a:noFill/>
            <a:miter lim="800000"/>
            <a:headEnd/>
            <a:tailEnd/>
          </a:ln>
        </p:spPr>
      </p:pic>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78</a:t>
            </a:fld>
            <a:endParaRPr lang="de-DE"/>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V0.11,  P. Klotz</a:t>
            </a:r>
            <a:endParaRPr lang="de-DE" dirty="0"/>
          </a:p>
        </p:txBody>
      </p:sp>
      <p:sp>
        <p:nvSpPr>
          <p:cNvPr id="3" name="Foliennummernplatzhalter 2"/>
          <p:cNvSpPr>
            <a:spLocks noGrp="1"/>
          </p:cNvSpPr>
          <p:nvPr>
            <p:ph type="sldNum" sz="quarter" idx="12"/>
          </p:nvPr>
        </p:nvSpPr>
        <p:spPr/>
        <p:txBody>
          <a:bodyPr/>
          <a:lstStyle/>
          <a:p>
            <a:fld id="{6C6AE60A-B69C-4790-82F7-3882EDF23186}" type="slidenum">
              <a:rPr lang="de-DE" smtClean="0"/>
              <a:pPr/>
              <a:t>79</a:t>
            </a:fld>
            <a:endParaRPr lang="de-DE"/>
          </a:p>
        </p:txBody>
      </p:sp>
      <p:sp>
        <p:nvSpPr>
          <p:cNvPr id="4" name="Titel 3"/>
          <p:cNvSpPr>
            <a:spLocks noGrp="1"/>
          </p:cNvSpPr>
          <p:nvPr>
            <p:ph type="title"/>
          </p:nvPr>
        </p:nvSpPr>
        <p:spPr/>
        <p:txBody>
          <a:bodyPr/>
          <a:lstStyle/>
          <a:p>
            <a:r>
              <a:rPr lang="de-DE" dirty="0"/>
              <a:t>ADC</a:t>
            </a:r>
            <a:endParaRPr lang="de-AT" dirty="0"/>
          </a:p>
        </p:txBody>
      </p:sp>
      <p:sp>
        <p:nvSpPr>
          <p:cNvPr id="5" name="Textplatzhalter 4"/>
          <p:cNvSpPr>
            <a:spLocks noGrp="1"/>
          </p:cNvSpPr>
          <p:nvPr>
            <p:ph type="body" idx="1"/>
          </p:nvPr>
        </p:nvSpPr>
        <p:spPr/>
        <p:txBody>
          <a:bodyPr/>
          <a:lstStyle/>
          <a:p>
            <a:r>
              <a:rPr lang="de-DE" dirty="0"/>
              <a:t>Analog – Digital Konverter</a:t>
            </a:r>
            <a:endParaRPr lang="de-A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404664"/>
            <a:ext cx="8229600" cy="708688"/>
          </a:xfrm>
        </p:spPr>
        <p:txBody>
          <a:bodyPr>
            <a:normAutofit/>
          </a:bodyPr>
          <a:lstStyle/>
          <a:p>
            <a:r>
              <a:rPr lang="de-DE" dirty="0"/>
              <a:t>CPU  ATMega</a:t>
            </a:r>
            <a:r>
              <a:rPr lang="de-DE" dirty="0">
                <a:latin typeface="Arial" pitchFamily="34" charset="0"/>
                <a:cs typeface="Arial" pitchFamily="34" charset="0"/>
              </a:rPr>
              <a:t>644P</a:t>
            </a:r>
            <a:endParaRPr lang="de-AT" dirty="0">
              <a:latin typeface="Arial" pitchFamily="34" charset="0"/>
              <a:cs typeface="Arial" pitchFamily="34" charset="0"/>
            </a:endParaRPr>
          </a:p>
        </p:txBody>
      </p:sp>
      <p:sp>
        <p:nvSpPr>
          <p:cNvPr id="18" name="Fußzeilenplatzhalter 17"/>
          <p:cNvSpPr>
            <a:spLocks noGrp="1"/>
          </p:cNvSpPr>
          <p:nvPr>
            <p:ph type="ftr" sz="quarter" idx="12"/>
          </p:nvPr>
        </p:nvSpPr>
        <p:spPr>
          <a:xfrm>
            <a:off x="5652120" y="6309320"/>
            <a:ext cx="3077344" cy="384048"/>
          </a:xfrm>
        </p:spPr>
        <p:txBody>
          <a:bodyPr/>
          <a:lstStyle/>
          <a:p>
            <a:r>
              <a:rPr lang="de-DE" dirty="0"/>
              <a:t>P. Klotz</a:t>
            </a:r>
          </a:p>
        </p:txBody>
      </p:sp>
      <p:sp>
        <p:nvSpPr>
          <p:cNvPr id="5" name="Inhaltsplatzhalter 2"/>
          <p:cNvSpPr>
            <a:spLocks noGrp="1"/>
          </p:cNvSpPr>
          <p:nvPr>
            <p:ph sz="quarter" idx="1"/>
          </p:nvPr>
        </p:nvSpPr>
        <p:spPr>
          <a:xfrm>
            <a:off x="457200" y="1412776"/>
            <a:ext cx="8435280" cy="4824536"/>
          </a:xfrm>
        </p:spPr>
        <p:txBody>
          <a:bodyPr>
            <a:normAutofit/>
          </a:bodyPr>
          <a:lstStyle/>
          <a:p>
            <a:r>
              <a:rPr lang="de-DE" dirty="0">
                <a:latin typeface="Arial" pitchFamily="34" charset="0"/>
                <a:cs typeface="Arial" pitchFamily="34" charset="0"/>
              </a:rPr>
              <a:t>32 General </a:t>
            </a:r>
            <a:r>
              <a:rPr lang="de-DE" dirty="0" err="1">
                <a:latin typeface="Arial" pitchFamily="34" charset="0"/>
                <a:cs typeface="Arial" pitchFamily="34" charset="0"/>
              </a:rPr>
              <a:t>Purpose</a:t>
            </a:r>
            <a:r>
              <a:rPr lang="de-DE" dirty="0">
                <a:latin typeface="Arial" pitchFamily="34" charset="0"/>
                <a:cs typeface="Arial" pitchFamily="34" charset="0"/>
              </a:rPr>
              <a:t> Registers</a:t>
            </a:r>
          </a:p>
          <a:p>
            <a:r>
              <a:rPr lang="de-DE" dirty="0">
                <a:latin typeface="Arial" pitchFamily="34" charset="0"/>
                <a:cs typeface="Arial" pitchFamily="34" charset="0"/>
              </a:rPr>
              <a:t>Zugriff auf 2 Register mit einem Befehl in einem Takt</a:t>
            </a:r>
          </a:p>
          <a:p>
            <a:r>
              <a:rPr lang="de-DE" dirty="0">
                <a:latin typeface="Arial" pitchFamily="34" charset="0"/>
                <a:cs typeface="Arial" pitchFamily="34" charset="0"/>
              </a:rPr>
              <a:t>64 </a:t>
            </a:r>
            <a:r>
              <a:rPr lang="de-DE" dirty="0" err="1">
                <a:latin typeface="Arial" pitchFamily="34" charset="0"/>
                <a:cs typeface="Arial" pitchFamily="34" charset="0"/>
              </a:rPr>
              <a:t>kByte</a:t>
            </a:r>
            <a:r>
              <a:rPr lang="de-DE" dirty="0">
                <a:latin typeface="Arial" pitchFamily="34" charset="0"/>
                <a:cs typeface="Arial" pitchFamily="34" charset="0"/>
              </a:rPr>
              <a:t> Flash – EEPROM</a:t>
            </a:r>
          </a:p>
          <a:p>
            <a:r>
              <a:rPr lang="de-DE" dirty="0">
                <a:latin typeface="Arial" pitchFamily="34" charset="0"/>
                <a:cs typeface="Arial" pitchFamily="34" charset="0"/>
              </a:rPr>
              <a:t>2 </a:t>
            </a:r>
            <a:r>
              <a:rPr lang="de-DE" dirty="0" err="1">
                <a:latin typeface="Arial" pitchFamily="34" charset="0"/>
                <a:cs typeface="Arial" pitchFamily="34" charset="0"/>
              </a:rPr>
              <a:t>kByte</a:t>
            </a:r>
            <a:r>
              <a:rPr lang="de-DE" dirty="0">
                <a:latin typeface="Arial" pitchFamily="34" charset="0"/>
                <a:cs typeface="Arial" pitchFamily="34" charset="0"/>
              </a:rPr>
              <a:t> EEPROM</a:t>
            </a:r>
          </a:p>
          <a:p>
            <a:r>
              <a:rPr lang="de-DE" dirty="0">
                <a:latin typeface="Arial" pitchFamily="34" charset="0"/>
                <a:cs typeface="Arial" pitchFamily="34" charset="0"/>
              </a:rPr>
              <a:t>4 </a:t>
            </a:r>
            <a:r>
              <a:rPr lang="de-DE" dirty="0" err="1">
                <a:latin typeface="Arial" pitchFamily="34" charset="0"/>
                <a:cs typeface="Arial" pitchFamily="34" charset="0"/>
              </a:rPr>
              <a:t>kByte</a:t>
            </a:r>
            <a:r>
              <a:rPr lang="de-DE" dirty="0">
                <a:latin typeface="Arial" pitchFamily="34" charset="0"/>
                <a:cs typeface="Arial" pitchFamily="34" charset="0"/>
              </a:rPr>
              <a:t> RAM</a:t>
            </a:r>
          </a:p>
          <a:p>
            <a:r>
              <a:rPr lang="de-DE" dirty="0">
                <a:latin typeface="Arial" pitchFamily="34" charset="0"/>
                <a:cs typeface="Arial" pitchFamily="34" charset="0"/>
              </a:rPr>
              <a:t>JTAG Interface zu Debuggen</a:t>
            </a:r>
          </a:p>
          <a:p>
            <a:r>
              <a:rPr lang="de-DE" dirty="0">
                <a:latin typeface="Arial" pitchFamily="34" charset="0"/>
                <a:cs typeface="Arial" pitchFamily="34" charset="0"/>
              </a:rPr>
              <a:t>BOOT Möglichkeit</a:t>
            </a:r>
          </a:p>
          <a:p>
            <a:r>
              <a:rPr lang="de-DE" dirty="0">
                <a:latin typeface="Arial" pitchFamily="34" charset="0"/>
                <a:cs typeface="Arial" pitchFamily="34" charset="0"/>
              </a:rPr>
              <a:t>I/O Memory Bereich von 64 Byte</a:t>
            </a:r>
          </a:p>
          <a:p>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8</a:t>
            </a:fld>
            <a:endParaRPr lang="de-DE"/>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r>
              <a:rPr lang="de-DE" dirty="0"/>
              <a:t>Analog – Digital Konverter</a:t>
            </a:r>
            <a:endParaRPr lang="de-AT" dirty="0"/>
          </a:p>
        </p:txBody>
      </p:sp>
      <p:sp>
        <p:nvSpPr>
          <p:cNvPr id="4" name="Inhaltsplatzhalter 3"/>
          <p:cNvSpPr>
            <a:spLocks noGrp="1"/>
          </p:cNvSpPr>
          <p:nvPr>
            <p:ph sz="quarter" idx="1"/>
          </p:nvPr>
        </p:nvSpPr>
        <p:spPr>
          <a:xfrm>
            <a:off x="323528" y="1524000"/>
            <a:ext cx="8568952" cy="5073352"/>
          </a:xfrm>
        </p:spPr>
        <p:txBody>
          <a:bodyPr>
            <a:normAutofit fontScale="77500" lnSpcReduction="20000"/>
          </a:bodyPr>
          <a:lstStyle/>
          <a:p>
            <a:r>
              <a:rPr lang="de-DE" dirty="0">
                <a:latin typeface="Arial" pitchFamily="34" charset="0"/>
                <a:cs typeface="Arial" pitchFamily="34" charset="0"/>
              </a:rPr>
              <a:t>10 Bit Auflösung</a:t>
            </a:r>
          </a:p>
          <a:p>
            <a:r>
              <a:rPr lang="de-DE" dirty="0">
                <a:latin typeface="Arial" pitchFamily="34" charset="0"/>
                <a:cs typeface="Arial" pitchFamily="34" charset="0"/>
              </a:rPr>
              <a:t>0.5 LSB Integrale Nichtlinearität</a:t>
            </a:r>
          </a:p>
          <a:p>
            <a:r>
              <a:rPr lang="de-DE" dirty="0">
                <a:latin typeface="Arial" pitchFamily="34" charset="0"/>
                <a:cs typeface="Arial" pitchFamily="34" charset="0"/>
              </a:rPr>
              <a:t>+/- 2 LSB absolute Genauigkeit</a:t>
            </a:r>
          </a:p>
          <a:p>
            <a:r>
              <a:rPr lang="de-DE" dirty="0">
                <a:latin typeface="Arial" pitchFamily="34" charset="0"/>
                <a:cs typeface="Arial" pitchFamily="34" charset="0"/>
              </a:rPr>
              <a:t>13 – 260 </a:t>
            </a:r>
            <a:r>
              <a:rPr lang="de-DE" dirty="0" err="1">
                <a:latin typeface="Arial" pitchFamily="34" charset="0"/>
                <a:cs typeface="Arial" pitchFamily="34" charset="0"/>
              </a:rPr>
              <a:t>us</a:t>
            </a:r>
            <a:r>
              <a:rPr lang="de-DE" dirty="0">
                <a:latin typeface="Arial" pitchFamily="34" charset="0"/>
                <a:cs typeface="Arial" pitchFamily="34" charset="0"/>
              </a:rPr>
              <a:t> Konversionszeit</a:t>
            </a:r>
          </a:p>
          <a:p>
            <a:r>
              <a:rPr lang="de-DE" dirty="0">
                <a:latin typeface="Arial" pitchFamily="34" charset="0"/>
                <a:cs typeface="Arial" pitchFamily="34" charset="0"/>
              </a:rPr>
              <a:t>bis 15 000 Samples / s</a:t>
            </a:r>
          </a:p>
          <a:p>
            <a:r>
              <a:rPr lang="de-DE" dirty="0">
                <a:latin typeface="Arial" pitchFamily="34" charset="0"/>
                <a:cs typeface="Arial" pitchFamily="34" charset="0"/>
              </a:rPr>
              <a:t>8 </a:t>
            </a:r>
            <a:r>
              <a:rPr lang="de-DE" dirty="0" err="1">
                <a:latin typeface="Arial" pitchFamily="34" charset="0"/>
                <a:cs typeface="Arial" pitchFamily="34" charset="0"/>
              </a:rPr>
              <a:t>Multiplexed</a:t>
            </a:r>
            <a:r>
              <a:rPr lang="de-DE" dirty="0">
                <a:latin typeface="Arial" pitchFamily="34" charset="0"/>
                <a:cs typeface="Arial" pitchFamily="34" charset="0"/>
              </a:rPr>
              <a:t> Eingänge ( Port A )</a:t>
            </a:r>
          </a:p>
          <a:p>
            <a:r>
              <a:rPr lang="de-DE" dirty="0">
                <a:latin typeface="Arial" pitchFamily="34" charset="0"/>
                <a:cs typeface="Arial" pitchFamily="34" charset="0"/>
              </a:rPr>
              <a:t>7 Differentielle Eingänge</a:t>
            </a:r>
          </a:p>
          <a:p>
            <a:r>
              <a:rPr lang="de-DE" dirty="0">
                <a:latin typeface="Arial" pitchFamily="34" charset="0"/>
                <a:cs typeface="Arial" pitchFamily="34" charset="0"/>
              </a:rPr>
              <a:t>2 differentielle Eingänge mit variabler Verstärkung von 1x, 10x und 200x</a:t>
            </a:r>
          </a:p>
          <a:p>
            <a:r>
              <a:rPr lang="de-DE" dirty="0">
                <a:latin typeface="Arial" pitchFamily="34" charset="0"/>
                <a:cs typeface="Arial" pitchFamily="34" charset="0"/>
              </a:rPr>
              <a:t>0 – </a:t>
            </a:r>
            <a:r>
              <a:rPr lang="de-DE" dirty="0" err="1">
                <a:latin typeface="Arial" pitchFamily="34" charset="0"/>
                <a:cs typeface="Arial" pitchFamily="34" charset="0"/>
              </a:rPr>
              <a:t>Vcc</a:t>
            </a:r>
            <a:r>
              <a:rPr lang="de-DE" dirty="0">
                <a:latin typeface="Arial" pitchFamily="34" charset="0"/>
                <a:cs typeface="Arial" pitchFamily="34" charset="0"/>
              </a:rPr>
              <a:t> ADC Referenzspannung</a:t>
            </a:r>
          </a:p>
          <a:p>
            <a:r>
              <a:rPr lang="de-DE" dirty="0">
                <a:latin typeface="Arial" pitchFamily="34" charset="0"/>
                <a:cs typeface="Arial" pitchFamily="34" charset="0"/>
              </a:rPr>
              <a:t>Eingebaute 2.56V Referenzspannung</a:t>
            </a:r>
          </a:p>
          <a:p>
            <a:r>
              <a:rPr lang="de-DE" dirty="0">
                <a:latin typeface="Arial" pitchFamily="34" charset="0"/>
                <a:cs typeface="Arial" pitchFamily="34" charset="0"/>
              </a:rPr>
              <a:t>Free </a:t>
            </a:r>
            <a:r>
              <a:rPr lang="de-DE" dirty="0" err="1">
                <a:latin typeface="Arial" pitchFamily="34" charset="0"/>
                <a:cs typeface="Arial" pitchFamily="34" charset="0"/>
              </a:rPr>
              <a:t>Running</a:t>
            </a:r>
            <a:r>
              <a:rPr lang="de-DE" dirty="0">
                <a:latin typeface="Arial" pitchFamily="34" charset="0"/>
                <a:cs typeface="Arial" pitchFamily="34" charset="0"/>
              </a:rPr>
              <a:t> – Single </a:t>
            </a:r>
            <a:r>
              <a:rPr lang="de-DE" dirty="0" err="1">
                <a:latin typeface="Arial" pitchFamily="34" charset="0"/>
                <a:cs typeface="Arial" pitchFamily="34" charset="0"/>
              </a:rPr>
              <a:t>Conversion</a:t>
            </a:r>
            <a:endParaRPr lang="de-DE" dirty="0">
              <a:latin typeface="Arial" pitchFamily="34" charset="0"/>
              <a:cs typeface="Arial" pitchFamily="34" charset="0"/>
            </a:endParaRPr>
          </a:p>
          <a:p>
            <a:r>
              <a:rPr lang="de-DE" dirty="0">
                <a:latin typeface="Arial" pitchFamily="34" charset="0"/>
                <a:cs typeface="Arial" pitchFamily="34" charset="0"/>
              </a:rPr>
              <a:t>Interrupt, wenn Wandlung fertig ist</a:t>
            </a:r>
          </a:p>
          <a:p>
            <a:r>
              <a:rPr lang="de-DE" dirty="0" err="1">
                <a:latin typeface="Arial" pitchFamily="34" charset="0"/>
                <a:cs typeface="Arial" pitchFamily="34" charset="0"/>
              </a:rPr>
              <a:t>Sleep</a:t>
            </a:r>
            <a:r>
              <a:rPr lang="de-DE" dirty="0">
                <a:latin typeface="Arial" pitchFamily="34" charset="0"/>
                <a:cs typeface="Arial" pitchFamily="34" charset="0"/>
              </a:rPr>
              <a:t> Mode  Rauschunterdrückung</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80</a:t>
            </a:fld>
            <a:endParaRPr lang="de-DE"/>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81</a:t>
            </a:fld>
            <a:endParaRPr lang="de-DE"/>
          </a:p>
        </p:txBody>
      </p:sp>
      <p:pic>
        <p:nvPicPr>
          <p:cNvPr id="2050" name="Picture 2"/>
          <p:cNvPicPr>
            <a:picLocks noChangeAspect="1" noChangeArrowheads="1"/>
          </p:cNvPicPr>
          <p:nvPr/>
        </p:nvPicPr>
        <p:blipFill>
          <a:blip r:embed="rId2" cstate="print"/>
          <a:srcRect/>
          <a:stretch>
            <a:fillRect/>
          </a:stretch>
        </p:blipFill>
        <p:spPr bwMode="auto">
          <a:xfrm>
            <a:off x="0" y="0"/>
            <a:ext cx="9144000" cy="6865928"/>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endParaRPr lang="de-AT" dirty="0"/>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82</a:t>
            </a:fld>
            <a:endParaRPr lang="de-DE"/>
          </a:p>
        </p:txBody>
      </p:sp>
      <p:pic>
        <p:nvPicPr>
          <p:cNvPr id="4099" name="Picture 3"/>
          <p:cNvPicPr>
            <a:picLocks noChangeAspect="1" noChangeArrowheads="1"/>
          </p:cNvPicPr>
          <p:nvPr/>
        </p:nvPicPr>
        <p:blipFill>
          <a:blip r:embed="rId2" cstate="print"/>
          <a:srcRect/>
          <a:stretch>
            <a:fillRect/>
          </a:stretch>
        </p:blipFill>
        <p:spPr bwMode="auto">
          <a:xfrm>
            <a:off x="0" y="908720"/>
            <a:ext cx="9150799" cy="594928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r>
              <a:rPr lang="de-DE" dirty="0"/>
              <a:t>Analog – Digital Konverter</a:t>
            </a:r>
            <a:endParaRPr lang="de-AT" dirty="0"/>
          </a:p>
        </p:txBody>
      </p:sp>
      <p:sp>
        <p:nvSpPr>
          <p:cNvPr id="4" name="Inhaltsplatzhalter 3"/>
          <p:cNvSpPr>
            <a:spLocks noGrp="1"/>
          </p:cNvSpPr>
          <p:nvPr>
            <p:ph sz="quarter" idx="1"/>
          </p:nvPr>
        </p:nvSpPr>
        <p:spPr>
          <a:xfrm>
            <a:off x="323528" y="1524000"/>
            <a:ext cx="8568952" cy="5073352"/>
          </a:xfrm>
        </p:spPr>
        <p:txBody>
          <a:bodyPr>
            <a:normAutofit lnSpcReduction="10000"/>
          </a:bodyPr>
          <a:lstStyle/>
          <a:p>
            <a:r>
              <a:rPr lang="de-DE" dirty="0">
                <a:latin typeface="Arial" pitchFamily="34" charset="0"/>
                <a:cs typeface="Arial" pitchFamily="34" charset="0"/>
              </a:rPr>
              <a:t>Sukzessive </a:t>
            </a:r>
            <a:r>
              <a:rPr lang="de-DE" dirty="0" err="1">
                <a:latin typeface="Arial" pitchFamily="34" charset="0"/>
                <a:cs typeface="Arial" pitchFamily="34" charset="0"/>
              </a:rPr>
              <a:t>Aproximation</a:t>
            </a:r>
            <a:endParaRPr lang="de-DE" dirty="0">
              <a:latin typeface="Arial" pitchFamily="34" charset="0"/>
              <a:cs typeface="Arial" pitchFamily="34" charset="0"/>
            </a:endParaRPr>
          </a:p>
          <a:p>
            <a:r>
              <a:rPr lang="de-DE" dirty="0">
                <a:latin typeface="Arial" pitchFamily="34" charset="0"/>
                <a:cs typeface="Arial" pitchFamily="34" charset="0"/>
              </a:rPr>
              <a:t>Minimale Spannung: GND</a:t>
            </a:r>
            <a:br>
              <a:rPr lang="de-DE" dirty="0">
                <a:latin typeface="Arial" pitchFamily="34" charset="0"/>
                <a:cs typeface="Arial" pitchFamily="34" charset="0"/>
              </a:rPr>
            </a:br>
            <a:r>
              <a:rPr lang="de-DE" dirty="0">
                <a:latin typeface="Arial" pitchFamily="34" charset="0"/>
                <a:cs typeface="Arial" pitchFamily="34" charset="0"/>
              </a:rPr>
              <a:t>Maximale Spannung: AREF – 1 LSB</a:t>
            </a:r>
          </a:p>
          <a:p>
            <a:r>
              <a:rPr lang="de-DE" dirty="0">
                <a:latin typeface="Arial" pitchFamily="34" charset="0"/>
                <a:cs typeface="Arial" pitchFamily="34" charset="0"/>
              </a:rPr>
              <a:t>AREF soll mit einem Kondensator versehen werden ( Rauschunterdrückung )</a:t>
            </a:r>
          </a:p>
          <a:p>
            <a:r>
              <a:rPr lang="de-DE" dirty="0">
                <a:latin typeface="Arial" pitchFamily="34" charset="0"/>
                <a:cs typeface="Arial" pitchFamily="34" charset="0"/>
              </a:rPr>
              <a:t>Jeder ADC Eingang, wie auch GND und eine konstante </a:t>
            </a:r>
            <a:r>
              <a:rPr lang="de-DE" dirty="0" err="1">
                <a:latin typeface="Arial" pitchFamily="34" charset="0"/>
                <a:cs typeface="Arial" pitchFamily="34" charset="0"/>
              </a:rPr>
              <a:t>Bandgap</a:t>
            </a:r>
            <a:r>
              <a:rPr lang="de-DE" dirty="0">
                <a:latin typeface="Arial" pitchFamily="34" charset="0"/>
                <a:cs typeface="Arial" pitchFamily="34" charset="0"/>
              </a:rPr>
              <a:t>-Referenz  kann als Eingang ausgewählt werden.</a:t>
            </a:r>
          </a:p>
          <a:p>
            <a:r>
              <a:rPr lang="de-DE" dirty="0">
                <a:latin typeface="Arial" pitchFamily="34" charset="0"/>
                <a:cs typeface="Arial" pitchFamily="34" charset="0"/>
              </a:rPr>
              <a:t>Einige ausgewählte ADC – Eingänge können sowohl als negativer wie positiver Eingang im differentiellen Mode gewählt werden.</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83</a:t>
            </a:fld>
            <a:endParaRPr lang="de-DE"/>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r>
              <a:rPr lang="de-DE" dirty="0"/>
              <a:t>Analog – Digital Konverter - Start</a:t>
            </a:r>
            <a:endParaRPr lang="de-AT" dirty="0"/>
          </a:p>
        </p:txBody>
      </p:sp>
      <p:sp>
        <p:nvSpPr>
          <p:cNvPr id="4" name="Inhaltsplatzhalter 3"/>
          <p:cNvSpPr>
            <a:spLocks noGrp="1"/>
          </p:cNvSpPr>
          <p:nvPr>
            <p:ph sz="quarter" idx="1"/>
          </p:nvPr>
        </p:nvSpPr>
        <p:spPr>
          <a:xfrm>
            <a:off x="323528" y="1524000"/>
            <a:ext cx="8568952" cy="5073352"/>
          </a:xfrm>
        </p:spPr>
        <p:txBody>
          <a:bodyPr>
            <a:normAutofit/>
          </a:bodyPr>
          <a:lstStyle/>
          <a:p>
            <a:r>
              <a:rPr lang="de-DE" dirty="0">
                <a:latin typeface="Arial" pitchFamily="34" charset="0"/>
                <a:cs typeface="Arial" pitchFamily="34" charset="0"/>
              </a:rPr>
              <a:t>Einstellen der Referenzspannung im ADMUX Register ( REFS1, REFS0 Bit ) </a:t>
            </a:r>
          </a:p>
          <a:p>
            <a:r>
              <a:rPr lang="de-DE" dirty="0">
                <a:latin typeface="Arial" pitchFamily="34" charset="0"/>
                <a:cs typeface="Arial" pitchFamily="34" charset="0"/>
              </a:rPr>
              <a:t>Der ADC wird durch ADEN im ADCSRA Register eingeschalten</a:t>
            </a:r>
          </a:p>
          <a:p>
            <a:r>
              <a:rPr lang="de-DE" dirty="0">
                <a:latin typeface="Arial" pitchFamily="34" charset="0"/>
                <a:cs typeface="Arial" pitchFamily="34" charset="0"/>
              </a:rPr>
              <a:t>Ergebnis der Wandlung in den Registern:</a:t>
            </a:r>
            <a:br>
              <a:rPr lang="de-DE" dirty="0">
                <a:latin typeface="Arial" pitchFamily="34" charset="0"/>
                <a:cs typeface="Arial" pitchFamily="34" charset="0"/>
              </a:rPr>
            </a:br>
            <a:r>
              <a:rPr lang="de-DE" dirty="0">
                <a:latin typeface="Arial" pitchFamily="34" charset="0"/>
                <a:cs typeface="Arial" pitchFamily="34" charset="0"/>
              </a:rPr>
              <a:t>ADCH, ADCL</a:t>
            </a:r>
            <a:br>
              <a:rPr lang="de-DE" dirty="0">
                <a:latin typeface="Arial" pitchFamily="34" charset="0"/>
                <a:cs typeface="Arial" pitchFamily="34" charset="0"/>
              </a:rPr>
            </a:br>
            <a:r>
              <a:rPr lang="de-DE" dirty="0">
                <a:latin typeface="Arial" pitchFamily="34" charset="0"/>
                <a:cs typeface="Arial" pitchFamily="34" charset="0"/>
              </a:rPr>
              <a:t>( zuerst ADCL und dann ADCH lesen )</a:t>
            </a:r>
          </a:p>
          <a:p>
            <a:r>
              <a:rPr lang="de-DE" dirty="0">
                <a:latin typeface="Arial" pitchFamily="34" charset="0"/>
                <a:cs typeface="Arial" pitchFamily="34" charset="0"/>
              </a:rPr>
              <a:t>Start der Konversion: </a:t>
            </a:r>
            <a:br>
              <a:rPr lang="de-DE" dirty="0">
                <a:latin typeface="Arial" pitchFamily="34" charset="0"/>
                <a:cs typeface="Arial" pitchFamily="34" charset="0"/>
              </a:rPr>
            </a:br>
            <a:r>
              <a:rPr lang="de-DE" dirty="0">
                <a:latin typeface="Arial" pitchFamily="34" charset="0"/>
                <a:cs typeface="Arial" pitchFamily="34" charset="0"/>
              </a:rPr>
              <a:t>Schreiben einer 1 auf das ADSC Bit im ADCSRA </a:t>
            </a:r>
            <a:r>
              <a:rPr lang="de-DE" dirty="0" err="1">
                <a:latin typeface="Arial" pitchFamily="34" charset="0"/>
                <a:cs typeface="Arial" pitchFamily="34" charset="0"/>
              </a:rPr>
              <a:t>Control</a:t>
            </a:r>
            <a:r>
              <a:rPr lang="de-DE" dirty="0">
                <a:latin typeface="Arial" pitchFamily="34" charset="0"/>
                <a:cs typeface="Arial" pitchFamily="34" charset="0"/>
              </a:rPr>
              <a:t> Register</a:t>
            </a:r>
          </a:p>
          <a:p>
            <a:endParaRPr lang="de-DE"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84</a:t>
            </a:fld>
            <a:endParaRPr lang="de-DE"/>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r>
              <a:rPr lang="de-DE" dirty="0"/>
              <a:t>ADMUX Multiplexer, </a:t>
            </a:r>
            <a:r>
              <a:rPr lang="de-DE" dirty="0" err="1"/>
              <a:t>Ref-Voltage</a:t>
            </a:r>
            <a:r>
              <a:rPr lang="de-DE" dirty="0"/>
              <a:t>, </a:t>
            </a:r>
            <a:endParaRPr lang="de-AT" dirty="0"/>
          </a:p>
        </p:txBody>
      </p:sp>
      <p:sp>
        <p:nvSpPr>
          <p:cNvPr id="4" name="Inhaltsplatzhalter 3"/>
          <p:cNvSpPr>
            <a:spLocks noGrp="1"/>
          </p:cNvSpPr>
          <p:nvPr>
            <p:ph sz="quarter" idx="1"/>
          </p:nvPr>
        </p:nvSpPr>
        <p:spPr>
          <a:xfrm>
            <a:off x="3131840" y="4653136"/>
            <a:ext cx="5760640" cy="1944216"/>
          </a:xfrm>
        </p:spPr>
        <p:txBody>
          <a:bodyPr>
            <a:normAutofit/>
          </a:bodyPr>
          <a:lstStyle/>
          <a:p>
            <a:r>
              <a:rPr lang="de-DE" dirty="0">
                <a:latin typeface="Arial" pitchFamily="34" charset="0"/>
                <a:cs typeface="Arial" pitchFamily="34" charset="0"/>
              </a:rPr>
              <a:t>Alle anderen Kombinationen im atmega32.pdf File auf Seite 223 nachlesen ( Kap. 22.9.1 )</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85</a:t>
            </a:fld>
            <a:endParaRPr lang="de-DE"/>
          </a:p>
        </p:txBody>
      </p:sp>
      <p:pic>
        <p:nvPicPr>
          <p:cNvPr id="1026" name="Picture 2"/>
          <p:cNvPicPr>
            <a:picLocks noChangeAspect="1" noChangeArrowheads="1"/>
          </p:cNvPicPr>
          <p:nvPr/>
        </p:nvPicPr>
        <p:blipFill>
          <a:blip r:embed="rId2" cstate="print"/>
          <a:srcRect/>
          <a:stretch>
            <a:fillRect/>
          </a:stretch>
        </p:blipFill>
        <p:spPr bwMode="auto">
          <a:xfrm>
            <a:off x="323528" y="1268760"/>
            <a:ext cx="8660378" cy="115212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23528" y="2420888"/>
            <a:ext cx="8640960" cy="1840317"/>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23528" y="4191000"/>
            <a:ext cx="2362200" cy="26670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r>
              <a:rPr lang="de-DE" dirty="0"/>
              <a:t>ADCSRA  - </a:t>
            </a:r>
            <a:r>
              <a:rPr lang="en-US" sz="3100" dirty="0"/>
              <a:t>ADC Control and Status Register A</a:t>
            </a:r>
            <a:r>
              <a:rPr lang="de-DE" sz="3100" dirty="0"/>
              <a:t> </a:t>
            </a:r>
            <a:endParaRPr lang="de-AT" dirty="0"/>
          </a:p>
        </p:txBody>
      </p:sp>
      <p:sp>
        <p:nvSpPr>
          <p:cNvPr id="4" name="Inhaltsplatzhalter 3"/>
          <p:cNvSpPr>
            <a:spLocks noGrp="1"/>
          </p:cNvSpPr>
          <p:nvPr>
            <p:ph sz="quarter" idx="1"/>
          </p:nvPr>
        </p:nvSpPr>
        <p:spPr>
          <a:xfrm>
            <a:off x="179512" y="2564904"/>
            <a:ext cx="8712968" cy="4293096"/>
          </a:xfrm>
        </p:spPr>
        <p:txBody>
          <a:bodyPr>
            <a:normAutofit/>
          </a:bodyPr>
          <a:lstStyle/>
          <a:p>
            <a:r>
              <a:rPr lang="en-US" sz="1600" b="1" dirty="0">
                <a:solidFill>
                  <a:srgbClr val="FFFF00"/>
                </a:solidFill>
                <a:latin typeface="Arial" pitchFamily="34" charset="0"/>
                <a:cs typeface="Arial" pitchFamily="34" charset="0"/>
              </a:rPr>
              <a:t>Bit 7 – ADEN</a:t>
            </a:r>
            <a:r>
              <a:rPr lang="en-US" sz="1600" dirty="0">
                <a:latin typeface="Arial" pitchFamily="34" charset="0"/>
                <a:cs typeface="Arial" pitchFamily="34" charset="0"/>
              </a:rPr>
              <a:t>: ADC Enable</a:t>
            </a:r>
            <a:br>
              <a:rPr lang="en-US" sz="1600" dirty="0">
                <a:latin typeface="Arial" pitchFamily="34" charset="0"/>
                <a:cs typeface="Arial" pitchFamily="34" charset="0"/>
              </a:rPr>
            </a:br>
            <a:r>
              <a:rPr lang="en-US" sz="1600" dirty="0">
                <a:latin typeface="Arial" pitchFamily="34" charset="0"/>
                <a:cs typeface="Arial" pitchFamily="34" charset="0"/>
              </a:rPr>
              <a:t>Writing this bit to one enables the ADC. By writing it to zero, the ADC is turned off. </a:t>
            </a:r>
          </a:p>
          <a:p>
            <a:r>
              <a:rPr lang="en-US" sz="1600" b="1" dirty="0">
                <a:solidFill>
                  <a:srgbClr val="FFFF00"/>
                </a:solidFill>
                <a:latin typeface="Arial" pitchFamily="34" charset="0"/>
                <a:cs typeface="Arial" pitchFamily="34" charset="0"/>
              </a:rPr>
              <a:t>Bit 6 – ADSC</a:t>
            </a:r>
            <a:r>
              <a:rPr lang="en-US" sz="1600" dirty="0">
                <a:latin typeface="Arial" pitchFamily="34" charset="0"/>
                <a:cs typeface="Arial" pitchFamily="34" charset="0"/>
              </a:rPr>
              <a:t>: ADC Start Conversion</a:t>
            </a:r>
            <a:br>
              <a:rPr lang="en-US" sz="1600" dirty="0">
                <a:latin typeface="Arial" pitchFamily="34" charset="0"/>
                <a:cs typeface="Arial" pitchFamily="34" charset="0"/>
              </a:rPr>
            </a:br>
            <a:r>
              <a:rPr lang="en-US" sz="1600" dirty="0">
                <a:latin typeface="Arial" pitchFamily="34" charset="0"/>
                <a:cs typeface="Arial" pitchFamily="34" charset="0"/>
              </a:rPr>
              <a:t>In Single Conversion mode, write this bit to one to start each conversion. In Free Running Mode, write this bit to one to start the first conversion. ADSC will read as one as long as a conversion is in progress. When the conversion is complete, it returns to zero.</a:t>
            </a:r>
          </a:p>
          <a:p>
            <a:r>
              <a:rPr lang="en-US" sz="1600" b="1" dirty="0">
                <a:solidFill>
                  <a:srgbClr val="FFFF00"/>
                </a:solidFill>
                <a:latin typeface="Arial" pitchFamily="34" charset="0"/>
                <a:cs typeface="Arial" pitchFamily="34" charset="0"/>
              </a:rPr>
              <a:t>Bit 5 – ADATE</a:t>
            </a:r>
            <a:r>
              <a:rPr lang="en-US" sz="1600" dirty="0">
                <a:latin typeface="Arial" pitchFamily="34" charset="0"/>
                <a:cs typeface="Arial" pitchFamily="34" charset="0"/>
              </a:rPr>
              <a:t>: ADC Auto Trigger Enable</a:t>
            </a:r>
          </a:p>
          <a:p>
            <a:r>
              <a:rPr lang="en-US" sz="1600" b="1" dirty="0">
                <a:solidFill>
                  <a:srgbClr val="FFFF00"/>
                </a:solidFill>
                <a:latin typeface="Arial" pitchFamily="34" charset="0"/>
                <a:cs typeface="Arial" pitchFamily="34" charset="0"/>
              </a:rPr>
              <a:t>Bit 4 – ADIF</a:t>
            </a:r>
            <a:r>
              <a:rPr lang="en-US" sz="1600" dirty="0">
                <a:latin typeface="Arial" pitchFamily="34" charset="0"/>
                <a:cs typeface="Arial" pitchFamily="34" charset="0"/>
              </a:rPr>
              <a:t>: ADC Interrupt Flag</a:t>
            </a:r>
            <a:br>
              <a:rPr lang="en-US" sz="1600" dirty="0">
                <a:latin typeface="Arial" pitchFamily="34" charset="0"/>
                <a:cs typeface="Arial" pitchFamily="34" charset="0"/>
              </a:rPr>
            </a:br>
            <a:r>
              <a:rPr lang="en-US" sz="1600" dirty="0">
                <a:latin typeface="Arial" pitchFamily="34" charset="0"/>
                <a:cs typeface="Arial" pitchFamily="34" charset="0"/>
              </a:rPr>
              <a:t>This bit is set when an ADC conversion completes and the Data Registers are updated. The ADC Conversion Complete Interrupt is executed if the ADIE bit and the I-bit in SREG are set. ADIF is cleared by hardware when executing the corresponding interrupt handling vector. Alternatively, ADIF is cleared by writing a logical one to the flag.</a:t>
            </a:r>
          </a:p>
          <a:p>
            <a:r>
              <a:rPr lang="en-US" sz="1600" b="1" dirty="0">
                <a:solidFill>
                  <a:srgbClr val="FFFF00"/>
                </a:solidFill>
                <a:latin typeface="Arial" pitchFamily="34" charset="0"/>
                <a:cs typeface="Arial" pitchFamily="34" charset="0"/>
              </a:rPr>
              <a:t>Bit 3 – ADIE</a:t>
            </a:r>
            <a:r>
              <a:rPr lang="en-US" sz="1600" dirty="0">
                <a:latin typeface="Arial" pitchFamily="34" charset="0"/>
                <a:cs typeface="Arial" pitchFamily="34" charset="0"/>
              </a:rPr>
              <a:t>: ADC Interrupt Enable</a:t>
            </a:r>
            <a:br>
              <a:rPr lang="en-US" sz="1600" dirty="0">
                <a:latin typeface="Arial" pitchFamily="34" charset="0"/>
                <a:cs typeface="Arial" pitchFamily="34" charset="0"/>
              </a:rPr>
            </a:br>
            <a:r>
              <a:rPr lang="en-US" sz="1600" dirty="0">
                <a:latin typeface="Arial" pitchFamily="34" charset="0"/>
                <a:cs typeface="Arial" pitchFamily="34" charset="0"/>
              </a:rPr>
              <a:t>When this bit is written to one and the I-bit in SREG is set, the ADC Conversion Complete Interrupt is activated.</a:t>
            </a: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86</a:t>
            </a:fld>
            <a:endParaRPr lang="de-DE"/>
          </a:p>
        </p:txBody>
      </p:sp>
      <p:pic>
        <p:nvPicPr>
          <p:cNvPr id="2050" name="Picture 2"/>
          <p:cNvPicPr>
            <a:picLocks noChangeAspect="1" noChangeArrowheads="1"/>
          </p:cNvPicPr>
          <p:nvPr/>
        </p:nvPicPr>
        <p:blipFill>
          <a:blip r:embed="rId2" cstate="print"/>
          <a:srcRect/>
          <a:stretch>
            <a:fillRect/>
          </a:stretch>
        </p:blipFill>
        <p:spPr bwMode="auto">
          <a:xfrm>
            <a:off x="539551" y="1412776"/>
            <a:ext cx="8160907" cy="108012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r>
              <a:rPr lang="de-DE" dirty="0"/>
              <a:t>ADCSRA  - </a:t>
            </a:r>
            <a:r>
              <a:rPr lang="en-US" sz="3100" dirty="0"/>
              <a:t>ADC Control and Status Register A</a:t>
            </a:r>
            <a:r>
              <a:rPr lang="de-DE" sz="3100" dirty="0"/>
              <a:t> </a:t>
            </a:r>
            <a:endParaRPr lang="de-AT" dirty="0"/>
          </a:p>
        </p:txBody>
      </p:sp>
      <p:sp>
        <p:nvSpPr>
          <p:cNvPr id="4" name="Inhaltsplatzhalter 3"/>
          <p:cNvSpPr>
            <a:spLocks noGrp="1"/>
          </p:cNvSpPr>
          <p:nvPr>
            <p:ph sz="quarter" idx="1"/>
          </p:nvPr>
        </p:nvSpPr>
        <p:spPr>
          <a:xfrm>
            <a:off x="179512" y="2564904"/>
            <a:ext cx="8712968" cy="1152128"/>
          </a:xfrm>
        </p:spPr>
        <p:txBody>
          <a:bodyPr>
            <a:normAutofit/>
          </a:bodyPr>
          <a:lstStyle/>
          <a:p>
            <a:r>
              <a:rPr lang="en-US" sz="2000" b="1" dirty="0">
                <a:solidFill>
                  <a:srgbClr val="FFFF00"/>
                </a:solidFill>
                <a:latin typeface="Arial" pitchFamily="34" charset="0"/>
                <a:cs typeface="Arial" pitchFamily="34" charset="0"/>
              </a:rPr>
              <a:t>Bits 2:0</a:t>
            </a:r>
            <a:r>
              <a:rPr lang="en-US" sz="2000" dirty="0">
                <a:latin typeface="Arial" pitchFamily="34" charset="0"/>
                <a:cs typeface="Arial" pitchFamily="34" charset="0"/>
              </a:rPr>
              <a:t> – ADPS2:0: ADC </a:t>
            </a:r>
            <a:r>
              <a:rPr lang="en-US" sz="2000" dirty="0" err="1">
                <a:latin typeface="Arial" pitchFamily="34" charset="0"/>
                <a:cs typeface="Arial" pitchFamily="34" charset="0"/>
              </a:rPr>
              <a:t>Prescaler</a:t>
            </a:r>
            <a:r>
              <a:rPr lang="en-US" sz="2000" dirty="0">
                <a:latin typeface="Arial" pitchFamily="34" charset="0"/>
                <a:cs typeface="Arial" pitchFamily="34" charset="0"/>
              </a:rPr>
              <a:t> Select Bits</a:t>
            </a:r>
            <a:br>
              <a:rPr lang="en-US" sz="2000" dirty="0">
                <a:latin typeface="Arial" pitchFamily="34" charset="0"/>
                <a:cs typeface="Arial" pitchFamily="34" charset="0"/>
              </a:rPr>
            </a:br>
            <a:r>
              <a:rPr lang="en-US" sz="2000" dirty="0">
                <a:latin typeface="Arial" pitchFamily="34" charset="0"/>
                <a:cs typeface="Arial" pitchFamily="34" charset="0"/>
              </a:rPr>
              <a:t>These bits determine the division factor between the XTAL frequency and the input clock to the ADC.</a:t>
            </a:r>
            <a:endParaRPr lang="de-DE" sz="2000"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87</a:t>
            </a:fld>
            <a:endParaRPr lang="de-DE"/>
          </a:p>
        </p:txBody>
      </p:sp>
      <p:pic>
        <p:nvPicPr>
          <p:cNvPr id="2050" name="Picture 2"/>
          <p:cNvPicPr>
            <a:picLocks noChangeAspect="1" noChangeArrowheads="1"/>
          </p:cNvPicPr>
          <p:nvPr/>
        </p:nvPicPr>
        <p:blipFill>
          <a:blip r:embed="rId2" cstate="print"/>
          <a:srcRect/>
          <a:stretch>
            <a:fillRect/>
          </a:stretch>
        </p:blipFill>
        <p:spPr bwMode="auto">
          <a:xfrm>
            <a:off x="539551" y="1412776"/>
            <a:ext cx="8160907" cy="108012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539552" y="3645024"/>
            <a:ext cx="6696075" cy="2505075"/>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3" name="Titel 2"/>
          <p:cNvSpPr>
            <a:spLocks noGrp="1"/>
          </p:cNvSpPr>
          <p:nvPr>
            <p:ph type="title"/>
          </p:nvPr>
        </p:nvSpPr>
        <p:spPr/>
        <p:txBody>
          <a:bodyPr>
            <a:normAutofit fontScale="90000"/>
          </a:bodyPr>
          <a:lstStyle/>
          <a:p>
            <a:r>
              <a:rPr lang="de-DE" dirty="0"/>
              <a:t>ADC</a:t>
            </a:r>
            <a:br>
              <a:rPr lang="de-DE" dirty="0"/>
            </a:br>
            <a:endParaRPr lang="de-AT" dirty="0"/>
          </a:p>
        </p:txBody>
      </p:sp>
      <p:sp>
        <p:nvSpPr>
          <p:cNvPr id="4" name="Inhaltsplatzhalter 3"/>
          <p:cNvSpPr>
            <a:spLocks noGrp="1"/>
          </p:cNvSpPr>
          <p:nvPr>
            <p:ph sz="quarter" idx="1"/>
          </p:nvPr>
        </p:nvSpPr>
        <p:spPr>
          <a:xfrm>
            <a:off x="179512" y="2564904"/>
            <a:ext cx="8712968" cy="2952328"/>
          </a:xfrm>
        </p:spPr>
        <p:txBody>
          <a:bodyPr>
            <a:normAutofit/>
          </a:bodyPr>
          <a:lstStyle/>
          <a:p>
            <a:r>
              <a:rPr lang="en-US" sz="2000" dirty="0">
                <a:latin typeface="Arial" pitchFamily="34" charset="0"/>
                <a:cs typeface="Arial" pitchFamily="34" charset="0"/>
              </a:rPr>
              <a:t>Die </a:t>
            </a:r>
            <a:r>
              <a:rPr lang="en-US" sz="2000" dirty="0" err="1">
                <a:latin typeface="Arial" pitchFamily="34" charset="0"/>
                <a:cs typeface="Arial" pitchFamily="34" charset="0"/>
              </a:rPr>
              <a:t>erweiterten</a:t>
            </a:r>
            <a:r>
              <a:rPr lang="en-US" sz="2000" dirty="0">
                <a:latin typeface="Arial" pitchFamily="34" charset="0"/>
                <a:cs typeface="Arial" pitchFamily="34" charset="0"/>
              </a:rPr>
              <a:t> </a:t>
            </a:r>
            <a:r>
              <a:rPr lang="en-US" sz="2000" dirty="0" err="1">
                <a:latin typeface="Arial" pitchFamily="34" charset="0"/>
                <a:cs typeface="Arial" pitchFamily="34" charset="0"/>
              </a:rPr>
              <a:t>Funktionalitäten</a:t>
            </a:r>
            <a:r>
              <a:rPr lang="en-US" sz="2000" dirty="0">
                <a:latin typeface="Arial" pitchFamily="34" charset="0"/>
                <a:cs typeface="Arial" pitchFamily="34" charset="0"/>
              </a:rPr>
              <a:t> </a:t>
            </a:r>
            <a:r>
              <a:rPr lang="en-US" sz="2000" dirty="0" err="1">
                <a:latin typeface="Arial" pitchFamily="34" charset="0"/>
                <a:cs typeface="Arial" pitchFamily="34" charset="0"/>
              </a:rPr>
              <a:t>bitte</a:t>
            </a:r>
            <a:r>
              <a:rPr lang="en-US" sz="2000" dirty="0">
                <a:latin typeface="Arial" pitchFamily="34" charset="0"/>
                <a:cs typeface="Arial" pitchFamily="34" charset="0"/>
              </a:rPr>
              <a:t> </a:t>
            </a:r>
            <a:r>
              <a:rPr lang="en-US" sz="2000" dirty="0" err="1">
                <a:latin typeface="Arial" pitchFamily="34" charset="0"/>
                <a:cs typeface="Arial" pitchFamily="34" charset="0"/>
              </a:rPr>
              <a:t>im</a:t>
            </a:r>
            <a:r>
              <a:rPr lang="en-US" sz="2000" dirty="0">
                <a:latin typeface="Arial" pitchFamily="34" charset="0"/>
                <a:cs typeface="Arial" pitchFamily="34" charset="0"/>
              </a:rPr>
              <a:t> atmega32.pdf Manual </a:t>
            </a:r>
            <a:r>
              <a:rPr lang="en-US" sz="2000" dirty="0" err="1">
                <a:latin typeface="Arial" pitchFamily="34" charset="0"/>
                <a:cs typeface="Arial" pitchFamily="34" charset="0"/>
              </a:rPr>
              <a:t>nachlesen</a:t>
            </a:r>
            <a:endParaRPr lang="en-US" sz="2000" dirty="0">
              <a:latin typeface="Arial" pitchFamily="34" charset="0"/>
              <a:cs typeface="Arial" pitchFamily="34" charset="0"/>
            </a:endParaRPr>
          </a:p>
          <a:p>
            <a:endParaRPr lang="en-US" sz="2000" dirty="0">
              <a:latin typeface="Arial" pitchFamily="34" charset="0"/>
              <a:cs typeface="Arial" pitchFamily="34" charset="0"/>
            </a:endParaRPr>
          </a:p>
          <a:p>
            <a:r>
              <a:rPr lang="de-DE" sz="2000" dirty="0">
                <a:latin typeface="Arial" pitchFamily="34" charset="0"/>
                <a:cs typeface="Arial" pitchFamily="34" charset="0"/>
              </a:rPr>
              <a:t>Differentielles Messen</a:t>
            </a:r>
          </a:p>
          <a:p>
            <a:r>
              <a:rPr lang="de-DE" sz="2000" dirty="0" err="1">
                <a:latin typeface="Arial" pitchFamily="34" charset="0"/>
                <a:cs typeface="Arial" pitchFamily="34" charset="0"/>
              </a:rPr>
              <a:t>Autotriggermode</a:t>
            </a:r>
            <a:endParaRPr lang="de-DE" sz="2000" dirty="0">
              <a:latin typeface="Arial" pitchFamily="34" charset="0"/>
              <a:cs typeface="Arial" pitchFamily="34" charset="0"/>
            </a:endParaRPr>
          </a:p>
        </p:txBody>
      </p:sp>
      <p:sp>
        <p:nvSpPr>
          <p:cNvPr id="5" name="Foliennummernplatzhalter 4"/>
          <p:cNvSpPr>
            <a:spLocks noGrp="1"/>
          </p:cNvSpPr>
          <p:nvPr>
            <p:ph type="sldNum" sz="quarter" idx="11"/>
          </p:nvPr>
        </p:nvSpPr>
        <p:spPr>
          <a:xfrm>
            <a:off x="155448" y="6315075"/>
            <a:ext cx="1188720" cy="457200"/>
          </a:xfrm>
        </p:spPr>
        <p:txBody>
          <a:bodyPr/>
          <a:lstStyle/>
          <a:p>
            <a:fld id="{6C6AE60A-B69C-4790-82F7-3882EDF23186}" type="slidenum">
              <a:rPr lang="de-DE" smtClean="0"/>
              <a:pPr/>
              <a:t>88</a:t>
            </a:fld>
            <a:endParaRPr lang="de-DE"/>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a:t>V0.11,  P. Klotz</a:t>
            </a:r>
            <a:endParaRPr lang="de-DE" dirty="0"/>
          </a:p>
        </p:txBody>
      </p:sp>
      <p:sp>
        <p:nvSpPr>
          <p:cNvPr id="3" name="Foliennummernplatzhalter 2"/>
          <p:cNvSpPr>
            <a:spLocks noGrp="1"/>
          </p:cNvSpPr>
          <p:nvPr>
            <p:ph type="sldNum" sz="quarter" idx="12"/>
          </p:nvPr>
        </p:nvSpPr>
        <p:spPr/>
        <p:txBody>
          <a:bodyPr/>
          <a:lstStyle/>
          <a:p>
            <a:fld id="{6C6AE60A-B69C-4790-82F7-3882EDF23186}" type="slidenum">
              <a:rPr lang="de-DE" smtClean="0"/>
              <a:pPr/>
              <a:t>89</a:t>
            </a:fld>
            <a:endParaRPr lang="de-DE"/>
          </a:p>
        </p:txBody>
      </p:sp>
      <p:sp>
        <p:nvSpPr>
          <p:cNvPr id="4" name="Titel 3"/>
          <p:cNvSpPr>
            <a:spLocks noGrp="1"/>
          </p:cNvSpPr>
          <p:nvPr>
            <p:ph type="title"/>
          </p:nvPr>
        </p:nvSpPr>
        <p:spPr/>
        <p:txBody>
          <a:bodyPr/>
          <a:lstStyle/>
          <a:p>
            <a:r>
              <a:rPr lang="de-DE" dirty="0"/>
              <a:t>I2C Bus</a:t>
            </a:r>
            <a:endParaRPr lang="de-AT" dirty="0"/>
          </a:p>
        </p:txBody>
      </p:sp>
      <p:sp>
        <p:nvSpPr>
          <p:cNvPr id="5" name="Textplatzhalter 4"/>
          <p:cNvSpPr>
            <a:spLocks noGrp="1"/>
          </p:cNvSpPr>
          <p:nvPr>
            <p:ph type="body" idx="1"/>
          </p:nvPr>
        </p:nvSpPr>
        <p:spPr/>
        <p:txBody>
          <a:bodyPr/>
          <a:lstStyle/>
          <a:p>
            <a:r>
              <a:rPr lang="de-DE" dirty="0" err="1"/>
              <a:t>Two</a:t>
            </a:r>
            <a:r>
              <a:rPr lang="de-DE" dirty="0"/>
              <a:t> </a:t>
            </a:r>
            <a:r>
              <a:rPr lang="de-DE" dirty="0" err="1"/>
              <a:t>Wire</a:t>
            </a:r>
            <a:r>
              <a:rPr lang="de-DE" dirty="0"/>
              <a:t> Interface</a:t>
            </a:r>
            <a:endParaRPr lang="de-A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404664"/>
            <a:ext cx="8229600" cy="708688"/>
          </a:xfrm>
        </p:spPr>
        <p:txBody>
          <a:bodyPr>
            <a:normAutofit/>
          </a:bodyPr>
          <a:lstStyle/>
          <a:p>
            <a:r>
              <a:rPr lang="de-DE" dirty="0"/>
              <a:t>Zusatzkomponenten ATMega644P</a:t>
            </a:r>
            <a:endParaRPr lang="de-AT" dirty="0">
              <a:latin typeface="Arial" pitchFamily="34" charset="0"/>
              <a:cs typeface="Arial" pitchFamily="34" charset="0"/>
            </a:endParaRPr>
          </a:p>
        </p:txBody>
      </p:sp>
      <p:sp>
        <p:nvSpPr>
          <p:cNvPr id="18" name="Fußzeilenplatzhalter 17"/>
          <p:cNvSpPr>
            <a:spLocks noGrp="1"/>
          </p:cNvSpPr>
          <p:nvPr>
            <p:ph type="ftr" sz="quarter" idx="12"/>
          </p:nvPr>
        </p:nvSpPr>
        <p:spPr>
          <a:xfrm>
            <a:off x="5652120" y="6309320"/>
            <a:ext cx="3077344" cy="384048"/>
          </a:xfrm>
        </p:spPr>
        <p:txBody>
          <a:bodyPr/>
          <a:lstStyle/>
          <a:p>
            <a:r>
              <a:rPr lang="de-DE" dirty="0"/>
              <a:t>P. Klotz</a:t>
            </a:r>
          </a:p>
        </p:txBody>
      </p:sp>
      <p:sp>
        <p:nvSpPr>
          <p:cNvPr id="5" name="Inhaltsplatzhalter 2"/>
          <p:cNvSpPr>
            <a:spLocks noGrp="1"/>
          </p:cNvSpPr>
          <p:nvPr>
            <p:ph sz="quarter" idx="1"/>
          </p:nvPr>
        </p:nvSpPr>
        <p:spPr>
          <a:xfrm>
            <a:off x="457200" y="1412776"/>
            <a:ext cx="8435280" cy="4896544"/>
          </a:xfrm>
        </p:spPr>
        <p:txBody>
          <a:bodyPr>
            <a:normAutofit fontScale="85000" lnSpcReduction="20000"/>
          </a:bodyPr>
          <a:lstStyle/>
          <a:p>
            <a:r>
              <a:rPr lang="de-DE" dirty="0">
                <a:latin typeface="Arial" pitchFamily="34" charset="0"/>
                <a:cs typeface="Arial" pitchFamily="34" charset="0"/>
              </a:rPr>
              <a:t>4 Ports zu je 8 Pins</a:t>
            </a:r>
          </a:p>
          <a:p>
            <a:r>
              <a:rPr lang="de-DE" dirty="0">
                <a:latin typeface="Arial" pitchFamily="34" charset="0"/>
                <a:cs typeface="Arial" pitchFamily="34" charset="0"/>
              </a:rPr>
              <a:t>Analog / Digital Konverter mit 8 Eingängen, 10 Bit Auflösung</a:t>
            </a:r>
          </a:p>
          <a:p>
            <a:r>
              <a:rPr lang="de-DE" dirty="0">
                <a:latin typeface="Arial" pitchFamily="34" charset="0"/>
                <a:cs typeface="Arial" pitchFamily="34" charset="0"/>
              </a:rPr>
              <a:t>I2C Interface ( TWI )</a:t>
            </a:r>
          </a:p>
          <a:p>
            <a:r>
              <a:rPr lang="de-DE" dirty="0">
                <a:latin typeface="Arial" pitchFamily="34" charset="0"/>
                <a:cs typeface="Arial" pitchFamily="34" charset="0"/>
              </a:rPr>
              <a:t>SPI-Bus</a:t>
            </a:r>
          </a:p>
          <a:p>
            <a:r>
              <a:rPr lang="de-DE" dirty="0">
                <a:latin typeface="Arial" pitchFamily="34" charset="0"/>
                <a:cs typeface="Arial" pitchFamily="34" charset="0"/>
              </a:rPr>
              <a:t>2x 8-Bit </a:t>
            </a:r>
            <a:r>
              <a:rPr lang="de-DE" dirty="0" err="1">
                <a:latin typeface="Arial" pitchFamily="34" charset="0"/>
                <a:cs typeface="Arial" pitchFamily="34" charset="0"/>
              </a:rPr>
              <a:t>Timer</a:t>
            </a:r>
            <a:r>
              <a:rPr lang="de-DE" dirty="0">
                <a:latin typeface="Arial" pitchFamily="34" charset="0"/>
                <a:cs typeface="Arial" pitchFamily="34" charset="0"/>
              </a:rPr>
              <a:t>, 1 x 16-Bit </a:t>
            </a:r>
            <a:r>
              <a:rPr lang="de-DE" dirty="0" err="1">
                <a:latin typeface="Arial" pitchFamily="34" charset="0"/>
                <a:cs typeface="Arial" pitchFamily="34" charset="0"/>
              </a:rPr>
              <a:t>Timer</a:t>
            </a:r>
            <a:endParaRPr lang="de-DE" dirty="0">
              <a:latin typeface="Arial" pitchFamily="34" charset="0"/>
              <a:cs typeface="Arial" pitchFamily="34" charset="0"/>
            </a:endParaRPr>
          </a:p>
          <a:p>
            <a:r>
              <a:rPr lang="de-DE" dirty="0">
                <a:latin typeface="Arial" pitchFamily="34" charset="0"/>
                <a:cs typeface="Arial" pitchFamily="34" charset="0"/>
              </a:rPr>
              <a:t>Zähler</a:t>
            </a:r>
          </a:p>
          <a:p>
            <a:r>
              <a:rPr lang="de-DE" dirty="0">
                <a:latin typeface="Arial" pitchFamily="34" charset="0"/>
                <a:cs typeface="Arial" pitchFamily="34" charset="0"/>
              </a:rPr>
              <a:t>6 - PWM  Kanäle ( Puls Width Modulator )</a:t>
            </a:r>
          </a:p>
          <a:p>
            <a:r>
              <a:rPr lang="de-DE" dirty="0">
                <a:latin typeface="Arial" pitchFamily="34" charset="0"/>
                <a:cs typeface="Arial" pitchFamily="34" charset="0"/>
              </a:rPr>
              <a:t>2 Serielle Schnittstellen</a:t>
            </a:r>
          </a:p>
          <a:p>
            <a:r>
              <a:rPr lang="de-DE" dirty="0">
                <a:latin typeface="Arial" pitchFamily="34" charset="0"/>
                <a:cs typeface="Arial" pitchFamily="34" charset="0"/>
              </a:rPr>
              <a:t>Externe und interne Interrupts</a:t>
            </a:r>
          </a:p>
          <a:p>
            <a:r>
              <a:rPr lang="de-DE" dirty="0" err="1">
                <a:latin typeface="Arial" pitchFamily="34" charset="0"/>
                <a:cs typeface="Arial" pitchFamily="34" charset="0"/>
              </a:rPr>
              <a:t>Watchdog</a:t>
            </a:r>
            <a:endParaRPr lang="de-DE" dirty="0">
              <a:latin typeface="Arial" pitchFamily="34" charset="0"/>
              <a:cs typeface="Arial" pitchFamily="34" charset="0"/>
            </a:endParaRPr>
          </a:p>
          <a:p>
            <a:r>
              <a:rPr lang="de-DE" dirty="0">
                <a:latin typeface="Arial" pitchFamily="34" charset="0"/>
                <a:cs typeface="Arial" pitchFamily="34" charset="0"/>
              </a:rPr>
              <a:t>Interner RC-Oszillator</a:t>
            </a:r>
          </a:p>
          <a:p>
            <a:r>
              <a:rPr lang="de-DE" dirty="0">
                <a:latin typeface="Arial" pitchFamily="34" charset="0"/>
                <a:cs typeface="Arial" pitchFamily="34" charset="0"/>
              </a:rPr>
              <a:t>6 verschiedene </a:t>
            </a:r>
            <a:r>
              <a:rPr lang="de-DE" dirty="0" err="1">
                <a:latin typeface="Arial" pitchFamily="34" charset="0"/>
                <a:cs typeface="Arial" pitchFamily="34" charset="0"/>
              </a:rPr>
              <a:t>Sleep</a:t>
            </a:r>
            <a:r>
              <a:rPr lang="de-DE" dirty="0">
                <a:latin typeface="Arial" pitchFamily="34" charset="0"/>
                <a:cs typeface="Arial" pitchFamily="34" charset="0"/>
              </a:rPr>
              <a:t> -Moden</a:t>
            </a:r>
            <a:endParaRPr lang="de-AT" dirty="0">
              <a:latin typeface="Arial" pitchFamily="34" charset="0"/>
              <a:cs typeface="Arial" pitchFamily="34" charset="0"/>
            </a:endParaRPr>
          </a:p>
        </p:txBody>
      </p:sp>
      <p:sp>
        <p:nvSpPr>
          <p:cNvPr id="6" name="Foliennummernplatzhalter 5"/>
          <p:cNvSpPr>
            <a:spLocks noGrp="1"/>
          </p:cNvSpPr>
          <p:nvPr>
            <p:ph type="sldNum" sz="quarter" idx="11"/>
          </p:nvPr>
        </p:nvSpPr>
        <p:spPr>
          <a:xfrm>
            <a:off x="155448" y="6315075"/>
            <a:ext cx="1188720" cy="457200"/>
          </a:xfrm>
        </p:spPr>
        <p:txBody>
          <a:bodyPr>
            <a:normAutofit/>
          </a:bodyPr>
          <a:lstStyle/>
          <a:p>
            <a:fld id="{6C6AE60A-B69C-4790-82F7-3882EDF23186}" type="slidenum">
              <a:rPr lang="de-DE" smtClean="0"/>
              <a:pPr/>
              <a:t>9</a:t>
            </a:fld>
            <a:endParaRPr lang="de-DE"/>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90</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lstStyle/>
          <a:p>
            <a:r>
              <a:rPr lang="de-DE" dirty="0">
                <a:latin typeface="Arial" pitchFamily="34" charset="0"/>
                <a:cs typeface="Arial" pitchFamily="34" charset="0"/>
              </a:rPr>
              <a:t>I2C Bus </a:t>
            </a:r>
            <a:r>
              <a:rPr lang="de-DE" dirty="0"/>
              <a:t>( </a:t>
            </a:r>
            <a:r>
              <a:rPr lang="de-DE" dirty="0" err="1"/>
              <a:t>Two-wire</a:t>
            </a:r>
            <a:r>
              <a:rPr lang="de-DE" dirty="0"/>
              <a:t> Serial Interface )</a:t>
            </a:r>
            <a:endParaRPr lang="de-AT" dirty="0"/>
          </a:p>
        </p:txBody>
      </p:sp>
      <p:sp>
        <p:nvSpPr>
          <p:cNvPr id="5" name="Inhaltsplatzhalter 4"/>
          <p:cNvSpPr>
            <a:spLocks noGrp="1"/>
          </p:cNvSpPr>
          <p:nvPr>
            <p:ph sz="quarter" idx="1"/>
          </p:nvPr>
        </p:nvSpPr>
        <p:spPr>
          <a:xfrm>
            <a:off x="457200" y="1524000"/>
            <a:ext cx="8507288" cy="4857328"/>
          </a:xfrm>
        </p:spPr>
        <p:txBody>
          <a:bodyPr>
            <a:normAutofit fontScale="85000" lnSpcReduction="10000"/>
          </a:bodyPr>
          <a:lstStyle/>
          <a:p>
            <a:r>
              <a:rPr lang="en-US" dirty="0"/>
              <a:t>Simple Yet Powerful and Flexible Communication Interface, </a:t>
            </a:r>
          </a:p>
          <a:p>
            <a:r>
              <a:rPr lang="en-US" dirty="0"/>
              <a:t>Both Master and Slave Operation Supported</a:t>
            </a:r>
          </a:p>
          <a:p>
            <a:r>
              <a:rPr lang="en-US" dirty="0"/>
              <a:t>Device Can Operate as Transmitter or Receiver</a:t>
            </a:r>
          </a:p>
          <a:p>
            <a:r>
              <a:rPr lang="en-US" dirty="0"/>
              <a:t>7-bit Address Space allows up to 128 Different Slave Addresses</a:t>
            </a:r>
          </a:p>
          <a:p>
            <a:r>
              <a:rPr lang="en-US" dirty="0"/>
              <a:t>Multi-master Arbitration Support</a:t>
            </a:r>
          </a:p>
          <a:p>
            <a:r>
              <a:rPr lang="en-US" dirty="0"/>
              <a:t>Up to 400 kHz Data Transfer Speed</a:t>
            </a:r>
          </a:p>
          <a:p>
            <a:r>
              <a:rPr lang="en-US" dirty="0"/>
              <a:t>Slew-rate Limited Output Drivers</a:t>
            </a:r>
          </a:p>
          <a:p>
            <a:r>
              <a:rPr lang="en-US" dirty="0"/>
              <a:t>Noise Suppression Circuitry Rejects Spikes on Bus Lines</a:t>
            </a:r>
          </a:p>
          <a:p>
            <a:r>
              <a:rPr lang="en-US" dirty="0"/>
              <a:t>Fully Programmable Slave Address with General Call Support</a:t>
            </a:r>
          </a:p>
          <a:p>
            <a:r>
              <a:rPr lang="en-US" dirty="0"/>
              <a:t>Address Recognition causes Wake-up when AVR is in Sleep Mode</a:t>
            </a:r>
            <a:endParaRPr lang="de-AT"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91</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lstStyle/>
          <a:p>
            <a:r>
              <a:rPr lang="de-DE" dirty="0">
                <a:latin typeface="Arial" pitchFamily="34" charset="0"/>
                <a:cs typeface="Arial" pitchFamily="34" charset="0"/>
              </a:rPr>
              <a:t>I2C Bus </a:t>
            </a:r>
            <a:r>
              <a:rPr lang="de-DE" dirty="0"/>
              <a:t>( </a:t>
            </a:r>
            <a:r>
              <a:rPr lang="de-DE" dirty="0" err="1"/>
              <a:t>Two-wire</a:t>
            </a:r>
            <a:r>
              <a:rPr lang="de-DE" dirty="0"/>
              <a:t> Serial Interface )</a:t>
            </a:r>
            <a:endParaRPr lang="de-AT" dirty="0"/>
          </a:p>
        </p:txBody>
      </p:sp>
      <p:pic>
        <p:nvPicPr>
          <p:cNvPr id="1026" name="Picture 2"/>
          <p:cNvPicPr>
            <a:picLocks noChangeAspect="1" noChangeArrowheads="1"/>
          </p:cNvPicPr>
          <p:nvPr/>
        </p:nvPicPr>
        <p:blipFill>
          <a:blip r:embed="rId3" cstate="print"/>
          <a:srcRect/>
          <a:stretch>
            <a:fillRect/>
          </a:stretch>
        </p:blipFill>
        <p:spPr bwMode="auto">
          <a:xfrm>
            <a:off x="899592" y="1400175"/>
            <a:ext cx="7019925" cy="5457825"/>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92</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lstStyle/>
          <a:p>
            <a:r>
              <a:rPr lang="de-DE" dirty="0">
                <a:latin typeface="Arial" pitchFamily="34" charset="0"/>
                <a:cs typeface="Arial" pitchFamily="34" charset="0"/>
              </a:rPr>
              <a:t>I2C Bus </a:t>
            </a:r>
            <a:r>
              <a:rPr lang="de-DE" dirty="0"/>
              <a:t>( </a:t>
            </a:r>
            <a:r>
              <a:rPr lang="de-DE" dirty="0" err="1"/>
              <a:t>Two-wire</a:t>
            </a:r>
            <a:r>
              <a:rPr lang="de-DE" dirty="0"/>
              <a:t> Serial Interface )</a:t>
            </a:r>
            <a:endParaRPr lang="de-AT" dirty="0"/>
          </a:p>
        </p:txBody>
      </p:sp>
      <p:sp>
        <p:nvSpPr>
          <p:cNvPr id="5" name="Inhaltsplatzhalter 4"/>
          <p:cNvSpPr>
            <a:spLocks noGrp="1"/>
          </p:cNvSpPr>
          <p:nvPr>
            <p:ph sz="quarter" idx="1"/>
          </p:nvPr>
        </p:nvSpPr>
        <p:spPr>
          <a:xfrm>
            <a:off x="457200" y="1524000"/>
            <a:ext cx="8507288" cy="3057128"/>
          </a:xfrm>
        </p:spPr>
        <p:txBody>
          <a:bodyPr>
            <a:normAutofit fontScale="92500"/>
          </a:bodyPr>
          <a:lstStyle/>
          <a:p>
            <a:r>
              <a:rPr lang="de-DE" dirty="0"/>
              <a:t>SCL, SDA Pins</a:t>
            </a:r>
            <a:br>
              <a:rPr lang="de-DE" dirty="0"/>
            </a:br>
            <a:r>
              <a:rPr lang="de-DE" dirty="0"/>
              <a:t>Interne pull-</a:t>
            </a:r>
            <a:r>
              <a:rPr lang="de-DE" dirty="0" err="1"/>
              <a:t>up</a:t>
            </a:r>
            <a:r>
              <a:rPr lang="de-DE" dirty="0"/>
              <a:t> Widerstände können verwendet werden. Dadurch kann die Verwendung von externen pull-</a:t>
            </a:r>
            <a:r>
              <a:rPr lang="de-DE" dirty="0" err="1"/>
              <a:t>up</a:t>
            </a:r>
            <a:r>
              <a:rPr lang="de-DE" dirty="0"/>
              <a:t> Widerständen eventuell vermieden werden.</a:t>
            </a:r>
          </a:p>
          <a:p>
            <a:r>
              <a:rPr lang="de-DE" dirty="0"/>
              <a:t>Bit Generator ( Masterbetrieb )</a:t>
            </a:r>
            <a:br>
              <a:rPr lang="de-DE" dirty="0"/>
            </a:br>
            <a:r>
              <a:rPr lang="de-DE" dirty="0"/>
              <a:t>TWI Bit Rate Register ( TWBR ) und </a:t>
            </a:r>
            <a:r>
              <a:rPr lang="de-DE" dirty="0" err="1"/>
              <a:t>Prescaler</a:t>
            </a:r>
            <a:r>
              <a:rPr lang="de-DE" dirty="0"/>
              <a:t> Bit im TWI Status Register ( TWSR )</a:t>
            </a:r>
            <a:endParaRPr lang="de-AT" dirty="0"/>
          </a:p>
        </p:txBody>
      </p:sp>
      <p:pic>
        <p:nvPicPr>
          <p:cNvPr id="2052" name="Picture 4"/>
          <p:cNvPicPr>
            <a:picLocks noChangeAspect="1" noChangeArrowheads="1"/>
          </p:cNvPicPr>
          <p:nvPr/>
        </p:nvPicPr>
        <p:blipFill>
          <a:blip r:embed="rId2" cstate="print"/>
          <a:srcRect/>
          <a:stretch>
            <a:fillRect/>
          </a:stretch>
        </p:blipFill>
        <p:spPr bwMode="auto">
          <a:xfrm>
            <a:off x="2195736" y="4437112"/>
            <a:ext cx="4404102" cy="864096"/>
          </a:xfrm>
          <a:prstGeom prst="rect">
            <a:avLst/>
          </a:prstGeom>
          <a:noFill/>
          <a:ln w="9525">
            <a:noFill/>
            <a:miter lim="800000"/>
            <a:headEnd/>
            <a:tailEnd/>
          </a:ln>
        </p:spPr>
      </p:pic>
      <p:sp>
        <p:nvSpPr>
          <p:cNvPr id="10" name="Inhaltsplatzhalter 4"/>
          <p:cNvSpPr txBox="1">
            <a:spLocks/>
          </p:cNvSpPr>
          <p:nvPr/>
        </p:nvSpPr>
        <p:spPr>
          <a:xfrm>
            <a:off x="636712" y="5481464"/>
            <a:ext cx="8507288" cy="1376536"/>
          </a:xfrm>
          <a:prstGeom prst="rect">
            <a:avLst/>
          </a:prstGeom>
        </p:spPr>
        <p:txBody>
          <a:bodyPr vert="horz">
            <a:normAutofit lnSpcReduction="10000"/>
          </a:bodyPr>
          <a:lstStyle/>
          <a:p>
            <a:pPr marL="274320" lvl="0" indent="-274320">
              <a:spcBef>
                <a:spcPts val="700"/>
              </a:spcBef>
              <a:buClr>
                <a:schemeClr val="accent2"/>
              </a:buClr>
              <a:buSzPct val="85000"/>
              <a:buFont typeface="Wingdings 2"/>
              <a:buChar char=""/>
            </a:pPr>
            <a:r>
              <a:rPr lang="en-US" sz="2800" dirty="0"/>
              <a:t>TWBR = Wert des TWI Bit Rate Register</a:t>
            </a:r>
          </a:p>
          <a:p>
            <a:pPr marL="274320" lvl="0" indent="-274320">
              <a:spcBef>
                <a:spcPts val="700"/>
              </a:spcBef>
              <a:buClr>
                <a:schemeClr val="accent2"/>
              </a:buClr>
              <a:buSzPct val="85000"/>
              <a:buFont typeface="Wingdings 2"/>
              <a:buChar char=""/>
            </a:pPr>
            <a:r>
              <a:rPr lang="en-US" sz="2800" dirty="0"/>
              <a:t>TWPS = Wert des </a:t>
            </a:r>
            <a:r>
              <a:rPr lang="en-US" sz="2800" dirty="0" err="1"/>
              <a:t>Prescaler</a:t>
            </a:r>
            <a:r>
              <a:rPr lang="en-US" sz="2800" dirty="0"/>
              <a:t>-Bits </a:t>
            </a:r>
            <a:r>
              <a:rPr lang="en-US" sz="2800" dirty="0" err="1"/>
              <a:t>im</a:t>
            </a:r>
            <a:r>
              <a:rPr lang="en-US" sz="2800" dirty="0"/>
              <a:t> TWI Status Register</a:t>
            </a:r>
            <a:endParaRPr kumimoji="0" lang="de-AT"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93</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lstStyle/>
          <a:p>
            <a:r>
              <a:rPr lang="de-DE" dirty="0">
                <a:latin typeface="Arial" pitchFamily="34" charset="0"/>
                <a:cs typeface="Arial" pitchFamily="34" charset="0"/>
              </a:rPr>
              <a:t>I2C Bus </a:t>
            </a:r>
            <a:r>
              <a:rPr lang="de-DE" dirty="0"/>
              <a:t>( </a:t>
            </a:r>
            <a:r>
              <a:rPr lang="de-DE" dirty="0" err="1"/>
              <a:t>Two-wire</a:t>
            </a:r>
            <a:r>
              <a:rPr lang="de-DE" dirty="0"/>
              <a:t> Serial Interface )</a:t>
            </a:r>
            <a:endParaRPr lang="de-AT" dirty="0"/>
          </a:p>
        </p:txBody>
      </p:sp>
      <p:sp>
        <p:nvSpPr>
          <p:cNvPr id="5" name="Inhaltsplatzhalter 4"/>
          <p:cNvSpPr>
            <a:spLocks noGrp="1"/>
          </p:cNvSpPr>
          <p:nvPr>
            <p:ph sz="quarter" idx="1"/>
          </p:nvPr>
        </p:nvSpPr>
        <p:spPr>
          <a:xfrm>
            <a:off x="457200" y="1524000"/>
            <a:ext cx="8507288" cy="4857328"/>
          </a:xfrm>
        </p:spPr>
        <p:txBody>
          <a:bodyPr>
            <a:normAutofit lnSpcReduction="10000"/>
          </a:bodyPr>
          <a:lstStyle/>
          <a:p>
            <a:r>
              <a:rPr lang="de-DE" dirty="0"/>
              <a:t>Bus Interface Unit</a:t>
            </a:r>
            <a:br>
              <a:rPr lang="de-DE" dirty="0"/>
            </a:br>
            <a:r>
              <a:rPr lang="de-DE" dirty="0" err="1"/>
              <a:t>Address</a:t>
            </a:r>
            <a:r>
              <a:rPr lang="de-DE" dirty="0"/>
              <a:t> </a:t>
            </a:r>
            <a:r>
              <a:rPr lang="de-DE" dirty="0" err="1"/>
              <a:t>Shift</a:t>
            </a:r>
            <a:r>
              <a:rPr lang="de-DE" dirty="0"/>
              <a:t> Register ( TWDR )</a:t>
            </a:r>
            <a:br>
              <a:rPr lang="de-DE" dirty="0"/>
            </a:br>
            <a:r>
              <a:rPr lang="de-DE" dirty="0"/>
              <a:t>Sendebyte oder Empfangsbyte</a:t>
            </a:r>
            <a:br>
              <a:rPr lang="de-DE" dirty="0"/>
            </a:br>
            <a:r>
              <a:rPr lang="de-DE" dirty="0"/>
              <a:t>ACK/NACK Register durch das TWI </a:t>
            </a:r>
            <a:r>
              <a:rPr lang="de-DE" dirty="0" err="1"/>
              <a:t>Control</a:t>
            </a:r>
            <a:r>
              <a:rPr lang="de-DE" dirty="0"/>
              <a:t> Register  ( TWCR ) auslesbar.</a:t>
            </a:r>
          </a:p>
          <a:p>
            <a:r>
              <a:rPr lang="de-DE" dirty="0"/>
              <a:t>Start / </a:t>
            </a:r>
            <a:r>
              <a:rPr lang="de-DE" dirty="0" err="1"/>
              <a:t>Stop</a:t>
            </a:r>
            <a:r>
              <a:rPr lang="de-DE" dirty="0"/>
              <a:t> Controller</a:t>
            </a:r>
            <a:br>
              <a:rPr lang="de-DE" dirty="0"/>
            </a:br>
            <a:r>
              <a:rPr lang="de-DE" dirty="0"/>
              <a:t>Start, </a:t>
            </a:r>
            <a:r>
              <a:rPr lang="de-DE" dirty="0" err="1"/>
              <a:t>Stop</a:t>
            </a:r>
            <a:r>
              <a:rPr lang="de-DE" dirty="0"/>
              <a:t> und </a:t>
            </a:r>
            <a:r>
              <a:rPr lang="de-DE" dirty="0" err="1"/>
              <a:t>Repeated</a:t>
            </a:r>
            <a:r>
              <a:rPr lang="de-DE" dirty="0"/>
              <a:t> Start </a:t>
            </a:r>
            <a:r>
              <a:rPr lang="de-DE" dirty="0" err="1"/>
              <a:t>Condition</a:t>
            </a:r>
            <a:br>
              <a:rPr lang="de-DE" dirty="0"/>
            </a:br>
            <a:r>
              <a:rPr lang="de-DE" dirty="0" err="1"/>
              <a:t>Wakeup</a:t>
            </a:r>
            <a:r>
              <a:rPr lang="de-DE" dirty="0"/>
              <a:t> – Funktion</a:t>
            </a:r>
          </a:p>
          <a:p>
            <a:r>
              <a:rPr lang="de-DE" dirty="0" err="1"/>
              <a:t>Address</a:t>
            </a:r>
            <a:r>
              <a:rPr lang="de-DE" dirty="0"/>
              <a:t> Match Unit</a:t>
            </a:r>
            <a:br>
              <a:rPr lang="de-DE" dirty="0"/>
            </a:br>
            <a:r>
              <a:rPr lang="de-DE" dirty="0"/>
              <a:t>Überprüft die Übereinstimmung mit der 7-Bit Adresse im TWI </a:t>
            </a:r>
            <a:r>
              <a:rPr lang="de-DE" dirty="0" err="1"/>
              <a:t>Address</a:t>
            </a:r>
            <a:r>
              <a:rPr lang="de-DE" dirty="0"/>
              <a:t> Register ( TWAR )</a:t>
            </a:r>
            <a:endParaRPr lang="de-AT"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94</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lstStyle/>
          <a:p>
            <a:r>
              <a:rPr lang="de-DE" dirty="0">
                <a:latin typeface="Arial" pitchFamily="34" charset="0"/>
                <a:cs typeface="Arial" pitchFamily="34" charset="0"/>
              </a:rPr>
              <a:t>I2C Bus </a:t>
            </a:r>
            <a:r>
              <a:rPr lang="de-DE" dirty="0"/>
              <a:t>( </a:t>
            </a:r>
            <a:r>
              <a:rPr lang="de-DE" dirty="0" err="1"/>
              <a:t>Two-wire</a:t>
            </a:r>
            <a:r>
              <a:rPr lang="de-DE" dirty="0"/>
              <a:t> Serial Interface )</a:t>
            </a:r>
            <a:endParaRPr lang="de-AT" dirty="0"/>
          </a:p>
        </p:txBody>
      </p:sp>
      <p:sp>
        <p:nvSpPr>
          <p:cNvPr id="5" name="Inhaltsplatzhalter 4"/>
          <p:cNvSpPr>
            <a:spLocks noGrp="1"/>
          </p:cNvSpPr>
          <p:nvPr>
            <p:ph sz="quarter" idx="1"/>
          </p:nvPr>
        </p:nvSpPr>
        <p:spPr>
          <a:xfrm>
            <a:off x="457200" y="1524000"/>
            <a:ext cx="8507288" cy="4857328"/>
          </a:xfrm>
        </p:spPr>
        <p:txBody>
          <a:bodyPr>
            <a:normAutofit/>
          </a:bodyPr>
          <a:lstStyle/>
          <a:p>
            <a:r>
              <a:rPr lang="de-DE" dirty="0" err="1"/>
              <a:t>Control</a:t>
            </a:r>
            <a:r>
              <a:rPr lang="de-DE" dirty="0"/>
              <a:t> Unit</a:t>
            </a:r>
            <a:br>
              <a:rPr lang="de-DE" dirty="0"/>
            </a:br>
            <a:r>
              <a:rPr lang="de-DE" dirty="0"/>
              <a:t>Überwacht den I2C Bus</a:t>
            </a:r>
            <a:br>
              <a:rPr lang="de-DE" dirty="0"/>
            </a:br>
            <a:r>
              <a:rPr lang="de-DE" dirty="0"/>
              <a:t>Bei einem Ereignis wird das TWI Interrupt </a:t>
            </a:r>
            <a:r>
              <a:rPr lang="de-DE" dirty="0" err="1"/>
              <a:t>Flag</a:t>
            </a:r>
            <a:r>
              <a:rPr lang="de-DE" dirty="0"/>
              <a:t> gesetzt ( TWINT ) und das TWI Status Register beschrieben, um den Event zu signalisieren. Die Übertragung wird angehalten, solange das TWINT </a:t>
            </a:r>
            <a:r>
              <a:rPr lang="de-DE" dirty="0" err="1"/>
              <a:t>Flag</a:t>
            </a:r>
            <a:r>
              <a:rPr lang="de-DE" dirty="0"/>
              <a:t> gesetzt ist.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95</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lstStyle/>
          <a:p>
            <a:r>
              <a:rPr lang="de-DE" dirty="0">
                <a:latin typeface="Arial" pitchFamily="34" charset="0"/>
                <a:cs typeface="Arial" pitchFamily="34" charset="0"/>
              </a:rPr>
              <a:t>I2C Bus </a:t>
            </a:r>
            <a:r>
              <a:rPr lang="de-DE" dirty="0"/>
              <a:t>( </a:t>
            </a:r>
            <a:r>
              <a:rPr lang="de-DE" dirty="0" err="1"/>
              <a:t>Two-wire</a:t>
            </a:r>
            <a:r>
              <a:rPr lang="de-DE" dirty="0"/>
              <a:t> Serial Interface )</a:t>
            </a:r>
            <a:endParaRPr lang="de-AT" dirty="0"/>
          </a:p>
        </p:txBody>
      </p:sp>
      <p:sp>
        <p:nvSpPr>
          <p:cNvPr id="5" name="Inhaltsplatzhalter 4"/>
          <p:cNvSpPr>
            <a:spLocks noGrp="1"/>
          </p:cNvSpPr>
          <p:nvPr>
            <p:ph sz="quarter" idx="1"/>
          </p:nvPr>
        </p:nvSpPr>
        <p:spPr>
          <a:xfrm>
            <a:off x="0" y="1524000"/>
            <a:ext cx="8964488" cy="5145360"/>
          </a:xfrm>
        </p:spPr>
        <p:txBody>
          <a:bodyPr>
            <a:normAutofit fontScale="92500" lnSpcReduction="10000"/>
          </a:bodyPr>
          <a:lstStyle/>
          <a:p>
            <a:r>
              <a:rPr lang="de-DE" dirty="0"/>
              <a:t>Events der </a:t>
            </a:r>
            <a:r>
              <a:rPr lang="de-DE" dirty="0" err="1"/>
              <a:t>Control</a:t>
            </a:r>
            <a:r>
              <a:rPr lang="de-DE" dirty="0"/>
              <a:t> Unit:</a:t>
            </a:r>
          </a:p>
          <a:p>
            <a:pPr lvl="1"/>
            <a:r>
              <a:rPr lang="en-US" dirty="0"/>
              <a:t>After the TWI has transmitted a START/REPEATED START condition</a:t>
            </a:r>
          </a:p>
          <a:p>
            <a:pPr lvl="1"/>
            <a:r>
              <a:rPr lang="en-US" dirty="0"/>
              <a:t>After the TWI has transmitted SLA+R/W</a:t>
            </a:r>
          </a:p>
          <a:p>
            <a:pPr lvl="1"/>
            <a:r>
              <a:rPr lang="en-US" dirty="0"/>
              <a:t>After the TWI has transmitted an address byte</a:t>
            </a:r>
          </a:p>
          <a:p>
            <a:pPr lvl="1"/>
            <a:r>
              <a:rPr lang="en-US" dirty="0"/>
              <a:t>After the TWI has lost arbitration</a:t>
            </a:r>
          </a:p>
          <a:p>
            <a:pPr lvl="1"/>
            <a:r>
              <a:rPr lang="en-US" dirty="0"/>
              <a:t>After the TWI has been addressed by own slave address or general call</a:t>
            </a:r>
          </a:p>
          <a:p>
            <a:pPr lvl="1"/>
            <a:r>
              <a:rPr lang="en-US" dirty="0"/>
              <a:t>After the TWI has received a data byte</a:t>
            </a:r>
          </a:p>
          <a:p>
            <a:pPr lvl="1"/>
            <a:r>
              <a:rPr lang="en-US" dirty="0"/>
              <a:t>After a STOP or REPEATED START has been received while still addressed as a slave</a:t>
            </a:r>
          </a:p>
          <a:p>
            <a:pPr lvl="1"/>
            <a:r>
              <a:rPr lang="en-US" dirty="0"/>
              <a:t>When a bus error has occurred due to an illegal START or STOP condition</a:t>
            </a:r>
            <a:endParaRPr lang="de-DE"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96</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a:t>V0.11,  P. Klotz</a:t>
            </a:r>
            <a:endParaRPr lang="de-DE" dirty="0"/>
          </a:p>
        </p:txBody>
      </p:sp>
      <p:sp>
        <p:nvSpPr>
          <p:cNvPr id="4" name="Titel 3"/>
          <p:cNvSpPr>
            <a:spLocks noGrp="1"/>
          </p:cNvSpPr>
          <p:nvPr>
            <p:ph type="title"/>
          </p:nvPr>
        </p:nvSpPr>
        <p:spPr/>
        <p:txBody>
          <a:bodyPr/>
          <a:lstStyle/>
          <a:p>
            <a:r>
              <a:rPr lang="de-DE" dirty="0">
                <a:latin typeface="Arial" pitchFamily="34" charset="0"/>
                <a:cs typeface="Arial" pitchFamily="34" charset="0"/>
              </a:rPr>
              <a:t>I2C Bus </a:t>
            </a:r>
            <a:r>
              <a:rPr lang="de-DE" dirty="0"/>
              <a:t>( </a:t>
            </a:r>
            <a:r>
              <a:rPr lang="de-DE" dirty="0" err="1"/>
              <a:t>Two-wire</a:t>
            </a:r>
            <a:r>
              <a:rPr lang="de-DE" dirty="0"/>
              <a:t> Serial Interface )</a:t>
            </a:r>
            <a:endParaRPr lang="de-AT" dirty="0"/>
          </a:p>
        </p:txBody>
      </p:sp>
      <p:sp>
        <p:nvSpPr>
          <p:cNvPr id="5" name="Inhaltsplatzhalter 4"/>
          <p:cNvSpPr>
            <a:spLocks noGrp="1"/>
          </p:cNvSpPr>
          <p:nvPr>
            <p:ph sz="quarter" idx="1"/>
          </p:nvPr>
        </p:nvSpPr>
        <p:spPr>
          <a:xfrm>
            <a:off x="0" y="1524000"/>
            <a:ext cx="8964488" cy="5145360"/>
          </a:xfrm>
        </p:spPr>
        <p:txBody>
          <a:bodyPr>
            <a:normAutofit/>
          </a:bodyPr>
          <a:lstStyle/>
          <a:p>
            <a:r>
              <a:rPr lang="de-DE" dirty="0"/>
              <a:t>Ablauf der I2C Bus – Übertragung siehe atmega32.pdf Seite 184, Kapitel "</a:t>
            </a:r>
            <a:r>
              <a:rPr lang="de-DE" dirty="0" err="1"/>
              <a:t>Using</a:t>
            </a:r>
            <a:r>
              <a:rPr lang="de-DE" dirty="0"/>
              <a:t> </a:t>
            </a:r>
            <a:r>
              <a:rPr lang="de-DE" dirty="0" err="1"/>
              <a:t>the</a:t>
            </a:r>
            <a:r>
              <a:rPr lang="de-DE"/>
              <a:t> TWI"</a:t>
            </a:r>
            <a:endParaRPr lang="de-DE"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dirty="0"/>
              <a:t>P. Klotz</a:t>
            </a:r>
          </a:p>
        </p:txBody>
      </p:sp>
      <p:sp>
        <p:nvSpPr>
          <p:cNvPr id="3" name="Foliennummernplatzhalter 2"/>
          <p:cNvSpPr>
            <a:spLocks noGrp="1"/>
          </p:cNvSpPr>
          <p:nvPr>
            <p:ph type="sldNum" sz="quarter" idx="12"/>
          </p:nvPr>
        </p:nvSpPr>
        <p:spPr/>
        <p:txBody>
          <a:bodyPr/>
          <a:lstStyle/>
          <a:p>
            <a:fld id="{6C6AE60A-B69C-4790-82F7-3882EDF23186}" type="slidenum">
              <a:rPr lang="de-DE" smtClean="0"/>
              <a:pPr/>
              <a:t>97</a:t>
            </a:fld>
            <a:endParaRPr lang="de-DE"/>
          </a:p>
        </p:txBody>
      </p:sp>
      <p:sp>
        <p:nvSpPr>
          <p:cNvPr id="4" name="Titel 3"/>
          <p:cNvSpPr>
            <a:spLocks noGrp="1"/>
          </p:cNvSpPr>
          <p:nvPr>
            <p:ph type="title"/>
          </p:nvPr>
        </p:nvSpPr>
        <p:spPr/>
        <p:txBody>
          <a:bodyPr/>
          <a:lstStyle/>
          <a:p>
            <a:r>
              <a:rPr lang="de-DE" dirty="0"/>
              <a:t>USART</a:t>
            </a:r>
            <a:endParaRPr lang="de-AT" dirty="0"/>
          </a:p>
        </p:txBody>
      </p:sp>
      <p:sp>
        <p:nvSpPr>
          <p:cNvPr id="5" name="Textplatzhalter 4"/>
          <p:cNvSpPr>
            <a:spLocks noGrp="1"/>
          </p:cNvSpPr>
          <p:nvPr>
            <p:ph type="body" idx="1"/>
          </p:nvPr>
        </p:nvSpPr>
        <p:spPr/>
        <p:txBody>
          <a:bodyPr/>
          <a:lstStyle/>
          <a:p>
            <a:r>
              <a:rPr lang="de-DE" dirty="0"/>
              <a:t>Serielle Schnittstelle</a:t>
            </a:r>
            <a:endParaRPr lang="de-AT"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98</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Eigenschaften</a:t>
            </a:r>
            <a:endParaRPr lang="de-AT" dirty="0"/>
          </a:p>
        </p:txBody>
      </p:sp>
      <p:sp>
        <p:nvSpPr>
          <p:cNvPr id="5" name="Inhaltsplatzhalter 4"/>
          <p:cNvSpPr>
            <a:spLocks noGrp="1"/>
          </p:cNvSpPr>
          <p:nvPr>
            <p:ph sz="quarter" idx="1"/>
          </p:nvPr>
        </p:nvSpPr>
        <p:spPr>
          <a:xfrm>
            <a:off x="107504" y="1524000"/>
            <a:ext cx="8928992" cy="5073352"/>
          </a:xfrm>
        </p:spPr>
        <p:txBody>
          <a:bodyPr>
            <a:normAutofit lnSpcReduction="10000"/>
          </a:bodyPr>
          <a:lstStyle/>
          <a:p>
            <a:r>
              <a:rPr lang="en-US" b="1" dirty="0"/>
              <a:t>Two Programmable Serial USART (</a:t>
            </a:r>
            <a:r>
              <a:rPr lang="en-US" b="1" dirty="0">
                <a:latin typeface="Arial" panose="020B0604020202020204" pitchFamily="34" charset="0"/>
                <a:cs typeface="Arial" panose="020B0604020202020204" pitchFamily="34" charset="0"/>
              </a:rPr>
              <a:t>USART0 and USART1</a:t>
            </a:r>
            <a:r>
              <a:rPr lang="en-US" b="1" dirty="0"/>
              <a:t>)</a:t>
            </a:r>
          </a:p>
          <a:p>
            <a:r>
              <a:rPr lang="en-US" b="1" dirty="0"/>
              <a:t>Full Duplex Operation (Independent Serial Receive and Transmit Registers)</a:t>
            </a:r>
          </a:p>
          <a:p>
            <a:r>
              <a:rPr lang="de-AT" b="1" dirty="0" err="1"/>
              <a:t>Asynchronous</a:t>
            </a:r>
            <a:r>
              <a:rPr lang="de-AT" b="1" dirty="0"/>
              <a:t> </a:t>
            </a:r>
            <a:r>
              <a:rPr lang="de-AT" b="1" dirty="0" err="1"/>
              <a:t>or</a:t>
            </a:r>
            <a:r>
              <a:rPr lang="de-AT" b="1" dirty="0"/>
              <a:t> </a:t>
            </a:r>
            <a:r>
              <a:rPr lang="de-AT" b="1" dirty="0" err="1"/>
              <a:t>Synchronous</a:t>
            </a:r>
            <a:r>
              <a:rPr lang="de-AT" b="1" dirty="0"/>
              <a:t> Operation</a:t>
            </a:r>
          </a:p>
          <a:p>
            <a:r>
              <a:rPr lang="en-US" b="1" dirty="0"/>
              <a:t>Master or Slave Clocked Synchronous Operation</a:t>
            </a:r>
          </a:p>
          <a:p>
            <a:r>
              <a:rPr lang="en-US" b="1" dirty="0"/>
              <a:t>High Resolution Baud Rate Generator</a:t>
            </a:r>
          </a:p>
          <a:p>
            <a:r>
              <a:rPr lang="en-US" b="1" dirty="0"/>
              <a:t>Supports Serial Frames with 5, 6, 7, 8, or 9 Data Bits and 1 or 2 Stop Bits</a:t>
            </a:r>
          </a:p>
          <a:p>
            <a:r>
              <a:rPr lang="en-US" b="1" dirty="0"/>
              <a:t>Odd or Even Parity Generation and Parity Check Supported by Hardware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a:xfrm>
            <a:off x="155448" y="6315075"/>
            <a:ext cx="1188720" cy="457200"/>
          </a:xfrm>
        </p:spPr>
        <p:txBody>
          <a:bodyPr/>
          <a:lstStyle/>
          <a:p>
            <a:fld id="{6C6AE60A-B69C-4790-82F7-3882EDF23186}" type="slidenum">
              <a:rPr lang="de-DE" smtClean="0"/>
              <a:pPr/>
              <a:t>99</a:t>
            </a:fld>
            <a:endParaRPr lang="de-DE"/>
          </a:p>
        </p:txBody>
      </p:sp>
      <p:sp>
        <p:nvSpPr>
          <p:cNvPr id="3" name="Fußzeilenplatzhalter 2"/>
          <p:cNvSpPr>
            <a:spLocks noGrp="1"/>
          </p:cNvSpPr>
          <p:nvPr>
            <p:ph type="ftr" sz="quarter" idx="12"/>
          </p:nvPr>
        </p:nvSpPr>
        <p:spPr>
          <a:xfrm>
            <a:off x="5652120" y="6309320"/>
            <a:ext cx="3077344" cy="384048"/>
          </a:xfrm>
        </p:spPr>
        <p:txBody>
          <a:bodyPr/>
          <a:lstStyle/>
          <a:p>
            <a:r>
              <a:rPr lang="de-DE" dirty="0"/>
              <a:t>P. Klotz</a:t>
            </a:r>
          </a:p>
        </p:txBody>
      </p:sp>
      <p:sp>
        <p:nvSpPr>
          <p:cNvPr id="4" name="Titel 3"/>
          <p:cNvSpPr>
            <a:spLocks noGrp="1"/>
          </p:cNvSpPr>
          <p:nvPr>
            <p:ph type="title"/>
          </p:nvPr>
        </p:nvSpPr>
        <p:spPr/>
        <p:txBody>
          <a:bodyPr/>
          <a:lstStyle/>
          <a:p>
            <a:r>
              <a:rPr lang="de-DE" dirty="0"/>
              <a:t>USART: Eigenschaften</a:t>
            </a:r>
            <a:endParaRPr lang="de-AT" dirty="0"/>
          </a:p>
        </p:txBody>
      </p:sp>
      <p:sp>
        <p:nvSpPr>
          <p:cNvPr id="5" name="Inhaltsplatzhalter 4"/>
          <p:cNvSpPr>
            <a:spLocks noGrp="1"/>
          </p:cNvSpPr>
          <p:nvPr>
            <p:ph sz="quarter" idx="1"/>
          </p:nvPr>
        </p:nvSpPr>
        <p:spPr>
          <a:xfrm>
            <a:off x="107504" y="1524000"/>
            <a:ext cx="8928992" cy="4569296"/>
          </a:xfrm>
        </p:spPr>
        <p:txBody>
          <a:bodyPr>
            <a:normAutofit/>
          </a:bodyPr>
          <a:lstStyle/>
          <a:p>
            <a:r>
              <a:rPr lang="de-AT" b="1" dirty="0"/>
              <a:t>Data </a:t>
            </a:r>
            <a:r>
              <a:rPr lang="de-AT" b="1" dirty="0" err="1"/>
              <a:t>OverRun</a:t>
            </a:r>
            <a:r>
              <a:rPr lang="de-AT" b="1" dirty="0"/>
              <a:t> </a:t>
            </a:r>
            <a:r>
              <a:rPr lang="de-AT" b="1" dirty="0" err="1"/>
              <a:t>Detection</a:t>
            </a:r>
            <a:endParaRPr lang="de-AT" b="1" dirty="0"/>
          </a:p>
          <a:p>
            <a:r>
              <a:rPr lang="de-AT" b="1" dirty="0" err="1"/>
              <a:t>Framing</a:t>
            </a:r>
            <a:r>
              <a:rPr lang="de-AT" b="1" dirty="0"/>
              <a:t> Error </a:t>
            </a:r>
            <a:r>
              <a:rPr lang="de-AT" b="1" dirty="0" err="1"/>
              <a:t>Detection</a:t>
            </a:r>
            <a:endParaRPr lang="de-AT" b="1" dirty="0"/>
          </a:p>
          <a:p>
            <a:r>
              <a:rPr lang="en-US" b="1" dirty="0"/>
              <a:t>Noise Filtering Includes False Start Bit Detection and Digital Low Pass Filter</a:t>
            </a:r>
          </a:p>
          <a:p>
            <a:r>
              <a:rPr lang="en-US" b="1" dirty="0"/>
              <a:t>Three Separate Interrupts on TX Complete, TX Data Register Empty, and RX Complete</a:t>
            </a:r>
          </a:p>
          <a:p>
            <a:r>
              <a:rPr lang="de-AT" b="1" dirty="0"/>
              <a:t>Multi-</a:t>
            </a:r>
            <a:r>
              <a:rPr lang="de-AT" b="1" dirty="0" err="1"/>
              <a:t>processor</a:t>
            </a:r>
            <a:r>
              <a:rPr lang="de-AT" b="1" dirty="0"/>
              <a:t> Communication Mode</a:t>
            </a:r>
          </a:p>
          <a:p>
            <a:r>
              <a:rPr lang="fr-FR" b="1" dirty="0"/>
              <a:t>Double Speed </a:t>
            </a:r>
            <a:r>
              <a:rPr lang="fr-FR" b="1" dirty="0" err="1"/>
              <a:t>Asynchronous</a:t>
            </a:r>
            <a:r>
              <a:rPr lang="fr-FR" b="1" dirty="0"/>
              <a:t> Communication Mode</a:t>
            </a:r>
            <a:endParaRPr lang="de-AT"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rrency">
  <a:themeElements>
    <a:clrScheme name="Currency">
      <a:dk1>
        <a:sysClr val="windowText" lastClr="000000"/>
      </a:dk1>
      <a:lt1>
        <a:sysClr val="window" lastClr="FFFFFF"/>
      </a:lt1>
      <a:dk2>
        <a:srgbClr val="4A606E"/>
      </a:dk2>
      <a:lt2>
        <a:srgbClr val="D1E1E3"/>
      </a:lt2>
      <a:accent1>
        <a:srgbClr val="79B5B0"/>
      </a:accent1>
      <a:accent2>
        <a:srgbClr val="B4BC4C"/>
      </a:accent2>
      <a:accent3>
        <a:srgbClr val="B77851"/>
      </a:accent3>
      <a:accent4>
        <a:srgbClr val="776A5B"/>
      </a:accent4>
      <a:accent5>
        <a:srgbClr val="B6AD76"/>
      </a:accent5>
      <a:accent6>
        <a:srgbClr val="95AEB1"/>
      </a:accent6>
      <a:hlink>
        <a:srgbClr val="3ECCED"/>
      </a:hlink>
      <a:folHlink>
        <a:srgbClr val="2C6C93"/>
      </a:folHlink>
    </a:clrScheme>
    <a:fontScheme name="Currency">
      <a:maj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rrency">
      <a:fillStyleLst>
        <a:solidFill>
          <a:schemeClr val="phClr"/>
        </a:solidFill>
        <a:gradFill rotWithShape="1">
          <a:gsLst>
            <a:gs pos="0">
              <a:schemeClr val="phClr">
                <a:tint val="80000"/>
                <a:satMod val="110000"/>
              </a:schemeClr>
            </a:gs>
            <a:gs pos="47500">
              <a:schemeClr val="phClr">
                <a:tint val="35000"/>
                <a:satMod val="110000"/>
              </a:schemeClr>
            </a:gs>
            <a:gs pos="58500">
              <a:schemeClr val="phClr">
                <a:tint val="35000"/>
                <a:satMod val="110000"/>
              </a:schemeClr>
            </a:gs>
            <a:gs pos="100000">
              <a:schemeClr val="phClr">
                <a:tint val="80000"/>
                <a:satMod val="110000"/>
              </a:schemeClr>
            </a:gs>
          </a:gsLst>
          <a:lin ang="3600000" scaled="1"/>
        </a:gradFill>
        <a:gradFill rotWithShape="1">
          <a:gsLst>
            <a:gs pos="0">
              <a:schemeClr val="phClr">
                <a:shade val="52000"/>
                <a:satMod val="105000"/>
              </a:schemeClr>
            </a:gs>
            <a:gs pos="47500">
              <a:schemeClr val="phClr">
                <a:shade val="89000"/>
                <a:satMod val="105000"/>
              </a:schemeClr>
            </a:gs>
            <a:gs pos="58500">
              <a:schemeClr val="phClr">
                <a:shade val="89000"/>
                <a:satMod val="105000"/>
              </a:schemeClr>
            </a:gs>
            <a:gs pos="100000">
              <a:schemeClr val="phClr">
                <a:shade val="52000"/>
                <a:satMod val="105000"/>
              </a:schemeClr>
            </a:gs>
          </a:gsLst>
          <a:lin ang="3600000" scaled="1"/>
        </a:gradFill>
      </a:fillStyleLst>
      <a:lnStyleLst>
        <a:ln w="10000" cap="flat" cmpd="sng" algn="ctr">
          <a:solidFill>
            <a:schemeClr val="phClr"/>
          </a:solidFill>
          <a:prstDash val="solid"/>
        </a:ln>
        <a:ln w="60000" cap="flat" cmpd="thickThin" algn="ctr">
          <a:solidFill>
            <a:schemeClr val="phClr"/>
          </a:solidFill>
          <a:prstDash val="solid"/>
        </a:ln>
        <a:ln w="25400" cap="flat" cmpd="sng" algn="ctr">
          <a:solidFill>
            <a:schemeClr val="phClr"/>
          </a:solidFill>
          <a:prstDash val="solid"/>
        </a:ln>
      </a:lnStyleLst>
      <a:effectStyleLst>
        <a:effectStyle>
          <a:effectLst>
            <a:outerShdw blurRad="38100" dist="38100" dir="5400000" algn="r" rotWithShape="0">
              <a:srgbClr val="000000">
                <a:alpha val="60000"/>
              </a:srgbClr>
            </a:outerShdw>
          </a:effectLst>
        </a:effectStyle>
        <a:effectStyle>
          <a:effectLst>
            <a:outerShdw blurRad="38100" dist="38100" dir="5400000" algn="r" rotWithShape="0">
              <a:srgbClr val="000000">
                <a:alpha val="60000"/>
              </a:srgbClr>
            </a:outerShdw>
          </a:effectLst>
          <a:scene3d>
            <a:camera prst="isometricLeftDown" fov="0">
              <a:rot lat="0" lon="0" rev="0"/>
            </a:camera>
            <a:lightRig rig="harsh" dir="tl">
              <a:rot lat="0" lon="0" rev="8400000"/>
            </a:lightRig>
          </a:scene3d>
          <a:sp3d prstMaterial="flat">
            <a:bevelT w="38100" h="50800" prst="softRound"/>
          </a:sp3d>
        </a:effectStyle>
        <a:effectStyle>
          <a:effectLst>
            <a:outerShdw blurRad="50800" dist="63500" dir="5400000" algn="r" rotWithShape="0">
              <a:srgbClr val="000000">
                <a:alpha val="65000"/>
              </a:srgbClr>
            </a:outerShdw>
          </a:effectLst>
          <a:scene3d>
            <a:camera prst="isometricLeftDown" fov="0">
              <a:rot lat="0" lon="0" rev="0"/>
            </a:camera>
            <a:lightRig rig="harsh" dir="tl">
              <a:rot lat="0" lon="0" rev="840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80000"/>
                <a:satMod val="300000"/>
              </a:schemeClr>
            </a:gs>
            <a:gs pos="100000">
              <a:schemeClr val="phClr">
                <a:shade val="20000"/>
                <a:satMod val="350000"/>
              </a:schemeClr>
            </a:gs>
          </a:gsLst>
          <a:path path="circle">
            <a:fillToRect l="50000" t="50000" r="50000" b="50000"/>
          </a:path>
        </a:gradFill>
        <a:blipFill>
          <a:blip xmlns:r="http://schemas.openxmlformats.org/officeDocument/2006/relationships" r:embed="rId1">
            <a:duotone>
              <a:schemeClr val="phClr">
                <a:tint val="98000"/>
                <a:shade val="98000"/>
                <a:satMod val="120000"/>
              </a:schemeClr>
              <a:schemeClr val="phClr">
                <a:tint val="86000"/>
                <a:shade val="92000"/>
                <a:satMod val="150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Template>
  <TotalTime>0</TotalTime>
  <Words>4552</Words>
  <Application>Microsoft Office PowerPoint</Application>
  <PresentationFormat>Bildschirmpräsentation (4:3)</PresentationFormat>
  <Paragraphs>840</Paragraphs>
  <Slides>122</Slides>
  <Notes>21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122</vt:i4>
      </vt:variant>
    </vt:vector>
  </HeadingPairs>
  <TitlesOfParts>
    <vt:vector size="129" baseType="lpstr">
      <vt:lpstr>Arial</vt:lpstr>
      <vt:lpstr>Calibri</vt:lpstr>
      <vt:lpstr>Constantia</vt:lpstr>
      <vt:lpstr>Courier New</vt:lpstr>
      <vt:lpstr>Wingdings</vt:lpstr>
      <vt:lpstr>Wingdings 2</vt:lpstr>
      <vt:lpstr>Currency</vt:lpstr>
      <vt:lpstr>AVR Mikrocontroller</vt:lpstr>
      <vt:lpstr>Elemente eines Mikrocontrollers</vt:lpstr>
      <vt:lpstr>Einsatzgebiete  eines  Mikrocontrollers</vt:lpstr>
      <vt:lpstr>Aufbau  eines Mikrocontrollers</vt:lpstr>
      <vt:lpstr>Blockschaltbild ATMega644P</vt:lpstr>
      <vt:lpstr>ATMega 644 PA</vt:lpstr>
      <vt:lpstr>CPU  ATMega644</vt:lpstr>
      <vt:lpstr>CPU  ATMega644P</vt:lpstr>
      <vt:lpstr>Zusatzkomponenten ATMega644P</vt:lpstr>
      <vt:lpstr>Architektur CPU </vt:lpstr>
      <vt:lpstr>Befehlsgruppen: Rechnen</vt:lpstr>
      <vt:lpstr>Befehlsgruppen: Bit und Bit-test</vt:lpstr>
      <vt:lpstr>Befehlsgruppen: Sprünge</vt:lpstr>
      <vt:lpstr>Befehlsgruppen: Datentransfer</vt:lpstr>
      <vt:lpstr>Befehlsgruppen: CPU-Controlle</vt:lpstr>
      <vt:lpstr>Befehlsgruppen: Befehlsaufbau</vt:lpstr>
      <vt:lpstr>Zusammenfassung</vt:lpstr>
      <vt:lpstr>Zusammenfassung</vt:lpstr>
      <vt:lpstr>Zusammenfassung</vt:lpstr>
      <vt:lpstr>Statusregister</vt:lpstr>
      <vt:lpstr>Statusregister</vt:lpstr>
      <vt:lpstr>Debugger</vt:lpstr>
      <vt:lpstr>Interner Speicher</vt:lpstr>
      <vt:lpstr>Interne Speicherarten</vt:lpstr>
      <vt:lpstr>Flash-Speicher</vt:lpstr>
      <vt:lpstr>RAM</vt:lpstr>
      <vt:lpstr>PowerPoint-Präsentation</vt:lpstr>
      <vt:lpstr>AVR CPU General Purpose Working Registers</vt:lpstr>
      <vt:lpstr>EEPROM</vt:lpstr>
      <vt:lpstr>I/O Speicher</vt:lpstr>
      <vt:lpstr>I/O</vt:lpstr>
      <vt:lpstr>General Digital I/O</vt:lpstr>
      <vt:lpstr>Initialisierung der Pins</vt:lpstr>
      <vt:lpstr>Initialisierung der Pins</vt:lpstr>
      <vt:lpstr>Lesen der Pins</vt:lpstr>
      <vt:lpstr>Interrupts</vt:lpstr>
      <vt:lpstr>Interrupt</vt:lpstr>
      <vt:lpstr>Reset und Interrupt-Handling</vt:lpstr>
      <vt:lpstr>Reset und Interrupt-Handling</vt:lpstr>
      <vt:lpstr>Interrupt-Vektortabelle</vt:lpstr>
      <vt:lpstr>Interrupt-Vektortabelle</vt:lpstr>
      <vt:lpstr>Vorraussetzungen zum Interrupt-Handling</vt:lpstr>
      <vt:lpstr>Interruptregister</vt:lpstr>
      <vt:lpstr>Externe Interrupts</vt:lpstr>
      <vt:lpstr>EICRA – External Interrupt Control Register A</vt:lpstr>
      <vt:lpstr>EIMSK External Interrupt Mask Register</vt:lpstr>
      <vt:lpstr>PCICR – Pin Change Interrupt Control Register</vt:lpstr>
      <vt:lpstr>PCIFR – Pin Change Interrupt Flag Register</vt:lpstr>
      <vt:lpstr>PCMSK0 – Pin Change Mask Register 0</vt:lpstr>
      <vt:lpstr>8-Bit Timer / Counter</vt:lpstr>
      <vt:lpstr>Timer / Counter</vt:lpstr>
      <vt:lpstr>Eigenschaften</vt:lpstr>
      <vt:lpstr>Schaltung ( vereinfacht )</vt:lpstr>
      <vt:lpstr>Register</vt:lpstr>
      <vt:lpstr>Clock</vt:lpstr>
      <vt:lpstr>Vorteiler</vt:lpstr>
      <vt:lpstr>Funktionsarten des Timers</vt:lpstr>
      <vt:lpstr>Output Compare Unit</vt:lpstr>
      <vt:lpstr>Normal</vt:lpstr>
      <vt:lpstr>Output Compare Modus CTC - Mode</vt:lpstr>
      <vt:lpstr>Output Compare Modus CTC - Mode</vt:lpstr>
      <vt:lpstr>Output Compare Moden FAST PWM - Mode</vt:lpstr>
      <vt:lpstr>Output Compare Moden FAST  PWM - Mode</vt:lpstr>
      <vt:lpstr>Output Compare Moden Phase Correct PWM - Mode</vt:lpstr>
      <vt:lpstr>Output Compare Moden Phase - Correct  PWM - Mode</vt:lpstr>
      <vt:lpstr>Vorteiler – Reset-Bit im GTCCR</vt:lpstr>
      <vt:lpstr>Register TCCR0B</vt:lpstr>
      <vt:lpstr>Register TCCR0A</vt:lpstr>
      <vt:lpstr>Register TCCR0A</vt:lpstr>
      <vt:lpstr>Register TCCR0A</vt:lpstr>
      <vt:lpstr>Register TCCR0A</vt:lpstr>
      <vt:lpstr>Register TCCR0</vt:lpstr>
      <vt:lpstr>Register TCNT0 – Timer Counter Register</vt:lpstr>
      <vt:lpstr>Register OCR0A/B – Output Compare Register</vt:lpstr>
      <vt:lpstr>TIMSK0 – TC0 Timer Interrupt Mask Register</vt:lpstr>
      <vt:lpstr>Register TIFR0 – Timer Counter Interrupt Flag Register</vt:lpstr>
      <vt:lpstr>Externer Clock</vt:lpstr>
      <vt:lpstr>Output Compare Unit, Blockschaltbild</vt:lpstr>
      <vt:lpstr>ADC</vt:lpstr>
      <vt:lpstr>ADC Analog – Digital Konverter</vt:lpstr>
      <vt:lpstr>ADC </vt:lpstr>
      <vt:lpstr>ADC </vt:lpstr>
      <vt:lpstr>ADC Analog – Digital Konverter</vt:lpstr>
      <vt:lpstr>ADC Analog – Digital Konverter - Start</vt:lpstr>
      <vt:lpstr>ADC ADMUX Multiplexer, Ref-Voltage, </vt:lpstr>
      <vt:lpstr>ADC ADCSRA  - ADC Control and Status Register A </vt:lpstr>
      <vt:lpstr>ADC ADCSRA  - ADC Control and Status Register A </vt:lpstr>
      <vt:lpstr>ADC </vt:lpstr>
      <vt:lpstr>I2C Bus</vt:lpstr>
      <vt:lpstr>I2C Bus ( Two-wire Serial Interface )</vt:lpstr>
      <vt:lpstr>I2C Bus ( Two-wire Serial Interface )</vt:lpstr>
      <vt:lpstr>I2C Bus ( Two-wire Serial Interface )</vt:lpstr>
      <vt:lpstr>I2C Bus ( Two-wire Serial Interface )</vt:lpstr>
      <vt:lpstr>I2C Bus ( Two-wire Serial Interface )</vt:lpstr>
      <vt:lpstr>I2C Bus ( Two-wire Serial Interface )</vt:lpstr>
      <vt:lpstr>I2C Bus ( Two-wire Serial Interface )</vt:lpstr>
      <vt:lpstr>USART</vt:lpstr>
      <vt:lpstr>USART: Eigenschaften</vt:lpstr>
      <vt:lpstr>USART: Eigenschaften</vt:lpstr>
      <vt:lpstr>USART: Blockschaltbild</vt:lpstr>
      <vt:lpstr>USART: Takterzeugung</vt:lpstr>
      <vt:lpstr>USART: Takterzeugung Blockschaltbild</vt:lpstr>
      <vt:lpstr>USART: Taktratenberechnung</vt:lpstr>
      <vt:lpstr>USART: Taktratenberechnung</vt:lpstr>
      <vt:lpstr>USART: Frame - Formate</vt:lpstr>
      <vt:lpstr>USART Register</vt:lpstr>
      <vt:lpstr>USART:  UDR – USART I/O Data Register</vt:lpstr>
      <vt:lpstr>USART Register</vt:lpstr>
      <vt:lpstr>USART Register</vt:lpstr>
      <vt:lpstr>USART Register</vt:lpstr>
      <vt:lpstr>USART Register</vt:lpstr>
      <vt:lpstr>USART Register</vt:lpstr>
      <vt:lpstr>USART: UCSRnC</vt:lpstr>
      <vt:lpstr>USART: UCSRnC</vt:lpstr>
      <vt:lpstr>USART: UCSRnC</vt:lpstr>
      <vt:lpstr>USART: UCSRnC</vt:lpstr>
      <vt:lpstr>USART: UBRRnL and UBRRnH USART Baud Rate Registers</vt:lpstr>
      <vt:lpstr>USART: UBRRnL  and UBRRnH USART Baud Rate  Registers</vt:lpstr>
      <vt:lpstr>USART: Initialisierung in C</vt:lpstr>
      <vt:lpstr>USART: Sending Frames with 5 to 8 Data Bit</vt:lpstr>
      <vt:lpstr>USART: Receiving Frames with 5 to 8 Data Bits</vt:lpstr>
      <vt:lpstr>USART: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Mikrocontroller</dc:title>
  <dc:creator>Peter</dc:creator>
  <cp:lastModifiedBy>Taxer Tobias</cp:lastModifiedBy>
  <cp:revision>393</cp:revision>
  <dcterms:created xsi:type="dcterms:W3CDTF">2010-09-13T22:23:57Z</dcterms:created>
  <dcterms:modified xsi:type="dcterms:W3CDTF">2018-11-21T14:04:44Z</dcterms:modified>
</cp:coreProperties>
</file>