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uk-U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6085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75683E-65D4-4C88-B65B-828B76962678}" type="datetimeFigureOut">
              <a:rPr lang="uk-UA" smtClean="0"/>
              <a:t>15.09.2024</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362870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p:txBody>
          <a:bodyPr/>
          <a:lstStyle/>
          <a:p>
            <a:endParaRPr lang="uk-U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2427513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p:txBody>
          <a:bodyPr/>
          <a:lstStyle/>
          <a:p>
            <a:endParaRPr lang="uk-U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3061106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p:txBody>
          <a:bodyPr/>
          <a:lstStyle/>
          <a:p>
            <a:endParaRPr lang="uk-U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146176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75683E-65D4-4C88-B65B-828B76962678}" type="datetimeFigureOut">
              <a:rPr lang="uk-UA" smtClean="0"/>
              <a:t>15.09.2024</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313374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75683E-65D4-4C88-B65B-828B76962678}" type="datetimeFigureOut">
              <a:rPr lang="uk-UA" smtClean="0"/>
              <a:t>15.09.2024</a:t>
            </a:fld>
            <a:endParaRPr lang="uk-UA"/>
          </a:p>
        </p:txBody>
      </p:sp>
      <p:sp>
        <p:nvSpPr>
          <p:cNvPr id="8" name="Footer Placeholder 7"/>
          <p:cNvSpPr>
            <a:spLocks noGrp="1"/>
          </p:cNvSpPr>
          <p:nvPr>
            <p:ph type="ftr" sz="quarter" idx="11"/>
          </p:nvPr>
        </p:nvSpPr>
        <p:spPr>
          <a:xfrm>
            <a:off x="561111" y="6391838"/>
            <a:ext cx="3644282" cy="304801"/>
          </a:xfrm>
        </p:spPr>
        <p:txBody>
          <a:bodyPr/>
          <a:lstStyle/>
          <a:p>
            <a:endParaRPr lang="uk-UA"/>
          </a:p>
        </p:txBody>
      </p:sp>
      <p:sp>
        <p:nvSpPr>
          <p:cNvPr id="9" name="Slide Number Placeholder 8"/>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3919152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136129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p:txBody>
          <a:bodyPr/>
          <a:lstStyle/>
          <a:p>
            <a:endParaRPr lang="uk-U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188126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22903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375683E-65D4-4C88-B65B-828B76962678}" type="datetimeFigureOut">
              <a:rPr lang="uk-UA" smtClean="0"/>
              <a:t>15.09.2024</a:t>
            </a:fld>
            <a:endParaRPr lang="uk-UA"/>
          </a:p>
        </p:txBody>
      </p:sp>
      <p:sp>
        <p:nvSpPr>
          <p:cNvPr id="5" name="Footer Placeholder 4"/>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383460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375683E-65D4-4C88-B65B-828B76962678}" type="datetimeFigureOut">
              <a:rPr lang="uk-UA" smtClean="0"/>
              <a:t>15.09.2024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118161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375683E-65D4-4C88-B65B-828B76962678}" type="datetimeFigureOut">
              <a:rPr lang="uk-UA" smtClean="0"/>
              <a:t>15.09.2024</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71153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375683E-65D4-4C88-B65B-828B76962678}" type="datetimeFigureOut">
              <a:rPr lang="uk-UA" smtClean="0"/>
              <a:t>15.09.2024</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42983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5683E-65D4-4C88-B65B-828B76962678}" type="datetimeFigureOut">
              <a:rPr lang="uk-UA" smtClean="0"/>
              <a:t>15.09.2024</a:t>
            </a:fld>
            <a:endParaRPr lang="uk-UA"/>
          </a:p>
        </p:txBody>
      </p:sp>
      <p:sp>
        <p:nvSpPr>
          <p:cNvPr id="3" name="Footer Placeholder 2"/>
          <p:cNvSpPr>
            <a:spLocks noGrp="1"/>
          </p:cNvSpPr>
          <p:nvPr>
            <p:ph type="ftr" sz="quarter" idx="11"/>
          </p:nvPr>
        </p:nvSpPr>
        <p:spPr/>
        <p:txBody>
          <a:bodyPr/>
          <a:lstStyle/>
          <a:p>
            <a:endParaRPr lang="uk-U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189629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75683E-65D4-4C88-B65B-828B76962678}" type="datetimeFigureOut">
              <a:rPr lang="uk-UA" smtClean="0"/>
              <a:t>15.09.2024</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230508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75683E-65D4-4C88-B65B-828B76962678}" type="datetimeFigureOut">
              <a:rPr lang="uk-UA" smtClean="0"/>
              <a:t>15.09.2024</a:t>
            </a:fld>
            <a:endParaRPr lang="uk-UA"/>
          </a:p>
        </p:txBody>
      </p:sp>
      <p:sp>
        <p:nvSpPr>
          <p:cNvPr id="6" name="Footer Placeholder 5"/>
          <p:cNvSpPr>
            <a:spLocks noGrp="1"/>
          </p:cNvSpPr>
          <p:nvPr>
            <p:ph type="ftr" sz="quarter" idx="11"/>
          </p:nvPr>
        </p:nvSpPr>
        <p:spPr/>
        <p:txBody>
          <a:bodyPr/>
          <a:lstStyle/>
          <a:p>
            <a:endParaRPr lang="uk-U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6786C38-ACCD-48B9-B749-3A5CED57C1A1}" type="slidenum">
              <a:rPr lang="uk-UA" smtClean="0"/>
              <a:t>‹#›</a:t>
            </a:fld>
            <a:endParaRPr lang="uk-UA"/>
          </a:p>
        </p:txBody>
      </p:sp>
    </p:spTree>
    <p:extLst>
      <p:ext uri="{BB962C8B-B14F-4D97-AF65-F5344CB8AC3E}">
        <p14:creationId xmlns:p14="http://schemas.microsoft.com/office/powerpoint/2010/main" val="263086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375683E-65D4-4C88-B65B-828B76962678}" type="datetimeFigureOut">
              <a:rPr lang="uk-UA" smtClean="0"/>
              <a:t>15.09.2024</a:t>
            </a:fld>
            <a:endParaRPr lang="uk-U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uk-U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6786C38-ACCD-48B9-B749-3A5CED57C1A1}" type="slidenum">
              <a:rPr lang="uk-UA" smtClean="0"/>
              <a:t>‹#›</a:t>
            </a:fld>
            <a:endParaRPr lang="uk-UA"/>
          </a:p>
        </p:txBody>
      </p:sp>
    </p:spTree>
    <p:extLst>
      <p:ext uri="{BB962C8B-B14F-4D97-AF65-F5344CB8AC3E}">
        <p14:creationId xmlns:p14="http://schemas.microsoft.com/office/powerpoint/2010/main" val="41407320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4400" dirty="0" err="1"/>
              <a:t>Універсальний</a:t>
            </a:r>
            <a:r>
              <a:rPr lang="ru-RU" sz="4400" dirty="0"/>
              <a:t> </a:t>
            </a:r>
            <a:r>
              <a:rPr lang="ru-RU" sz="4400" dirty="0" err="1"/>
              <a:t>Облік</a:t>
            </a:r>
            <a:r>
              <a:rPr lang="ru-RU" sz="4400" dirty="0"/>
              <a:t> </a:t>
            </a:r>
            <a:r>
              <a:rPr lang="ru-RU" sz="4400" dirty="0" err="1"/>
              <a:t>Фінансів</a:t>
            </a:r>
            <a:r>
              <a:rPr lang="ru-RU" sz="4400" dirty="0"/>
              <a:t> з </a:t>
            </a:r>
            <a:r>
              <a:rPr lang="ru-RU" sz="4400" dirty="0" err="1"/>
              <a:t>Плануванням</a:t>
            </a:r>
            <a:r>
              <a:rPr lang="ru-RU" sz="4400" dirty="0"/>
              <a:t> </a:t>
            </a:r>
            <a:r>
              <a:rPr lang="ru-RU" sz="4400" dirty="0" err="1"/>
              <a:t>Накопичень</a:t>
            </a:r>
            <a:r>
              <a:rPr lang="ru-RU" sz="4400" dirty="0"/>
              <a:t>"</a:t>
            </a:r>
            <a:br>
              <a:rPr lang="ru-RU" sz="4400" dirty="0"/>
            </a:br>
            <a:endParaRPr lang="uk-UA" sz="4400" dirty="0"/>
          </a:p>
        </p:txBody>
      </p:sp>
      <p:sp>
        <p:nvSpPr>
          <p:cNvPr id="3" name="Подзаголовок 2"/>
          <p:cNvSpPr>
            <a:spLocks noGrp="1"/>
          </p:cNvSpPr>
          <p:nvPr>
            <p:ph type="subTitle" idx="1"/>
          </p:nvPr>
        </p:nvSpPr>
        <p:spPr/>
        <p:txBody>
          <a:bodyPr/>
          <a:lstStyle/>
          <a:p>
            <a:r>
              <a:rPr lang="uk-UA" dirty="0" smtClean="0"/>
              <a:t>Виконали: </a:t>
            </a:r>
            <a:r>
              <a:rPr lang="uk-UA" dirty="0" err="1" smtClean="0"/>
              <a:t>Агаєва</a:t>
            </a:r>
            <a:r>
              <a:rPr lang="uk-UA" dirty="0" smtClean="0"/>
              <a:t> Олена, Андрій </a:t>
            </a:r>
            <a:r>
              <a:rPr lang="uk-UA" dirty="0" err="1" smtClean="0"/>
              <a:t>костін,Юрій</a:t>
            </a:r>
            <a:r>
              <a:rPr lang="uk-UA" dirty="0" smtClean="0"/>
              <a:t> </a:t>
            </a:r>
            <a:r>
              <a:rPr lang="uk-UA" dirty="0" err="1" smtClean="0"/>
              <a:t>періг</a:t>
            </a:r>
            <a:endParaRPr lang="uk-UA" dirty="0"/>
          </a:p>
        </p:txBody>
      </p:sp>
    </p:spTree>
    <p:extLst>
      <p:ext uri="{BB962C8B-B14F-4D97-AF65-F5344CB8AC3E}">
        <p14:creationId xmlns:p14="http://schemas.microsoft.com/office/powerpoint/2010/main" val="4037612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Основні вимоги до </a:t>
            </a:r>
            <a:r>
              <a:rPr lang="uk-UA" dirty="0" smtClean="0"/>
              <a:t>програми:</a:t>
            </a:r>
            <a:endParaRPr lang="uk-UA" dirty="0"/>
          </a:p>
        </p:txBody>
      </p:sp>
      <p:sp>
        <p:nvSpPr>
          <p:cNvPr id="3" name="Объект 2"/>
          <p:cNvSpPr>
            <a:spLocks noGrp="1"/>
          </p:cNvSpPr>
          <p:nvPr>
            <p:ph idx="1"/>
          </p:nvPr>
        </p:nvSpPr>
        <p:spPr/>
        <p:txBody>
          <a:bodyPr>
            <a:normAutofit fontScale="70000" lnSpcReduction="20000"/>
          </a:bodyPr>
          <a:lstStyle/>
          <a:p>
            <a:pPr marL="0" indent="0">
              <a:buNone/>
            </a:pPr>
            <a:r>
              <a:rPr lang="uk-UA" dirty="0"/>
              <a:t>1. Функціональні вимоги:</a:t>
            </a:r>
          </a:p>
          <a:p>
            <a:pPr marL="0" indent="0">
              <a:buNone/>
            </a:pPr>
            <a:r>
              <a:rPr lang="uk-UA" dirty="0"/>
              <a:t>   - Облік доходів та витрат: Користувачі повинні мати можливість додавати, редагувати та видаляти доходи і витрати з категоризацією.</a:t>
            </a:r>
          </a:p>
          <a:p>
            <a:pPr marL="0" indent="0">
              <a:buNone/>
            </a:pPr>
            <a:r>
              <a:rPr lang="uk-UA" dirty="0"/>
              <a:t>   - Планування бюджету: Користувачі можуть встановлювати місячні або річні бюджети для певних категорій витрат.</a:t>
            </a:r>
          </a:p>
          <a:p>
            <a:pPr marL="0" indent="0">
              <a:buNone/>
            </a:pPr>
            <a:r>
              <a:rPr lang="uk-UA" dirty="0"/>
              <a:t>   - Планування накопичень: Програма повинна розраховувати план накопичень для досягнення конкретної фінансової мети на основі доходів, витрат і часу досягнення мети.</a:t>
            </a:r>
          </a:p>
          <a:p>
            <a:pPr marL="0" indent="0">
              <a:buNone/>
            </a:pPr>
            <a:r>
              <a:rPr lang="uk-UA" dirty="0"/>
              <a:t>   - Фінансові звіти та аналітика: Аплікація повинна генерувати звіти про фінансові показники за певні періоди, а також пропонувати графічну візуалізацію даних (діаграми витрат, доходів, балансу).</a:t>
            </a:r>
          </a:p>
          <a:p>
            <a:pPr marL="0" indent="0">
              <a:buNone/>
            </a:pPr>
            <a:r>
              <a:rPr lang="uk-UA" dirty="0"/>
              <a:t>   - Підтримка багатьох валют: Програма повинна дозволяти працювати з різними валютами і автоматично конвертувати їх.</a:t>
            </a:r>
          </a:p>
          <a:p>
            <a:pPr marL="0" indent="0">
              <a:buNone/>
            </a:pPr>
            <a:r>
              <a:rPr lang="uk-UA" dirty="0"/>
              <a:t>   - Нагадування про регулярні платежі: Користувачі повинні отримувати нагадування про необхідність сплатити регулярні витрати або рахунки.</a:t>
            </a:r>
          </a:p>
          <a:p>
            <a:pPr marL="0" indent="0">
              <a:buNone/>
            </a:pPr>
            <a:r>
              <a:rPr lang="uk-UA" dirty="0"/>
              <a:t>   - Імпорт та експорт даних: Програма повинна дозволяти імпорт та експорт фінансових даних у зручних форматах (</a:t>
            </a:r>
            <a:r>
              <a:rPr lang="en-US" dirty="0"/>
              <a:t>CSV, Excel</a:t>
            </a:r>
            <a:r>
              <a:rPr lang="en-US" dirty="0" smtClean="0"/>
              <a:t>).</a:t>
            </a:r>
            <a:endParaRPr lang="uk-UA" dirty="0" smtClean="0"/>
          </a:p>
          <a:p>
            <a:pPr marL="0" indent="0">
              <a:buNone/>
            </a:pPr>
            <a:endParaRPr lang="uk-UA" dirty="0"/>
          </a:p>
        </p:txBody>
      </p:sp>
    </p:spTree>
    <p:extLst>
      <p:ext uri="{BB962C8B-B14F-4D97-AF65-F5344CB8AC3E}">
        <p14:creationId xmlns:p14="http://schemas.microsoft.com/office/powerpoint/2010/main" val="156446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Вимоги до програми</a:t>
            </a:r>
            <a:endParaRPr lang="uk-UA" dirty="0"/>
          </a:p>
        </p:txBody>
      </p:sp>
      <p:sp>
        <p:nvSpPr>
          <p:cNvPr id="3" name="Объект 2"/>
          <p:cNvSpPr>
            <a:spLocks noGrp="1"/>
          </p:cNvSpPr>
          <p:nvPr>
            <p:ph idx="1"/>
          </p:nvPr>
        </p:nvSpPr>
        <p:spPr/>
        <p:txBody>
          <a:bodyPr>
            <a:normAutofit fontScale="85000" lnSpcReduction="10000"/>
          </a:bodyPr>
          <a:lstStyle/>
          <a:p>
            <a:pPr marL="0" indent="0">
              <a:buNone/>
            </a:pPr>
            <a:r>
              <a:rPr lang="uk-UA" dirty="0"/>
              <a:t>2. Нефункціональні вимоги:</a:t>
            </a:r>
          </a:p>
          <a:p>
            <a:pPr marL="0" indent="0">
              <a:buNone/>
            </a:pPr>
            <a:r>
              <a:rPr lang="uk-UA" dirty="0"/>
              <a:t>   - Зручний інтерфейс: Інтуїтивно зрозумілий і легкий у використанні графічний інтерфейс для зручної навігації і роботи з додатком.</a:t>
            </a:r>
          </a:p>
          <a:p>
            <a:pPr marL="0" indent="0">
              <a:buNone/>
            </a:pPr>
            <a:r>
              <a:rPr lang="uk-UA" dirty="0"/>
              <a:t>   - </a:t>
            </a:r>
            <a:r>
              <a:rPr lang="uk-UA" dirty="0" err="1"/>
              <a:t>Мультиплатформеність</a:t>
            </a:r>
            <a:r>
              <a:rPr lang="uk-UA" dirty="0"/>
              <a:t>: Підтримка основних операційних систем (</a:t>
            </a:r>
            <a:r>
              <a:rPr lang="en-US" dirty="0"/>
              <a:t>Windows).</a:t>
            </a:r>
          </a:p>
          <a:p>
            <a:pPr marL="0" indent="0">
              <a:buNone/>
            </a:pPr>
            <a:r>
              <a:rPr lang="en-US" dirty="0"/>
              <a:t>   - </a:t>
            </a:r>
            <a:r>
              <a:rPr lang="uk-UA" dirty="0"/>
              <a:t>Безпека даних: Дані користувачів повинні бути захищені через надійні механізми зберігання та шифрування.</a:t>
            </a:r>
          </a:p>
          <a:p>
            <a:pPr marL="0" indent="0">
              <a:buNone/>
            </a:pPr>
            <a:r>
              <a:rPr lang="uk-UA" dirty="0"/>
              <a:t>   - Продуктивність: Програма повинна швидко обробляти великі об'єми даних без помітних затримок.</a:t>
            </a:r>
          </a:p>
          <a:p>
            <a:pPr marL="0" indent="0">
              <a:buNone/>
            </a:pPr>
            <a:r>
              <a:rPr lang="uk-UA" dirty="0"/>
              <a:t>   - Можливість розширення: Програма повинна бути структурована таким чином, щоб її можна було легко розширювати додатковими функціями в майбутньому.</a:t>
            </a:r>
          </a:p>
          <a:p>
            <a:pPr marL="0" indent="0">
              <a:buNone/>
            </a:pPr>
            <a:r>
              <a:rPr lang="uk-UA" dirty="0"/>
              <a:t>   - Автоматичне резервне копіювання даних: Програма повинна підтримувати функцію резервного копіювання даних на локальний диск або хмарне сховище.</a:t>
            </a:r>
          </a:p>
        </p:txBody>
      </p:sp>
    </p:spTree>
    <p:extLst>
      <p:ext uri="{BB962C8B-B14F-4D97-AF65-F5344CB8AC3E}">
        <p14:creationId xmlns:p14="http://schemas.microsoft.com/office/powerpoint/2010/main" val="402413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Суть </a:t>
            </a:r>
            <a:r>
              <a:rPr lang="uk-UA" dirty="0" err="1" smtClean="0"/>
              <a:t>проєкта</a:t>
            </a:r>
            <a:endParaRPr lang="uk-UA" dirty="0"/>
          </a:p>
        </p:txBody>
      </p:sp>
      <p:sp>
        <p:nvSpPr>
          <p:cNvPr id="3" name="Объект 2"/>
          <p:cNvSpPr>
            <a:spLocks noGrp="1"/>
          </p:cNvSpPr>
          <p:nvPr>
            <p:ph idx="1"/>
          </p:nvPr>
        </p:nvSpPr>
        <p:spPr/>
        <p:txBody>
          <a:bodyPr>
            <a:noAutofit/>
          </a:bodyPr>
          <a:lstStyle/>
          <a:p>
            <a:r>
              <a:rPr lang="ru-RU" sz="2800" dirty="0" err="1"/>
              <a:t>Це</a:t>
            </a:r>
            <a:r>
              <a:rPr lang="ru-RU" sz="2800" dirty="0"/>
              <a:t> </a:t>
            </a:r>
            <a:r>
              <a:rPr lang="ru-RU" sz="2800" dirty="0" err="1"/>
              <a:t>десктопний</a:t>
            </a:r>
            <a:r>
              <a:rPr lang="ru-RU" sz="2800" dirty="0"/>
              <a:t> </a:t>
            </a:r>
            <a:r>
              <a:rPr lang="ru-RU" sz="2800" dirty="0" err="1"/>
              <a:t>додаток</a:t>
            </a:r>
            <a:r>
              <a:rPr lang="ru-RU" sz="2800" dirty="0"/>
              <a:t> для </a:t>
            </a:r>
            <a:r>
              <a:rPr lang="ru-RU" sz="2800" dirty="0" err="1"/>
              <a:t>фінансового</a:t>
            </a:r>
            <a:r>
              <a:rPr lang="ru-RU" sz="2800" dirty="0"/>
              <a:t> менеджменту, </a:t>
            </a:r>
            <a:r>
              <a:rPr lang="ru-RU" sz="2800" dirty="0" err="1"/>
              <a:t>який</a:t>
            </a:r>
            <a:r>
              <a:rPr lang="ru-RU" sz="2800" dirty="0"/>
              <a:t> </a:t>
            </a:r>
            <a:r>
              <a:rPr lang="ru-RU" sz="2800" dirty="0" err="1"/>
              <a:t>допомагає</a:t>
            </a:r>
            <a:r>
              <a:rPr lang="ru-RU" sz="2800" dirty="0"/>
              <a:t> </a:t>
            </a:r>
            <a:r>
              <a:rPr lang="ru-RU" sz="2800" dirty="0" err="1"/>
              <a:t>користувачам</a:t>
            </a:r>
            <a:r>
              <a:rPr lang="ru-RU" sz="2800" dirty="0"/>
              <a:t> </a:t>
            </a:r>
            <a:r>
              <a:rPr lang="ru-RU" sz="2800" dirty="0" err="1"/>
              <a:t>відстежувати</a:t>
            </a:r>
            <a:r>
              <a:rPr lang="ru-RU" sz="2800" dirty="0"/>
              <a:t> </a:t>
            </a:r>
            <a:r>
              <a:rPr lang="ru-RU" sz="2800" dirty="0" err="1"/>
              <a:t>свої</a:t>
            </a:r>
            <a:r>
              <a:rPr lang="ru-RU" sz="2800" dirty="0"/>
              <a:t> доходи, </a:t>
            </a:r>
            <a:r>
              <a:rPr lang="ru-RU" sz="2800" dirty="0" err="1"/>
              <a:t>витрати</a:t>
            </a:r>
            <a:r>
              <a:rPr lang="ru-RU" sz="2800" dirty="0"/>
              <a:t>, </a:t>
            </a:r>
            <a:r>
              <a:rPr lang="ru-RU" sz="2800" dirty="0" err="1"/>
              <a:t>створювати</a:t>
            </a:r>
            <a:r>
              <a:rPr lang="ru-RU" sz="2800" dirty="0"/>
              <a:t> </a:t>
            </a:r>
            <a:r>
              <a:rPr lang="ru-RU" sz="2800" dirty="0" err="1"/>
              <a:t>бюджети</a:t>
            </a:r>
            <a:r>
              <a:rPr lang="ru-RU" sz="2800" dirty="0"/>
              <a:t>, </a:t>
            </a:r>
            <a:r>
              <a:rPr lang="ru-RU" sz="2800" dirty="0" err="1"/>
              <a:t>аналізувати</a:t>
            </a:r>
            <a:r>
              <a:rPr lang="ru-RU" sz="2800" dirty="0"/>
              <a:t> </a:t>
            </a:r>
            <a:r>
              <a:rPr lang="ru-RU" sz="2800" dirty="0" err="1"/>
              <a:t>фінансовий</a:t>
            </a:r>
            <a:r>
              <a:rPr lang="ru-RU" sz="2800" dirty="0"/>
              <a:t> стан та </a:t>
            </a:r>
            <a:r>
              <a:rPr lang="ru-RU" sz="2800" dirty="0" err="1"/>
              <a:t>розробляти</a:t>
            </a:r>
            <a:r>
              <a:rPr lang="ru-RU" sz="2800" dirty="0"/>
              <a:t> </a:t>
            </a:r>
            <a:r>
              <a:rPr lang="ru-RU" sz="2800" dirty="0" err="1"/>
              <a:t>плани</a:t>
            </a:r>
            <a:r>
              <a:rPr lang="ru-RU" sz="2800" dirty="0"/>
              <a:t> </a:t>
            </a:r>
            <a:r>
              <a:rPr lang="ru-RU" sz="2800" dirty="0" err="1"/>
              <a:t>накопичень</a:t>
            </a:r>
            <a:r>
              <a:rPr lang="ru-RU" sz="2800" dirty="0"/>
              <a:t> для </a:t>
            </a:r>
            <a:r>
              <a:rPr lang="ru-RU" sz="2800" dirty="0" err="1"/>
              <a:t>досягнення</a:t>
            </a:r>
            <a:r>
              <a:rPr lang="ru-RU" sz="2800" dirty="0"/>
              <a:t> </a:t>
            </a:r>
            <a:r>
              <a:rPr lang="ru-RU" sz="2800" dirty="0" err="1"/>
              <a:t>конкретних</a:t>
            </a:r>
            <a:r>
              <a:rPr lang="ru-RU" sz="2800" dirty="0"/>
              <a:t> </a:t>
            </a:r>
            <a:r>
              <a:rPr lang="ru-RU" sz="2800" dirty="0" err="1"/>
              <a:t>цілей</a:t>
            </a:r>
            <a:r>
              <a:rPr lang="ru-RU" sz="2800" dirty="0"/>
              <a:t>, як-от покупка </a:t>
            </a:r>
            <a:r>
              <a:rPr lang="ru-RU" sz="2800" dirty="0" err="1"/>
              <a:t>автомобіля</a:t>
            </a:r>
            <a:r>
              <a:rPr lang="ru-RU" sz="2800" dirty="0"/>
              <a:t>, </a:t>
            </a:r>
            <a:r>
              <a:rPr lang="ru-RU" sz="2800" dirty="0" err="1"/>
              <a:t>подорож</a:t>
            </a:r>
            <a:r>
              <a:rPr lang="ru-RU" sz="2800" dirty="0"/>
              <a:t> </a:t>
            </a:r>
            <a:r>
              <a:rPr lang="ru-RU" sz="2800" dirty="0" err="1"/>
              <a:t>або</a:t>
            </a:r>
            <a:r>
              <a:rPr lang="ru-RU" sz="2800" dirty="0"/>
              <a:t> </a:t>
            </a:r>
            <a:r>
              <a:rPr lang="ru-RU" sz="2800" dirty="0" err="1"/>
              <a:t>створення</a:t>
            </a:r>
            <a:r>
              <a:rPr lang="ru-RU" sz="2800" dirty="0"/>
              <a:t> резервного фонду.</a:t>
            </a:r>
            <a:endParaRPr lang="uk-UA" sz="2800" dirty="0"/>
          </a:p>
        </p:txBody>
      </p:sp>
    </p:spTree>
    <p:extLst>
      <p:ext uri="{BB962C8B-B14F-4D97-AF65-F5344CB8AC3E}">
        <p14:creationId xmlns:p14="http://schemas.microsoft.com/office/powerpoint/2010/main" val="361982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Основні функції</a:t>
            </a:r>
            <a:endParaRPr lang="uk-UA" dirty="0"/>
          </a:p>
        </p:txBody>
      </p:sp>
      <p:sp>
        <p:nvSpPr>
          <p:cNvPr id="3" name="Объект 2"/>
          <p:cNvSpPr>
            <a:spLocks noGrp="1"/>
          </p:cNvSpPr>
          <p:nvPr>
            <p:ph idx="1"/>
          </p:nvPr>
        </p:nvSpPr>
        <p:spPr/>
        <p:txBody>
          <a:bodyPr>
            <a:normAutofit fontScale="77500" lnSpcReduction="20000"/>
          </a:bodyPr>
          <a:lstStyle/>
          <a:p>
            <a:r>
              <a:rPr lang="uk-UA" dirty="0"/>
              <a:t>1. Облік доходів та витрат – Можливість додавати доходи та витрати з категоріями, датами та сумами.</a:t>
            </a:r>
          </a:p>
          <a:p>
            <a:r>
              <a:rPr lang="uk-UA" dirty="0"/>
              <a:t>2. Категоризація транзакцій – Створення власних категорій для різних видів доходів і витрат.</a:t>
            </a:r>
          </a:p>
          <a:p>
            <a:r>
              <a:rPr lang="uk-UA" dirty="0"/>
              <a:t>3. Бюджетування – Встановлення бюджету для певних періодів з автоматичним відстеженням його виконання.</a:t>
            </a:r>
          </a:p>
          <a:p>
            <a:r>
              <a:rPr lang="uk-UA" dirty="0"/>
              <a:t>4. Фінансові звіти – Генерація фінансових звітів за різними періодами та категоріями.</a:t>
            </a:r>
          </a:p>
          <a:p>
            <a:r>
              <a:rPr lang="uk-UA" dirty="0"/>
              <a:t>5. Баланс і грошовий потік – Відображення загального фінансового стану користувача і динаміки грошових потоків.</a:t>
            </a:r>
          </a:p>
          <a:p>
            <a:r>
              <a:rPr lang="uk-UA" dirty="0"/>
              <a:t>6. Імпорт/Експорт даних – Можливість імпорту або експорту даних для подальшого аналізу.</a:t>
            </a:r>
          </a:p>
          <a:p>
            <a:r>
              <a:rPr lang="uk-UA" dirty="0"/>
              <a:t>7. Підтримка багатьох валют – Можливість обліку в різних валютах з автоматичною конвертацією.</a:t>
            </a:r>
          </a:p>
          <a:p>
            <a:r>
              <a:rPr lang="uk-UA" dirty="0"/>
              <a:t>8. Створення плану накопичень – Користувач може задати фінансову мету (наприклад, зібрати 5000$ для покупки авто), і програма автоматично розрахує щомісячні накопичення на основі доходів і витрат, а також часу досягнення мети.</a:t>
            </a:r>
          </a:p>
        </p:txBody>
      </p:sp>
    </p:spTree>
    <p:extLst>
      <p:ext uri="{BB962C8B-B14F-4D97-AF65-F5344CB8AC3E}">
        <p14:creationId xmlns:p14="http://schemas.microsoft.com/office/powerpoint/2010/main" val="348658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Додаткові функції:</a:t>
            </a:r>
          </a:p>
        </p:txBody>
      </p:sp>
      <p:sp>
        <p:nvSpPr>
          <p:cNvPr id="3" name="Объект 2"/>
          <p:cNvSpPr>
            <a:spLocks noGrp="1"/>
          </p:cNvSpPr>
          <p:nvPr>
            <p:ph idx="1"/>
          </p:nvPr>
        </p:nvSpPr>
        <p:spPr/>
        <p:txBody>
          <a:bodyPr/>
          <a:lstStyle/>
          <a:p>
            <a:r>
              <a:rPr lang="uk-UA" dirty="0"/>
              <a:t> Регулярні платежі – Автоматичне нагадування про регулярні платежі або витрати.</a:t>
            </a:r>
          </a:p>
          <a:p>
            <a:r>
              <a:rPr lang="uk-UA" dirty="0"/>
              <a:t>- Інтеграція з банківськими рахунками – Автоматичне завантаження транзакцій (</a:t>
            </a:r>
            <a:r>
              <a:rPr lang="uk-UA" dirty="0" err="1"/>
              <a:t>опціонально</a:t>
            </a:r>
            <a:r>
              <a:rPr lang="uk-UA" dirty="0"/>
              <a:t>).</a:t>
            </a:r>
          </a:p>
          <a:p>
            <a:r>
              <a:rPr lang="uk-UA" dirty="0"/>
              <a:t>- Аналітичні графіки – Відображення доходів, витрат, та накопичень у вигляді графіків.</a:t>
            </a:r>
          </a:p>
        </p:txBody>
      </p:sp>
    </p:spTree>
    <p:extLst>
      <p:ext uri="{BB962C8B-B14F-4D97-AF65-F5344CB8AC3E}">
        <p14:creationId xmlns:p14="http://schemas.microsoft.com/office/powerpoint/2010/main" val="288784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Функція створення плану накопичень:</a:t>
            </a:r>
          </a:p>
        </p:txBody>
      </p:sp>
      <p:sp>
        <p:nvSpPr>
          <p:cNvPr id="3" name="Объект 2"/>
          <p:cNvSpPr>
            <a:spLocks noGrp="1"/>
          </p:cNvSpPr>
          <p:nvPr>
            <p:ph idx="1"/>
          </p:nvPr>
        </p:nvSpPr>
        <p:spPr/>
        <p:txBody>
          <a:bodyPr/>
          <a:lstStyle/>
          <a:p>
            <a:r>
              <a:rPr lang="uk-UA" dirty="0"/>
              <a:t>1. Введення мети – Користувач вводить мету (суму грошей) та час, протягом якого він хоче її досягти.</a:t>
            </a:r>
          </a:p>
          <a:p>
            <a:r>
              <a:rPr lang="uk-UA" dirty="0"/>
              <a:t>2. Розрахунок можливих накопичень – Програма аналізує поточний дохід і витрати користувача, щоб запропонувати оптимальний план накопичень.</a:t>
            </a:r>
          </a:p>
          <a:p>
            <a:r>
              <a:rPr lang="uk-UA" dirty="0"/>
              <a:t>3. Щомісячні накопичення – Програма пропонує щомісячну суму, яку необхідно відкласти для досягнення мети в заданий термін.</a:t>
            </a:r>
          </a:p>
          <a:p>
            <a:r>
              <a:rPr lang="uk-UA" dirty="0"/>
              <a:t>4. Пропозиції щодо оптимізації – Якщо витрати занадто високі, програма може порадити скоротити певні категорії витрат або продовжити термін досягнення мети.</a:t>
            </a:r>
          </a:p>
        </p:txBody>
      </p:sp>
    </p:spTree>
    <p:extLst>
      <p:ext uri="{BB962C8B-B14F-4D97-AF65-F5344CB8AC3E}">
        <p14:creationId xmlns:p14="http://schemas.microsoft.com/office/powerpoint/2010/main" val="231055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План </a:t>
            </a:r>
            <a:r>
              <a:rPr lang="uk-UA" dirty="0" err="1" smtClean="0"/>
              <a:t>проєкту</a:t>
            </a:r>
            <a:endParaRPr lang="uk-UA" dirty="0"/>
          </a:p>
        </p:txBody>
      </p:sp>
      <p:sp>
        <p:nvSpPr>
          <p:cNvPr id="3" name="Объект 2"/>
          <p:cNvSpPr>
            <a:spLocks noGrp="1"/>
          </p:cNvSpPr>
          <p:nvPr>
            <p:ph idx="1"/>
          </p:nvPr>
        </p:nvSpPr>
        <p:spPr/>
        <p:txBody>
          <a:bodyPr>
            <a:normAutofit fontScale="70000" lnSpcReduction="20000"/>
          </a:bodyPr>
          <a:lstStyle/>
          <a:p>
            <a:pPr marL="0" indent="0">
              <a:buNone/>
            </a:pPr>
            <a:r>
              <a:rPr lang="uk-UA" dirty="0"/>
              <a:t>Завдання 1: Команда та початкові налаштування</a:t>
            </a:r>
          </a:p>
          <a:p>
            <a:r>
              <a:rPr lang="uk-UA" dirty="0"/>
              <a:t>- Створити </a:t>
            </a:r>
            <a:r>
              <a:rPr lang="uk-UA" dirty="0" err="1"/>
              <a:t>репозиторій</a:t>
            </a:r>
            <a:r>
              <a:rPr lang="uk-UA" dirty="0"/>
              <a:t> на </a:t>
            </a:r>
            <a:r>
              <a:rPr lang="en-US" dirty="0" err="1"/>
              <a:t>GitHub</a:t>
            </a:r>
            <a:r>
              <a:rPr lang="en-US" dirty="0"/>
              <a:t>: "</a:t>
            </a:r>
            <a:r>
              <a:rPr lang="en-US" dirty="0" err="1"/>
              <a:t>UniversalFinanceManager</a:t>
            </a:r>
            <a:r>
              <a:rPr lang="en-US" dirty="0"/>
              <a:t>".</a:t>
            </a:r>
          </a:p>
          <a:p>
            <a:r>
              <a:rPr lang="en-US" dirty="0"/>
              <a:t>- </a:t>
            </a:r>
            <a:r>
              <a:rPr lang="uk-UA" dirty="0"/>
              <a:t>Провести аналіз подібних програм.</a:t>
            </a:r>
          </a:p>
          <a:p>
            <a:r>
              <a:rPr lang="uk-UA" dirty="0"/>
              <a:t>- Визначити функціональні вимоги та завдання для кожного учасника.</a:t>
            </a:r>
          </a:p>
          <a:p>
            <a:pPr marL="0" indent="0">
              <a:buNone/>
            </a:pPr>
            <a:r>
              <a:rPr lang="uk-UA" dirty="0" smtClean="0"/>
              <a:t> </a:t>
            </a:r>
            <a:r>
              <a:rPr lang="uk-UA" dirty="0"/>
              <a:t>Завдання 2: Збір вимог та графічний дизайн програми</a:t>
            </a:r>
          </a:p>
          <a:p>
            <a:r>
              <a:rPr lang="uk-UA" dirty="0"/>
              <a:t>- Функціональні вимоги: облік доходів, витрат, планування накопичень, підтримка багатьох валют.</a:t>
            </a:r>
          </a:p>
          <a:p>
            <a:r>
              <a:rPr lang="uk-UA" dirty="0"/>
              <a:t>- </a:t>
            </a:r>
            <a:r>
              <a:rPr lang="en-US" dirty="0"/>
              <a:t>Use-case </a:t>
            </a:r>
            <a:r>
              <a:rPr lang="uk-UA" dirty="0"/>
              <a:t>діаграми: додавання транзакцій, створення звітів, планування накопичень.</a:t>
            </a:r>
          </a:p>
          <a:p>
            <a:r>
              <a:rPr lang="uk-UA" dirty="0"/>
              <a:t>- </a:t>
            </a:r>
            <a:r>
              <a:rPr lang="en-US" dirty="0"/>
              <a:t>Wireframes: </a:t>
            </a:r>
            <a:r>
              <a:rPr lang="uk-UA" dirty="0"/>
              <a:t>макети для вікон додавання витрат/доходів, планування накопичень, звітів.</a:t>
            </a:r>
          </a:p>
          <a:p>
            <a:pPr marL="0" indent="0">
              <a:buNone/>
            </a:pPr>
            <a:r>
              <a:rPr lang="uk-UA" dirty="0" smtClean="0"/>
              <a:t>Завдання </a:t>
            </a:r>
            <a:r>
              <a:rPr lang="uk-UA" dirty="0"/>
              <a:t>3: Архітектура проекту та БД</a:t>
            </a:r>
          </a:p>
          <a:p>
            <a:r>
              <a:rPr lang="uk-UA" dirty="0"/>
              <a:t>- Розробити </a:t>
            </a:r>
            <a:r>
              <a:rPr lang="en-US" dirty="0"/>
              <a:t>UML </a:t>
            </a:r>
            <a:r>
              <a:rPr lang="uk-UA" dirty="0"/>
              <a:t>діаграму для моделей: Доходи, Витрати, Цілі (накопичення), Бюджет.</a:t>
            </a:r>
          </a:p>
          <a:p>
            <a:r>
              <a:rPr lang="uk-UA" dirty="0"/>
              <a:t>- Реалізувати базу даних для збереження транзакцій та цілей (накопичень).</a:t>
            </a:r>
          </a:p>
          <a:p>
            <a:r>
              <a:rPr lang="uk-UA" dirty="0"/>
              <a:t>- Інтегрувати </a:t>
            </a:r>
            <a:r>
              <a:rPr lang="en-US" dirty="0"/>
              <a:t>Entity Framework </a:t>
            </a:r>
            <a:r>
              <a:rPr lang="uk-UA" dirty="0"/>
              <a:t>для роботи з базою даних.</a:t>
            </a:r>
          </a:p>
          <a:p>
            <a:endParaRPr lang="uk-UA" dirty="0"/>
          </a:p>
        </p:txBody>
      </p:sp>
    </p:spTree>
    <p:extLst>
      <p:ext uri="{BB962C8B-B14F-4D97-AF65-F5344CB8AC3E}">
        <p14:creationId xmlns:p14="http://schemas.microsoft.com/office/powerpoint/2010/main" val="85203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План проекту</a:t>
            </a:r>
            <a:endParaRPr lang="uk-UA" dirty="0"/>
          </a:p>
        </p:txBody>
      </p:sp>
      <p:sp>
        <p:nvSpPr>
          <p:cNvPr id="3" name="Объект 2"/>
          <p:cNvSpPr>
            <a:spLocks noGrp="1"/>
          </p:cNvSpPr>
          <p:nvPr>
            <p:ph idx="1"/>
          </p:nvPr>
        </p:nvSpPr>
        <p:spPr/>
        <p:txBody>
          <a:bodyPr>
            <a:normAutofit fontScale="85000" lnSpcReduction="20000"/>
          </a:bodyPr>
          <a:lstStyle/>
          <a:p>
            <a:pPr marL="0" indent="0">
              <a:buNone/>
            </a:pPr>
            <a:r>
              <a:rPr lang="uk-UA" dirty="0"/>
              <a:t> Завдання 4: </a:t>
            </a:r>
            <a:r>
              <a:rPr lang="en-US" dirty="0"/>
              <a:t>WPF </a:t>
            </a:r>
            <a:r>
              <a:rPr lang="uk-UA" dirty="0"/>
              <a:t>аплікація</a:t>
            </a:r>
          </a:p>
          <a:p>
            <a:r>
              <a:rPr lang="uk-UA" dirty="0"/>
              <a:t>- Створити інтерфейс для введення доходів/витрат та планування накопичень.</a:t>
            </a:r>
          </a:p>
          <a:p>
            <a:r>
              <a:rPr lang="uk-UA" dirty="0"/>
              <a:t>- Реалізувати механізм розрахунку щомісячних накопичень на основі введених даних.</a:t>
            </a:r>
          </a:p>
          <a:p>
            <a:r>
              <a:rPr lang="uk-UA" dirty="0"/>
              <a:t>- Використовувати </a:t>
            </a:r>
            <a:r>
              <a:rPr lang="en-US" dirty="0"/>
              <a:t>MVVM </a:t>
            </a:r>
            <a:r>
              <a:rPr lang="uk-UA" dirty="0"/>
              <a:t>для чіткого розділення логіки та представлення.</a:t>
            </a:r>
          </a:p>
          <a:p>
            <a:pPr marL="0" indent="0">
              <a:buNone/>
            </a:pPr>
            <a:r>
              <a:rPr lang="uk-UA" dirty="0" smtClean="0"/>
              <a:t>Завдання </a:t>
            </a:r>
            <a:r>
              <a:rPr lang="uk-UA" dirty="0"/>
              <a:t>5: </a:t>
            </a:r>
            <a:r>
              <a:rPr lang="uk-UA" dirty="0" err="1"/>
              <a:t>Юніт</a:t>
            </a:r>
            <a:r>
              <a:rPr lang="uk-UA" dirty="0"/>
              <a:t> тести та чистий код</a:t>
            </a:r>
          </a:p>
          <a:p>
            <a:r>
              <a:rPr lang="uk-UA" dirty="0"/>
              <a:t>- Використовувати </a:t>
            </a:r>
            <a:r>
              <a:rPr lang="en-US" dirty="0" err="1"/>
              <a:t>StyleCop</a:t>
            </a:r>
            <a:r>
              <a:rPr lang="en-US" dirty="0"/>
              <a:t> </a:t>
            </a:r>
            <a:r>
              <a:rPr lang="uk-UA" dirty="0"/>
              <a:t>для забезпечення чистоти коду.</a:t>
            </a:r>
          </a:p>
          <a:p>
            <a:r>
              <a:rPr lang="uk-UA" dirty="0"/>
              <a:t>- Покрити функціонал програми </a:t>
            </a:r>
            <a:r>
              <a:rPr lang="uk-UA" dirty="0" err="1"/>
              <a:t>юніт</a:t>
            </a:r>
            <a:r>
              <a:rPr lang="uk-UA" dirty="0"/>
              <a:t> тестами (додавання витрат, розрахунок накопичень).</a:t>
            </a:r>
          </a:p>
          <a:p>
            <a:pPr marL="0" indent="0">
              <a:buNone/>
            </a:pPr>
            <a:r>
              <a:rPr lang="uk-UA" dirty="0" smtClean="0"/>
              <a:t>Завдання </a:t>
            </a:r>
            <a:r>
              <a:rPr lang="uk-UA" dirty="0"/>
              <a:t>6: </a:t>
            </a:r>
            <a:r>
              <a:rPr lang="uk-UA" dirty="0" err="1"/>
              <a:t>Логування</a:t>
            </a:r>
            <a:r>
              <a:rPr lang="uk-UA" dirty="0"/>
              <a:t> та анімація</a:t>
            </a:r>
          </a:p>
          <a:p>
            <a:r>
              <a:rPr lang="uk-UA" dirty="0"/>
              <a:t>- </a:t>
            </a:r>
            <a:r>
              <a:rPr lang="uk-UA" dirty="0" err="1"/>
              <a:t>Логування</a:t>
            </a:r>
            <a:r>
              <a:rPr lang="uk-UA" dirty="0"/>
              <a:t> подій та помилок у файл або базу даних.</a:t>
            </a:r>
          </a:p>
          <a:p>
            <a:r>
              <a:rPr lang="uk-UA" dirty="0"/>
              <a:t>- Додати анімації для відображення фінансових показників та планування накопичень.</a:t>
            </a:r>
          </a:p>
        </p:txBody>
      </p:sp>
    </p:spTree>
    <p:extLst>
      <p:ext uri="{BB962C8B-B14F-4D97-AF65-F5344CB8AC3E}">
        <p14:creationId xmlns:p14="http://schemas.microsoft.com/office/powerpoint/2010/main" val="286430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Ціль проекту</a:t>
            </a:r>
            <a:endParaRPr lang="uk-UA" dirty="0"/>
          </a:p>
        </p:txBody>
      </p:sp>
      <p:sp>
        <p:nvSpPr>
          <p:cNvPr id="3" name="Объект 2"/>
          <p:cNvSpPr>
            <a:spLocks noGrp="1"/>
          </p:cNvSpPr>
          <p:nvPr>
            <p:ph idx="1"/>
          </p:nvPr>
        </p:nvSpPr>
        <p:spPr/>
        <p:txBody>
          <a:bodyPr>
            <a:normAutofit fontScale="70000" lnSpcReduction="20000"/>
          </a:bodyPr>
          <a:lstStyle/>
          <a:p>
            <a:pPr marL="0" indent="0">
              <a:buNone/>
            </a:pPr>
            <a:r>
              <a:rPr lang="uk-UA" dirty="0" smtClean="0"/>
              <a:t>Ціль програми  </a:t>
            </a:r>
            <a:r>
              <a:rPr lang="uk-UA" dirty="0"/>
              <a:t>допомогти користувачам керувати своїми фінансами ефективно та планувати накопичення для досягнення фінансових цілей. Програма дозволяє відстежувати доходи та витрати, створювати бюджети, генерувати звіти та аналізувати фінансовий стан, а також створювати та реалізовувати план накопичень для досягнення певних цілей</a:t>
            </a:r>
            <a:r>
              <a:rPr lang="uk-UA" dirty="0" smtClean="0"/>
              <a:t>. </a:t>
            </a:r>
            <a:r>
              <a:rPr lang="uk-UA" dirty="0"/>
              <a:t>Проблеми, які вирішує аплікація:</a:t>
            </a:r>
          </a:p>
          <a:p>
            <a:pPr>
              <a:buAutoNum type="arabicPeriod"/>
            </a:pPr>
            <a:r>
              <a:rPr lang="uk-UA" dirty="0" smtClean="0"/>
              <a:t>Нестача </a:t>
            </a:r>
            <a:r>
              <a:rPr lang="uk-UA" dirty="0"/>
              <a:t>контролю за фінансами:  </a:t>
            </a:r>
            <a:r>
              <a:rPr lang="uk-UA" dirty="0" smtClean="0"/>
              <a:t>   </a:t>
            </a:r>
            <a:r>
              <a:rPr lang="uk-UA" dirty="0"/>
              <a:t>Багато людей або малих підприємств не мають системи для ефективного управління фінансами, що призводить до непередбачуваних витрат і дефіциту бюджету. Програма допоможе відстежувати та аналізувати всі доходи та </a:t>
            </a:r>
            <a:r>
              <a:rPr lang="uk-UA" dirty="0" smtClean="0"/>
              <a:t>витрати.</a:t>
            </a:r>
          </a:p>
          <a:p>
            <a:pPr>
              <a:buAutoNum type="arabicPeriod"/>
            </a:pPr>
            <a:r>
              <a:rPr lang="uk-UA" dirty="0" smtClean="0"/>
              <a:t> </a:t>
            </a:r>
            <a:r>
              <a:rPr lang="uk-UA" dirty="0"/>
              <a:t>Відсутність планування накопичень:  </a:t>
            </a:r>
            <a:r>
              <a:rPr lang="uk-UA" dirty="0" smtClean="0"/>
              <a:t>Люди </a:t>
            </a:r>
            <a:r>
              <a:rPr lang="uk-UA" dirty="0"/>
              <a:t>часто відкладають гроші без чіткого плану або не знають, як правильно розподіляти свої ресурси для досягнення фінансових цілей (наприклад, купівля машини, подорож). Програма пропонує користувачам стратегії накопичення грошей для досягнення цих </a:t>
            </a:r>
            <a:r>
              <a:rPr lang="uk-UA" dirty="0" smtClean="0"/>
              <a:t>цілей.</a:t>
            </a:r>
          </a:p>
          <a:p>
            <a:pPr>
              <a:buAutoNum type="arabicPeriod"/>
            </a:pPr>
            <a:r>
              <a:rPr lang="uk-UA" dirty="0" smtClean="0"/>
              <a:t>Брак </a:t>
            </a:r>
            <a:r>
              <a:rPr lang="uk-UA" dirty="0"/>
              <a:t>аналізу витрат:  </a:t>
            </a:r>
            <a:r>
              <a:rPr lang="uk-UA" dirty="0" smtClean="0"/>
              <a:t>Відсутність </a:t>
            </a:r>
            <a:r>
              <a:rPr lang="uk-UA" dirty="0"/>
              <a:t>аналізу фінансових потоків може призводити до незрозумілого стану фінансів. Аплікація генерує звіти та аналітичні графіки, які дозволяють користувачам краще розуміти свої витрати та </a:t>
            </a:r>
            <a:r>
              <a:rPr lang="uk-UA" dirty="0" smtClean="0"/>
              <a:t>доходи.</a:t>
            </a:r>
          </a:p>
          <a:p>
            <a:pPr>
              <a:buAutoNum type="arabicPeriod"/>
            </a:pPr>
            <a:r>
              <a:rPr lang="uk-UA" dirty="0" smtClean="0"/>
              <a:t> </a:t>
            </a:r>
            <a:r>
              <a:rPr lang="uk-UA" dirty="0"/>
              <a:t>Складність ведення бюджету:  </a:t>
            </a:r>
            <a:r>
              <a:rPr lang="uk-UA" dirty="0" smtClean="0"/>
              <a:t> </a:t>
            </a:r>
            <a:r>
              <a:rPr lang="uk-UA" dirty="0"/>
              <a:t>Ведення особистого або корпоративного бюджету може бути трудомістким завданням. Програма надає зручний інтерфейс для встановлення бюджетних меж і відстеження їх виконання.</a:t>
            </a:r>
          </a:p>
        </p:txBody>
      </p:sp>
    </p:spTree>
    <p:extLst>
      <p:ext uri="{BB962C8B-B14F-4D97-AF65-F5344CB8AC3E}">
        <p14:creationId xmlns:p14="http://schemas.microsoft.com/office/powerpoint/2010/main" val="337256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Типи користувачів програмою</a:t>
            </a:r>
            <a:endParaRPr lang="uk-UA" dirty="0"/>
          </a:p>
        </p:txBody>
      </p:sp>
      <p:sp>
        <p:nvSpPr>
          <p:cNvPr id="3" name="Объект 2"/>
          <p:cNvSpPr>
            <a:spLocks noGrp="1"/>
          </p:cNvSpPr>
          <p:nvPr>
            <p:ph idx="1"/>
          </p:nvPr>
        </p:nvSpPr>
        <p:spPr/>
        <p:txBody>
          <a:bodyPr>
            <a:noAutofit/>
          </a:bodyPr>
          <a:lstStyle/>
          <a:p>
            <a:pPr marL="0" indent="0">
              <a:buNone/>
            </a:pPr>
            <a:r>
              <a:rPr lang="uk-UA" dirty="0" smtClean="0"/>
              <a:t>1.  </a:t>
            </a:r>
            <a:r>
              <a:rPr lang="uk-UA" dirty="0"/>
              <a:t>Індивідуальні користувачі (фізичні особи):  </a:t>
            </a:r>
            <a:r>
              <a:rPr lang="uk-UA" dirty="0" smtClean="0"/>
              <a:t>   </a:t>
            </a:r>
            <a:r>
              <a:rPr lang="uk-UA" dirty="0"/>
              <a:t>Люди, які хочуть відслідковувати особисті витрати і доходи, планувати накопичення на певні цілі (подорожі, </a:t>
            </a:r>
            <a:r>
              <a:rPr lang="uk-UA" dirty="0" smtClean="0"/>
              <a:t>купівля майна</a:t>
            </a:r>
            <a:r>
              <a:rPr lang="uk-UA" dirty="0"/>
              <a:t>, резервний фонд тощо).</a:t>
            </a:r>
          </a:p>
          <a:p>
            <a:pPr marL="0" indent="0">
              <a:buNone/>
            </a:pPr>
            <a:r>
              <a:rPr lang="uk-UA" dirty="0" smtClean="0"/>
              <a:t>2</a:t>
            </a:r>
            <a:r>
              <a:rPr lang="uk-UA" dirty="0"/>
              <a:t>. Малі та середні підприємства:  </a:t>
            </a:r>
            <a:r>
              <a:rPr lang="uk-UA" dirty="0" smtClean="0"/>
              <a:t> </a:t>
            </a:r>
            <a:r>
              <a:rPr lang="uk-UA" dirty="0"/>
              <a:t>Бізнеси, які шукають простий інструмент для ведення обліку витрат і доходів, а також для управління бюджетами. Програма дозволяє контролювати фінансові потоки та створювати звіти для аналізу бізнес-витрат.</a:t>
            </a:r>
          </a:p>
          <a:p>
            <a:pPr marL="0" indent="0">
              <a:buNone/>
            </a:pPr>
            <a:r>
              <a:rPr lang="uk-UA" dirty="0" smtClean="0"/>
              <a:t>3</a:t>
            </a:r>
            <a:r>
              <a:rPr lang="uk-UA" dirty="0"/>
              <a:t>. </a:t>
            </a:r>
            <a:r>
              <a:rPr lang="uk-UA" dirty="0" err="1"/>
              <a:t>Фрілансери</a:t>
            </a:r>
            <a:r>
              <a:rPr lang="uk-UA" dirty="0"/>
              <a:t> або підприємці: </a:t>
            </a:r>
            <a:r>
              <a:rPr lang="uk-UA" dirty="0" smtClean="0"/>
              <a:t>  </a:t>
            </a:r>
            <a:r>
              <a:rPr lang="uk-UA" dirty="0"/>
              <a:t>Особистості, які займаються </a:t>
            </a:r>
            <a:r>
              <a:rPr lang="uk-UA" dirty="0" err="1"/>
              <a:t>фрілансом</a:t>
            </a:r>
            <a:r>
              <a:rPr lang="uk-UA" dirty="0"/>
              <a:t> або ведуть малі бізнеси, для яких важливо контролювати як особисті, так і робочі фінанси.</a:t>
            </a:r>
          </a:p>
          <a:p>
            <a:pPr marL="0" indent="0">
              <a:buNone/>
            </a:pPr>
            <a:r>
              <a:rPr lang="uk-UA" dirty="0" smtClean="0"/>
              <a:t>4</a:t>
            </a:r>
            <a:r>
              <a:rPr lang="uk-UA" dirty="0"/>
              <a:t>. Сімейні користувачі:  </a:t>
            </a:r>
            <a:r>
              <a:rPr lang="uk-UA" dirty="0" smtClean="0"/>
              <a:t> </a:t>
            </a:r>
            <a:r>
              <a:rPr lang="uk-UA" dirty="0"/>
              <a:t>Сім'ї, які хочуть управляти своїм спільним бюджетом і накопиченнями для досягнення довгострокових цілей, як-от купівля будинку або освіта для дітей.</a:t>
            </a:r>
          </a:p>
        </p:txBody>
      </p:sp>
    </p:spTree>
    <p:extLst>
      <p:ext uri="{BB962C8B-B14F-4D97-AF65-F5344CB8AC3E}">
        <p14:creationId xmlns:p14="http://schemas.microsoft.com/office/powerpoint/2010/main" val="3270713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конференц-зал)">
  <a:themeElements>
    <a:clrScheme name="Ион (конференц-зал)">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Ион (конференц-зал)">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конференц-зал)">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1176</Words>
  <Application>Microsoft Office PowerPoint</Application>
  <PresentationFormat>Широкоэкранный</PresentationFormat>
  <Paragraphs>74</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3</vt:lpstr>
      <vt:lpstr>Ион (конференц-зал)</vt:lpstr>
      <vt:lpstr>Універсальний Облік Фінансів з Плануванням Накопичень" </vt:lpstr>
      <vt:lpstr>Суть проєкта</vt:lpstr>
      <vt:lpstr>Основні функції</vt:lpstr>
      <vt:lpstr>Додаткові функції:</vt:lpstr>
      <vt:lpstr>Функція створення плану накопичень:</vt:lpstr>
      <vt:lpstr>План проєкту</vt:lpstr>
      <vt:lpstr>План проекту</vt:lpstr>
      <vt:lpstr>Ціль проекту</vt:lpstr>
      <vt:lpstr>Типи користувачів програмою</vt:lpstr>
      <vt:lpstr>Основні вимоги до програми:</vt:lpstr>
      <vt:lpstr>Вимоги до програми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Універсальний Облік Фінансів з Плануванням Накопичень"</dc:title>
  <dc:creator>Учетная запись Майкрософт</dc:creator>
  <cp:lastModifiedBy>Учетная запись Майкрософт</cp:lastModifiedBy>
  <cp:revision>3</cp:revision>
  <dcterms:created xsi:type="dcterms:W3CDTF">2024-09-15T17:25:50Z</dcterms:created>
  <dcterms:modified xsi:type="dcterms:W3CDTF">2024-09-15T17:44:10Z</dcterms:modified>
</cp:coreProperties>
</file>