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Portfolio Analysis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André le Roux</a:t>
            </a:r>
          </a:p>
        </p:txBody>
      </p:sp>
      <p:sp>
        <p:nvSpPr>
          <p:cNvPr id="4" name="Date Placeholder 3"/>
          <p:cNvSpPr>
            <a:spLocks noGrp="1"/>
          </p:cNvSpPr>
          <p:nvPr>
            <p:ph idx="10" sz="half" type="dt"/>
          </p:nvPr>
        </p:nvSpPr>
        <p:spPr/>
        <p:txBody>
          <a:bodyPr/>
          <a:lstStyle/>
          <a:p>
            <a:pPr lvl="0" indent="0" marL="0">
              <a:buNone/>
            </a:pPr>
            <a:r>
              <a:rPr/>
              <a:t>November 2024</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of Relative Risk</a:t>
            </a:r>
          </a:p>
        </p:txBody>
      </p:sp>
      <p:graphicFrame xmlns:a="http://schemas.openxmlformats.org/drawingml/2006/main" xmlns:r="http://schemas.openxmlformats.org/officeDocument/2006/relationships" xmlns:p="http://schemas.openxmlformats.org/presentationml/2006/main">
        <p:nvGraphicFramePr>
          <p:cNvPr id="39562457" name=""/>
          <p:cNvGraphicFramePr>
            <a:graphicFrameLocks noGrp="true"/>
          </p:cNvGraphicFramePr>
          <p:nvPr/>
        </p:nvGraphicFramePr>
        <p:xfrm rot="0">
          <a:off x="914400" y="1828800"/>
          <a:ext cx="9144000" cy="5486400"/>
        </p:xfrm>
        <a:graphic>
          <a:graphicData uri="http://schemas.openxmlformats.org/drawingml/2006/table">
            <a:tbl>
              <a:tblPr/>
              <a:tblGrid>
                <a:gridCol w="2128101"/>
                <a:gridCol w="1045358"/>
              </a:tblGrid>
              <a:tr h="362411">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Measures</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Result</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364184">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Semi Deviation</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0.03300000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62888">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Loss Deviation</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0.02980000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1879">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Downside Deviation (Rf = 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0.02810000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62888">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Maximum Drawdown</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0.21290000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1879">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Historical VaR (95%)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-0.06820000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1879">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Historical ES (95%)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-0.09050000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0173">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Tracking Error to Benchmark</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0.04983731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 Analysis</a:t>
            </a:r>
          </a:p>
        </p:txBody>
      </p:sp>
      <p:sp>
        <p:nvSpPr>
          <p:cNvPr id="3" name="Content Placeholder 2"/>
          <p:cNvSpPr>
            <a:spLocks noGrp="1"/>
          </p:cNvSpPr>
          <p:nvPr>
            <p:ph idx="1"/>
          </p:nvPr>
        </p:nvSpPr>
        <p:spPr/>
        <p:txBody>
          <a:bodyPr/>
          <a:lstStyle/>
          <a:p>
            <a:pPr lvl="0" indent="0" marL="0">
              <a:buNone/>
            </a:pPr>
            <a:r>
              <a:rPr/>
              <a:t>When looking at the results from the first table we see that the annualised tracking error is 5%, this is concerningly high for an Index tracker. We can also see further information of the contextual risk of the portfolio.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Relative Performance</a:t>
            </a:r>
          </a:p>
        </p:txBody>
      </p:sp>
      <p:sp>
        <p:nvSpPr>
          <p:cNvPr id="4" name="Text Placeholder 3"/>
          <p:cNvSpPr>
            <a:spLocks noGrp="1"/>
          </p:cNvSpPr>
          <p:nvPr>
            <p:ph idx="2" sz="half" type="body"/>
          </p:nvPr>
        </p:nvSpPr>
        <p:spPr/>
        <p:txBody>
          <a:bodyPr/>
          <a:lstStyle/>
          <a:p>
            <a:pPr lvl="0" indent="0" marL="0">
              <a:buNone/>
            </a:pPr>
            <a:r>
              <a:rPr/>
              <a:t>This graph creates some worry as it is a relatively volatile information ratio (can stray far from benchmark) and spends a majority of the time below the y = 0 line, suggesting underperformance in terms of the benchmark.</a:t>
            </a:r>
          </a:p>
        </p:txBody>
      </p:sp>
      <p:pic>
        <p:nvPicPr>
          <p:cNvPr descr="Question_4_files/figure-pptx/unnamed-chunk-2-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Sector Specific Breakdown</a:t>
            </a:r>
          </a:p>
        </p:txBody>
      </p:sp>
      <p:sp>
        <p:nvSpPr>
          <p:cNvPr id="4" name="Text Placeholder 3"/>
          <p:cNvSpPr>
            <a:spLocks noGrp="1"/>
          </p:cNvSpPr>
          <p:nvPr>
            <p:ph idx="2" sz="half" type="body"/>
          </p:nvPr>
        </p:nvSpPr>
        <p:spPr/>
        <p:txBody>
          <a:bodyPr/>
          <a:lstStyle/>
          <a:p>
            <a:pPr lvl="0" indent="0" marL="0">
              <a:buNone/>
            </a:pPr>
            <a:r>
              <a:rPr/>
              <a:t>This graph displays the changes to the sector composition across the time horison off this portfolio, with resources making up the lion share of the portfolio, however the share of financials have been improving since early 2024. There is an interesting one time spike in the resources percentage in 2020.</a:t>
            </a:r>
          </a:p>
        </p:txBody>
      </p:sp>
      <p:pic>
        <p:nvPicPr>
          <p:cNvPr descr="Question_4_files/figure-pptx/unnamed-chunk-3-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Changes in Stock Weights Across Time</a:t>
            </a:r>
          </a:p>
        </p:txBody>
      </p:sp>
      <p:sp>
        <p:nvSpPr>
          <p:cNvPr id="4" name="Text Placeholder 3"/>
          <p:cNvSpPr>
            <a:spLocks noGrp="1"/>
          </p:cNvSpPr>
          <p:nvPr>
            <p:ph idx="2" sz="half" type="body"/>
          </p:nvPr>
        </p:nvSpPr>
        <p:spPr/>
        <p:txBody>
          <a:bodyPr/>
          <a:lstStyle/>
          <a:p>
            <a:pPr lvl="0" indent="0" marL="0">
              <a:buNone/>
            </a:pPr>
            <a:r>
              <a:rPr/>
              <a:t>This graph displays the weigths of the 10 most prevalent stocks across the time frame, as well as “Other” stocks which make up smaller percentages. Some stocks such as ABG maintain relatively consistent levels while other such as ARI alternate considerably more.</a:t>
            </a:r>
          </a:p>
        </p:txBody>
      </p:sp>
      <p:pic>
        <p:nvPicPr>
          <p:cNvPr descr="Question_4_files/figure-pptx/unnamed-chunk-4-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a:buNone/>
            </a:pPr>
            <a:r>
              <a:rPr>
                <a:latin typeface="Courier"/>
              </a:rPr>
              <a:t>## $xlog
## [1] FALSE
## 
## $ylog
## [1] FALSE
## 
## $adj
## [1] 0.5
## 
## $ann
## [1] TRUE
## 
## $ask
## [1] FALSE
## 
## $bg
## [1] "white"
## 
## $bty
## [1] "o"
## 
## $cex
## [1] 1
## 
## $cex.axis
## [1] 1
## 
## $cex.lab
## [1] 1
## 
## $cex.main
## [1] 1.2
## 
## $cex.sub
## [1] 1
## 
## $col
## [1] "black"
## 
## $col.axis
## [1] "black"
## 
## $col.lab
## [1] "black"
## 
## $col.main
## [1] "black"
## 
## $col.sub
## [1] "black"
## 
## $crt
## [1] 0
## 
## $err
## [1] 0
## 
## $family
## [1] ""
## 
## $fg
## [1] "black"
## 
## $fig
## [1] 0.0000000 1.0000000 0.0000000 0.1428571
## 
## $fin
## [1] 4.999999 3.999999
## 
## $font
## [1] 1
## 
## $font.axis
## [1] 1
## 
## $font.lab
## [1] 1
## 
## $font.main
## [1] 2
## 
## $font.sub
## [1] 1
## 
## $lab
## [1] 5 5 7
## 
## $las
## [1] 0
## 
## $lend
## [1] "round"
## 
## $lheight
## [1] 1
## 
## $ljoin
## [1] "round"
## 
## $lmitre
## [1] 10
## 
## $lty
## [1] "solid"
## 
## $lwd
## [1] 1
## 
## $mai
## [1] 0.02 0.42 0.02 0.22
## 
## $mar
## [1] 5.1 4.1 4.1 2.1
## 
## $mex
## [1] 1
## 
## $mfcol
## [1] 1 1
## 
## $mfg
## [1] 1 1 1 1
## 
## $mfrow
## [1] 1 1
## 
## $mgp
## [1] 3 1 0
## 
## $mkh
## [1] 0.001
## 
## $new
## [1] TRUE
## 
## $oma
## [1] 0 0 0 0
## 
## $omd
## [1] 0 1 0 1
## 
## $omi
## [1] 0 0 0 0
## 
## $pch
## [1] 1
## 
## $pin
## [1] 3.759999 2.159999
## 
## $plt
## [1] 0.1240000 0.8760000 0.2300001 0.7699999
## 
## $ps
## [1] 12
## 
## $pty
## [1] "m"
## 
## $smo
## [1] 1
## 
## $srt
## [1] 0
## 
## $tck
## [1] NA
## 
## $tcl
## [1] -0.5
## 
## $usr
## [1] -0.04  1.04 -0.04  1.04
## 
## $xaxp
## [1] 0 1 5
## 
## $xaxs
## [1] "r"
## 
## $xaxt
## [1] "s"
## 
## $xpd
## [1] FALSE
## 
## $yaxp
## [1] 0 1 5
## 
## $yaxs
## [1] "r"
## 
## $yaxt
## [1] "s"
## 
## $ylbias
## [1] 0.2</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End</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Analysis</dc:title>
  <dc:creator>André le Roux</dc:creator>
  <cp:keywords/>
  <dcterms:created xsi:type="dcterms:W3CDTF">2024-11-27T07:45:04Z</dcterms:created>
  <dcterms:modified xsi:type="dcterms:W3CDTF">2024-11-27T07:45:04Z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November 2024</vt:lpwstr>
  </property>
  <property fmtid="{D5CDD505-2E9C-101B-9397-08002B2CF9AE}" pid="3" name="output">
    <vt:lpwstr>powerpoint_presentation</vt:lpwstr>
  </property>
</Properties>
</file>