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gOKFsFl7QIMdBvDJe78F8L7gNq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3F18BFC-0CBE-4102-8AAD-CD682634FD1E}">
  <a:tblStyle styleId="{E3F18BFC-0CBE-4102-8AAD-CD682634FD1E}" styleName="Table_0">
    <a:wholeTbl>
      <a:tcTxStyle b="off" i="off">
        <a:font>
          <a:latin typeface="Cambria"/>
          <a:ea typeface="Cambria"/>
          <a:cs typeface="Cambri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E7E7"/>
          </a:solidFill>
        </a:fill>
      </a:tcStyle>
    </a:wholeTbl>
    <a:band1H>
      <a:tcTxStyle b="off" i="off"/>
      <a:tcStyle>
        <a:fill>
          <a:solidFill>
            <a:srgbClr val="DECCCB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ECCCB"/>
          </a:solidFill>
        </a:fill>
      </a:tcStyle>
    </a:band1V>
    <a:band2V>
      <a:tcTxStyle b="off" i="off"/>
    </a:band2V>
    <a:lastCol>
      <a:tcTxStyle b="on" i="off">
        <a:font>
          <a:latin typeface="Cambria"/>
          <a:ea typeface="Cambria"/>
          <a:cs typeface="Cambria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Cambria"/>
          <a:ea typeface="Cambria"/>
          <a:cs typeface="Cambria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Cambria"/>
          <a:ea typeface="Cambria"/>
          <a:cs typeface="Cambri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mbria"/>
          <a:ea typeface="Cambria"/>
          <a:cs typeface="Cambri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 b="off" i="off"/>
    </a:neCell>
    <a:nwCell>
      <a:tcTxStyle b="off" i="off"/>
    </a:nwCell>
  </a:tblStyle>
  <a:tblStyle styleId="{BC117696-19BF-461C-9D37-AF57385D4A0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e3b50075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g2ee3b500754_0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e3b50075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g2ee3b500754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e3b50075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g2ee3b500754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e3b50075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2ee3b500754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e3b50075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g2ee3b500754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a4364bc6ca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a4364bc6c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a4364bc6ca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1a4364bc6c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a4364bc6ca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1a4364bc6c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e3b5007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g2ee3b50075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e3b50075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2ee3b500754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5bb138e7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95bb138e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e3b50075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g2ee3b500754_0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bf744e47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g16bf744e470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2117"/>
              </a:buClr>
              <a:buSzPts val="6000"/>
              <a:buFont typeface="Cambria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  <p:pic>
        <p:nvPicPr>
          <p:cNvPr id="17" name="Google Shape;1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8288" y="376148"/>
            <a:ext cx="3075423" cy="676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211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211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211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  <p:pic>
        <p:nvPicPr>
          <p:cNvPr id="24" name="Google Shape;24;p13"/>
          <p:cNvPicPr preferRelativeResize="0"/>
          <p:nvPr/>
        </p:nvPicPr>
        <p:blipFill rotWithShape="1">
          <a:blip r:embed="rId2">
            <a:alphaModFix/>
          </a:blip>
          <a:srcRect b="0" l="0" r="66250" t="0"/>
          <a:stretch/>
        </p:blipFill>
        <p:spPr>
          <a:xfrm>
            <a:off x="11538331" y="6268858"/>
            <a:ext cx="545337" cy="540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2117"/>
              </a:buClr>
              <a:buSzPts val="6000"/>
              <a:buFont typeface="Cambria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  <p:pic>
        <p:nvPicPr>
          <p:cNvPr id="31" name="Google Shape;31;p14"/>
          <p:cNvPicPr preferRelativeResize="0"/>
          <p:nvPr/>
        </p:nvPicPr>
        <p:blipFill rotWithShape="1">
          <a:blip r:embed="rId2">
            <a:alphaModFix/>
          </a:blip>
          <a:srcRect b="0" l="0" r="66250" t="0"/>
          <a:stretch/>
        </p:blipFill>
        <p:spPr>
          <a:xfrm>
            <a:off x="11538331" y="6181368"/>
            <a:ext cx="545337" cy="540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211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211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211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  <p:pic>
        <p:nvPicPr>
          <p:cNvPr id="53" name="Google Shape;53;p17"/>
          <p:cNvPicPr preferRelativeResize="0"/>
          <p:nvPr/>
        </p:nvPicPr>
        <p:blipFill rotWithShape="1">
          <a:blip r:embed="rId2">
            <a:alphaModFix/>
          </a:blip>
          <a:srcRect b="0" l="0" r="66250" t="0"/>
          <a:stretch/>
        </p:blipFill>
        <p:spPr>
          <a:xfrm>
            <a:off x="11538331" y="6181368"/>
            <a:ext cx="545337" cy="540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2117"/>
              </a:buClr>
              <a:buSzPts val="3200"/>
              <a:buFont typeface="Cambria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2117"/>
              </a:buClr>
              <a:buSzPts val="3200"/>
              <a:buFont typeface="Cambria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2117"/>
              </a:buClr>
              <a:buSzPts val="4400"/>
              <a:buFont typeface="Cambria"/>
              <a:buNone/>
              <a:defRPr b="1" i="0" sz="4400" u="none" cap="none" strike="noStrike">
                <a:solidFill>
                  <a:srgbClr val="742117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>
            <p:ph idx="4294967295" type="ctrTitle"/>
          </p:nvPr>
        </p:nvSpPr>
        <p:spPr>
          <a:xfrm>
            <a:off x="1458686" y="2157026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2117"/>
              </a:buClr>
              <a:buSzPts val="6000"/>
              <a:buFont typeface="Cambria"/>
              <a:buNone/>
            </a:pPr>
            <a:r>
              <a:rPr lang="en-MY"/>
              <a:t>Topic-Based Tourism Sentiment Analysis using BERTopic and Deep Learning</a:t>
            </a:r>
            <a:endParaRPr/>
          </a:p>
        </p:txBody>
      </p:sp>
      <p:sp>
        <p:nvSpPr>
          <p:cNvPr id="89" name="Google Shape;89;p2"/>
          <p:cNvSpPr txBox="1"/>
          <p:nvPr>
            <p:ph idx="4294967295" type="subTitle"/>
          </p:nvPr>
        </p:nvSpPr>
        <p:spPr>
          <a:xfrm>
            <a:off x="1524000" y="4646644"/>
            <a:ext cx="91440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MY"/>
              <a:t>SOLEHAH NAJIIHAH BINTI ABD JAMAL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MY"/>
              <a:t>MCS231035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90" name="Google Shape;9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3111" y="159975"/>
            <a:ext cx="2135126" cy="10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e3b500754_0_79"/>
          <p:cNvSpPr txBox="1"/>
          <p:nvPr>
            <p:ph type="title"/>
          </p:nvPr>
        </p:nvSpPr>
        <p:spPr>
          <a:xfrm>
            <a:off x="109250" y="649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2117"/>
              </a:buClr>
              <a:buSzPts val="4400"/>
              <a:buFont typeface="Cambria"/>
              <a:buNone/>
            </a:pPr>
            <a:r>
              <a:rPr lang="en-MY"/>
              <a:t>Literature Review</a:t>
            </a:r>
            <a:endParaRPr/>
          </a:p>
        </p:txBody>
      </p:sp>
      <p:graphicFrame>
        <p:nvGraphicFramePr>
          <p:cNvPr id="152" name="Google Shape;152;g2ee3b500754_0_79"/>
          <p:cNvGraphicFramePr/>
          <p:nvPr/>
        </p:nvGraphicFramePr>
        <p:xfrm>
          <a:off x="258443" y="17383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{E3F18BFC-0CBE-4102-8AAD-CD682634FD1E}</a:tableStyleId>
              </a:tblPr>
              <a:tblGrid>
                <a:gridCol w="3016100"/>
                <a:gridCol w="4243050"/>
                <a:gridCol w="4243050"/>
              </a:tblGrid>
              <a:tr h="4030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MY"/>
                        <a:t>Reference</a:t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MY" u="none" cap="none" strike="noStrike"/>
                        <a:t>Techniques</a:t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MY" u="none" cap="none" strike="noStrike"/>
                        <a:t>Results</a:t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</a:tr>
              <a:tr h="2186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MY"/>
                        <a:t>Abuzayed, A., &amp; Al-Khalifa, H. (2021). BERT for Arabic topic modeling: An experimental study on BERTopic technique. Procedia computer science, 189, 191-194.</a:t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MY"/>
                        <a:t>Topic Modeling: LDA, NMF, BERTopic</a:t>
                      </a:r>
                      <a:endParaRPr/>
                    </a:p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MY"/>
                        <a:t>Measurement:Normalized Pointwise Mutual Information (NPMI)</a:t>
                      </a:r>
                      <a:endParaRPr/>
                    </a:p>
                    <a:p>
                      <a:pPr indent="-317500" lvl="0" marL="4572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MY"/>
                        <a:t>pre-trained Arabic language models as embeddings for the BERTopic technique, including AraBERTV2.0, ARBERT, QARiB, and XLM-R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60350" lvl="0" marL="28575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MY"/>
                        <a:t>BERTopic were more closely related and relevant to each other, as evidenced by the higher NPMI scores. 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t/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</a:tr>
              <a:tr h="18880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MY"/>
                        <a:t>Egger, R., &amp; Yu, J. (2022). A topic modeling comparison between lda, nmf, top2vec, and bertopic to demystify twitter posts. Frontiers in sociology, 7, 886498.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-MY"/>
                        <a:t>Comparative analysis of the results produced by each algorithm on Twitter post</a:t>
                      </a:r>
                      <a:endParaRPr/>
                    </a:p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-MY"/>
                        <a:t>Topic Modeling: LDA, Non-negative Matrix Factorization (NMF), Top2Vec, and BERTopic</a:t>
                      </a:r>
                      <a:endParaRPr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60350" lvl="0" marL="28575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en-MY"/>
                        <a:t>LDA: failing to capture the nuances of the data effectively. </a:t>
                      </a:r>
                      <a:endParaRPr/>
                    </a:p>
                    <a:p>
                      <a:pPr indent="-260350" lvl="0" marL="28575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en-MY"/>
                        <a:t>Top2Vec: overlapping themes, less effective for clear topic differentiation.</a:t>
                      </a:r>
                      <a:endParaRPr/>
                    </a:p>
                    <a:p>
                      <a:pPr indent="-260350" lvl="0" marL="28575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MY"/>
                        <a:t>BERTopic: aligned with air travel and issues faced during the pandemic</a:t>
                      </a:r>
                      <a:endParaRPr/>
                    </a:p>
                    <a:p>
                      <a:pPr indent="-260350" lvl="0" marL="28575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MY"/>
                        <a:t>BERTopic and NMF: able to capture relevant insights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3" name="Google Shape;153;g2ee3b500754_0_79"/>
          <p:cNvSpPr txBox="1"/>
          <p:nvPr>
            <p:ph type="title"/>
          </p:nvPr>
        </p:nvSpPr>
        <p:spPr>
          <a:xfrm>
            <a:off x="258450" y="1138225"/>
            <a:ext cx="10515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2117"/>
              </a:buClr>
              <a:buSzPts val="4400"/>
              <a:buFont typeface="Cambria"/>
              <a:buNone/>
            </a:pPr>
            <a:r>
              <a:rPr lang="en-MY" sz="2400"/>
              <a:t>Tourism Sentiment Analysis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e3b500754_0_12"/>
          <p:cNvSpPr txBox="1"/>
          <p:nvPr>
            <p:ph type="title"/>
          </p:nvPr>
        </p:nvSpPr>
        <p:spPr>
          <a:xfrm>
            <a:off x="392775" y="399975"/>
            <a:ext cx="105156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2117"/>
              </a:buClr>
              <a:buSzPts val="4400"/>
              <a:buFont typeface="Cambria"/>
              <a:buNone/>
            </a:pPr>
            <a:r>
              <a:rPr lang="en-MY"/>
              <a:t>Research Methodology</a:t>
            </a:r>
            <a:endParaRPr/>
          </a:p>
        </p:txBody>
      </p:sp>
      <p:sp>
        <p:nvSpPr>
          <p:cNvPr id="159" name="Google Shape;159;g2ee3b500754_0_12"/>
          <p:cNvSpPr txBox="1"/>
          <p:nvPr>
            <p:ph idx="1" type="body"/>
          </p:nvPr>
        </p:nvSpPr>
        <p:spPr>
          <a:xfrm>
            <a:off x="935175" y="1427275"/>
            <a:ext cx="10233900" cy="47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❖"/>
            </a:pPr>
            <a:r>
              <a:rPr b="1" lang="en-MY"/>
              <a:t>Data Preparation </a:t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MY"/>
              <a:t>(Collection and Cleaning)</a:t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695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MY" sz="2400"/>
              <a:t>Web scraping from TripAdvisor using Instant Data Scraper, SimpleScraper and Apify</a:t>
            </a:r>
            <a:endParaRPr sz="2400"/>
          </a:p>
          <a:p>
            <a:pPr indent="-3695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MY" sz="2400"/>
              <a:t>6 destinations: Langkawi Sky Bridge, Crocodile Adventureland Langkawi, Kilim Geoforest Park, Cenang Beach, Telaga Tujuh Waterfalls and Underwater World Langkawi</a:t>
            </a:r>
            <a:endParaRPr sz="2400"/>
          </a:p>
          <a:p>
            <a:pPr indent="-3695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MY" sz="2400"/>
              <a:t>Datasets: 1,187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e3b500754_0_22"/>
          <p:cNvSpPr txBox="1"/>
          <p:nvPr>
            <p:ph type="title"/>
          </p:nvPr>
        </p:nvSpPr>
        <p:spPr>
          <a:xfrm>
            <a:off x="392775" y="399975"/>
            <a:ext cx="105156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2117"/>
              </a:buClr>
              <a:buSzPts val="4400"/>
              <a:buFont typeface="Cambria"/>
              <a:buNone/>
            </a:pPr>
            <a:r>
              <a:rPr lang="en-MY"/>
              <a:t>Research Methodology</a:t>
            </a:r>
            <a:endParaRPr/>
          </a:p>
        </p:txBody>
      </p:sp>
      <p:pic>
        <p:nvPicPr>
          <p:cNvPr id="165" name="Google Shape;165;g2ee3b500754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425" y="1241475"/>
            <a:ext cx="6974850" cy="28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2ee3b500754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425" y="4305575"/>
            <a:ext cx="6974850" cy="22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2ee3b500754_0_22"/>
          <p:cNvSpPr txBox="1"/>
          <p:nvPr>
            <p:ph idx="1" type="body"/>
          </p:nvPr>
        </p:nvSpPr>
        <p:spPr>
          <a:xfrm>
            <a:off x="7895900" y="1427275"/>
            <a:ext cx="3902100" cy="47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MY"/>
              <a:t>Removing unwanted columns.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MY"/>
              <a:t>Renaming columns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MY"/>
              <a:t>Identify missing and duplicate rows, remove them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e3b500754_0_32"/>
          <p:cNvSpPr txBox="1"/>
          <p:nvPr>
            <p:ph type="title"/>
          </p:nvPr>
        </p:nvSpPr>
        <p:spPr>
          <a:xfrm>
            <a:off x="392775" y="399975"/>
            <a:ext cx="105156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2117"/>
              </a:buClr>
              <a:buSzPts val="4400"/>
              <a:buFont typeface="Cambria"/>
              <a:buNone/>
            </a:pPr>
            <a:r>
              <a:rPr lang="en-MY"/>
              <a:t>Research Methodology</a:t>
            </a:r>
            <a:endParaRPr/>
          </a:p>
        </p:txBody>
      </p:sp>
      <p:sp>
        <p:nvSpPr>
          <p:cNvPr id="173" name="Google Shape;173;g2ee3b500754_0_32"/>
          <p:cNvSpPr txBox="1"/>
          <p:nvPr>
            <p:ph idx="1" type="body"/>
          </p:nvPr>
        </p:nvSpPr>
        <p:spPr>
          <a:xfrm>
            <a:off x="935175" y="1427275"/>
            <a:ext cx="10233900" cy="47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-MY"/>
              <a:t>Modeling </a:t>
            </a:r>
            <a:endParaRPr b="1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MY" sz="2400"/>
              <a:t>BERTopic: Identify topics in corpus</a:t>
            </a:r>
            <a:endParaRPr sz="2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MY" sz="1800"/>
              <a:t>Default BERTopic model.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MY" sz="1800"/>
              <a:t>CountVectorizer and c-TF-IDF responsible for topic representations.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MY" sz="1800"/>
              <a:t>Hyperparameters: 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4" name="Google Shape;174;g2ee3b500754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150" y="2805100"/>
            <a:ext cx="1026795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ee3b500754_0_43"/>
          <p:cNvSpPr txBox="1"/>
          <p:nvPr>
            <p:ph type="title"/>
          </p:nvPr>
        </p:nvSpPr>
        <p:spPr>
          <a:xfrm>
            <a:off x="392775" y="399975"/>
            <a:ext cx="105156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2117"/>
              </a:buClr>
              <a:buSzPts val="4400"/>
              <a:buFont typeface="Cambria"/>
              <a:buNone/>
            </a:pPr>
            <a:r>
              <a:rPr lang="en-MY"/>
              <a:t>Research Methodology</a:t>
            </a:r>
            <a:endParaRPr/>
          </a:p>
        </p:txBody>
      </p:sp>
      <p:sp>
        <p:nvSpPr>
          <p:cNvPr id="180" name="Google Shape;180;g2ee3b500754_0_43"/>
          <p:cNvSpPr txBox="1"/>
          <p:nvPr>
            <p:ph idx="1" type="body"/>
          </p:nvPr>
        </p:nvSpPr>
        <p:spPr>
          <a:xfrm>
            <a:off x="979050" y="1427275"/>
            <a:ext cx="4244100" cy="47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62500" lnSpcReduction="10000"/>
          </a:bodyPr>
          <a:lstStyle/>
          <a:p>
            <a:pPr indent="-34964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b="1" lang="en-MY" sz="3050"/>
              <a:t>Modeling </a:t>
            </a:r>
            <a:endParaRPr b="1" sz="305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50"/>
          </a:p>
          <a:p>
            <a:pPr indent="-34964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MY" sz="3050"/>
              <a:t>BERT </a:t>
            </a:r>
            <a:endParaRPr sz="3050"/>
          </a:p>
          <a:p>
            <a:pPr indent="-34964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MY" sz="3050"/>
              <a:t>bert-based-uncased</a:t>
            </a:r>
            <a:endParaRPr sz="3050"/>
          </a:p>
          <a:p>
            <a:pPr indent="-34964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MY" sz="3050"/>
              <a:t>bertTokenizer</a:t>
            </a:r>
            <a:endParaRPr sz="305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50"/>
          </a:p>
          <a:p>
            <a:pPr indent="-34964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MY" sz="3050"/>
              <a:t>LSTM</a:t>
            </a:r>
            <a:endParaRPr sz="305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181" name="Google Shape;181;g2ee3b500754_0_43"/>
          <p:cNvGraphicFramePr/>
          <p:nvPr/>
        </p:nvGraphicFramePr>
        <p:xfrm>
          <a:off x="6055125" y="155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{BC117696-19BF-461C-9D37-AF57385D4A02}</a:tableStyleId>
              </a:tblPr>
              <a:tblGrid>
                <a:gridCol w="2585050"/>
                <a:gridCol w="2585050"/>
              </a:tblGrid>
              <a:tr h="66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MY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Parameter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MY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Value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Word vector dimension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Kernel_size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Filters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Loss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Binary_crossentropy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Optimizer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Activation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a4364bc6ca_0_38"/>
          <p:cNvSpPr txBox="1"/>
          <p:nvPr>
            <p:ph type="title"/>
          </p:nvPr>
        </p:nvSpPr>
        <p:spPr>
          <a:xfrm>
            <a:off x="323900" y="1268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MY"/>
              <a:t>Initial Findings</a:t>
            </a:r>
            <a:endParaRPr/>
          </a:p>
        </p:txBody>
      </p:sp>
      <p:pic>
        <p:nvPicPr>
          <p:cNvPr id="187" name="Google Shape;187;g1a4364bc6ca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900" y="1514475"/>
            <a:ext cx="5856826" cy="4933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1a4364bc6ca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9425" y="1514475"/>
            <a:ext cx="5487249" cy="493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g1a4364bc6ca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50" y="839850"/>
            <a:ext cx="5047350" cy="517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1a4364bc6ca_0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5781" y="580625"/>
            <a:ext cx="6723818" cy="2774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1a4364bc6ca_0_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5781" y="3660184"/>
            <a:ext cx="6723820" cy="2759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g1a4364bc6ca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25" y="1353025"/>
            <a:ext cx="10601325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e3b500754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2117"/>
              </a:buClr>
              <a:buSzPts val="4400"/>
              <a:buFont typeface="Cambria"/>
              <a:buNone/>
            </a:pPr>
            <a:r>
              <a:rPr lang="en-MY"/>
              <a:t>Outline </a:t>
            </a:r>
            <a:endParaRPr/>
          </a:p>
        </p:txBody>
      </p:sp>
      <p:sp>
        <p:nvSpPr>
          <p:cNvPr id="96" name="Google Shape;96;g2ee3b500754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MY"/>
              <a:t>Background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MY"/>
              <a:t>Problem Statement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MY"/>
              <a:t>Objective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MY"/>
              <a:t>Literature Review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MY"/>
              <a:t>Research Methodology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MY"/>
              <a:t>Initial Findings (EDA)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MY"/>
              <a:t>References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257275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2117"/>
              </a:buClr>
              <a:buSzPts val="4400"/>
              <a:buFont typeface="Cambria"/>
              <a:buNone/>
            </a:pPr>
            <a:r>
              <a:rPr lang="en-MY"/>
              <a:t>Background</a:t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106175" y="1069950"/>
            <a:ext cx="5988900" cy="54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671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MY" sz="2400"/>
              <a:t>Tourism Industry: one of contributing factors for Malaysia’s economic growth</a:t>
            </a:r>
            <a:endParaRPr sz="2400"/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671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MY" sz="2400"/>
              <a:t>Covid19: Heavily impact on tourism industry </a:t>
            </a:r>
            <a:endParaRPr sz="2400"/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671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MY" sz="2400"/>
              <a:t>User Generated Contents (UGC) </a:t>
            </a:r>
            <a:endParaRPr sz="2400"/>
          </a:p>
          <a:p>
            <a:pPr indent="-34671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-MY" sz="2400"/>
              <a:t>Sentiment Analysis</a:t>
            </a:r>
            <a:endParaRPr sz="2400"/>
          </a:p>
          <a:p>
            <a:pPr indent="-34671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-MY" sz="2400"/>
              <a:t>Travelers</a:t>
            </a:r>
            <a:r>
              <a:rPr lang="en-MY" sz="2400"/>
              <a:t> experience influence other </a:t>
            </a:r>
            <a:r>
              <a:rPr lang="en-MY" sz="2400"/>
              <a:t>travellers</a:t>
            </a:r>
            <a:r>
              <a:rPr lang="en-MY" sz="2400"/>
              <a:t> perceptions </a:t>
            </a:r>
            <a:endParaRPr sz="2400"/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3" name="Google Shape;103;p3"/>
          <p:cNvSpPr txBox="1"/>
          <p:nvPr/>
        </p:nvSpPr>
        <p:spPr>
          <a:xfrm>
            <a:off x="9325225" y="6429850"/>
            <a:ext cx="1972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MY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Source</a:t>
            </a:r>
            <a:r>
              <a:rPr lang="en-MY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LADA 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4" name="Google Shape;10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8900" y="3499777"/>
            <a:ext cx="5792126" cy="30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3187" y="369575"/>
            <a:ext cx="5763550" cy="29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e3b500754_0_59"/>
          <p:cNvSpPr txBox="1"/>
          <p:nvPr>
            <p:ph type="title"/>
          </p:nvPr>
        </p:nvSpPr>
        <p:spPr>
          <a:xfrm>
            <a:off x="257275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2117"/>
              </a:buClr>
              <a:buSzPts val="4400"/>
              <a:buFont typeface="Cambria"/>
              <a:buNone/>
            </a:pPr>
            <a:r>
              <a:rPr lang="en-MY"/>
              <a:t>Background</a:t>
            </a:r>
            <a:endParaRPr/>
          </a:p>
        </p:txBody>
      </p:sp>
      <p:sp>
        <p:nvSpPr>
          <p:cNvPr id="111" name="Google Shape;111;g2ee3b500754_0_59"/>
          <p:cNvSpPr txBox="1"/>
          <p:nvPr>
            <p:ph idx="1" type="body"/>
          </p:nvPr>
        </p:nvSpPr>
        <p:spPr>
          <a:xfrm>
            <a:off x="106175" y="1069950"/>
            <a:ext cx="5988900" cy="54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MY" sz="2400"/>
              <a:t>Langkawi: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MY" sz="2400"/>
              <a:t>Langkawi Tourism Recovery Plan (T-REC) 2021-2022 - LADA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MY" sz="2400"/>
              <a:t>Geographically strategic (Kuah Jetty &amp; Langkawi International Airport)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MY" sz="2400"/>
              <a:t>Nature (Beach)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MY" sz="2400"/>
              <a:t>Tourism surpassed agriculture &amp; fishing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MY" sz="2400"/>
              <a:t>Market Report by Horwath HTL</a:t>
            </a:r>
            <a:endParaRPr sz="2400"/>
          </a:p>
        </p:txBody>
      </p:sp>
      <p:sp>
        <p:nvSpPr>
          <p:cNvPr id="112" name="Google Shape;112;g2ee3b500754_0_59"/>
          <p:cNvSpPr txBox="1"/>
          <p:nvPr/>
        </p:nvSpPr>
        <p:spPr>
          <a:xfrm>
            <a:off x="9325225" y="6429850"/>
            <a:ext cx="1972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MY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Source: LADA 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13" name="Google Shape;113;g2ee3b500754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8900" y="3499777"/>
            <a:ext cx="5792126" cy="30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2ee3b500754_0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3187" y="369575"/>
            <a:ext cx="5763550" cy="29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2117"/>
              </a:buClr>
              <a:buSzPts val="4400"/>
              <a:buFont typeface="Cambria"/>
              <a:buNone/>
            </a:pPr>
            <a:r>
              <a:rPr lang="en-MY"/>
              <a:t>Problem Statement</a:t>
            </a:r>
            <a:endParaRPr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838200" y="1570201"/>
            <a:ext cx="10515600" cy="46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MY"/>
              <a:t>Tourism Industry is affected by COVID19, resulting in drop numbers of tourists. </a:t>
            </a:r>
            <a:endParaRPr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MY"/>
              <a:t>Travellers reviews have significance influence on </a:t>
            </a:r>
            <a:r>
              <a:rPr lang="en-MY"/>
              <a:t>travelers’ behaviour and perceptions on destinations.</a:t>
            </a:r>
            <a:endParaRPr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651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MY"/>
              <a:t>Identify the aspects that drives a person’s feeling and the sentiment in reviews.</a:t>
            </a:r>
            <a:endParaRPr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651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MY"/>
              <a:t>Leverage deep learning methods for sentiment analysis.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2117"/>
              </a:buClr>
              <a:buSzPts val="4400"/>
              <a:buFont typeface="Cambria"/>
              <a:buNone/>
            </a:pPr>
            <a:r>
              <a:rPr lang="en-MY"/>
              <a:t>Objective</a:t>
            </a:r>
            <a:endParaRPr/>
          </a:p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MY"/>
              <a:t>To determine the key topics from user reviews on the tourism industry in Langkawi, Kedah.</a:t>
            </a:r>
            <a:endParaRPr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MY"/>
              <a:t>To develop LSTM algorithm and fine-tune BERT for sentiment analysis on chosen topics. </a:t>
            </a:r>
            <a:endParaRPr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MY"/>
              <a:t>To evaluate the performance of LSTM and BERT in sentiment analysis.</a:t>
            </a:r>
            <a:endParaRPr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5bb138e7e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MY"/>
              <a:t>SCOPE OF WORK</a:t>
            </a:r>
            <a:endParaRPr/>
          </a:p>
        </p:txBody>
      </p:sp>
      <p:sp>
        <p:nvSpPr>
          <p:cNvPr id="132" name="Google Shape;132;g195bb138e7e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-33432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MY"/>
              <a:t>Online review sentiment analysis specifically in Langkawi, Kedah.</a:t>
            </a:r>
            <a:endParaRPr/>
          </a:p>
          <a:p>
            <a:pPr indent="-33432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MY"/>
              <a:t>Web scraping from TripAdvisor and Google Map website limited to English language.</a:t>
            </a:r>
            <a:endParaRPr/>
          </a:p>
          <a:p>
            <a:pPr indent="-33432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MY"/>
              <a:t>Employing LSTM and BERT for sentiment analysis.</a:t>
            </a:r>
            <a:endParaRPr/>
          </a:p>
          <a:p>
            <a:pPr indent="-33432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MY"/>
              <a:t>Performance evaluation: Compare the performance of LSTM and BERT in sentiment analysis using precision, recall, F1-score and AUROC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e3b500754_0_69"/>
          <p:cNvSpPr txBox="1"/>
          <p:nvPr>
            <p:ph type="title"/>
          </p:nvPr>
        </p:nvSpPr>
        <p:spPr>
          <a:xfrm>
            <a:off x="109250" y="649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2117"/>
              </a:buClr>
              <a:buSzPts val="4400"/>
              <a:buFont typeface="Cambria"/>
              <a:buNone/>
            </a:pPr>
            <a:r>
              <a:rPr lang="en-MY"/>
              <a:t>Literature Review</a:t>
            </a:r>
            <a:endParaRPr/>
          </a:p>
        </p:txBody>
      </p:sp>
      <p:graphicFrame>
        <p:nvGraphicFramePr>
          <p:cNvPr id="138" name="Google Shape;138;g2ee3b500754_0_69"/>
          <p:cNvGraphicFramePr/>
          <p:nvPr/>
        </p:nvGraphicFramePr>
        <p:xfrm>
          <a:off x="258443" y="17383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{E3F18BFC-0CBE-4102-8AAD-CD682634FD1E}</a:tableStyleId>
              </a:tblPr>
              <a:tblGrid>
                <a:gridCol w="3016100"/>
                <a:gridCol w="4243050"/>
                <a:gridCol w="4243050"/>
              </a:tblGrid>
              <a:tr h="4030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MY"/>
                        <a:t>Reference</a:t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MY" u="none" cap="none" strike="noStrike"/>
                        <a:t>Techniques</a:t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MY" u="none" cap="none" strike="noStrike"/>
                        <a:t>Results</a:t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</a:tr>
              <a:tr h="2186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MY"/>
                        <a:t>Cao, Z., Xu, H., &amp; Teo, B. S. X. (2023). Sentiment of chinese tourists towards malaysia cultural heritage based on online travel reviews. Sustainability, 15(4), 3478.</a:t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17500" lvl="0" marL="4572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MY"/>
                        <a:t>Chinese tourists sentiment towards Malaysia's cultural heritage</a:t>
                      </a:r>
                      <a:endParaRPr/>
                    </a:p>
                    <a:p>
                      <a:pPr indent="-317500" lvl="0" marL="4572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MY"/>
                        <a:t>CharCNN, LSTM, BiLSTM, and BERT</a:t>
                      </a:r>
                      <a:endParaRPr/>
                    </a:p>
                    <a:p>
                      <a:pPr indent="-171450" lvl="0" marL="28575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t/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60350" lvl="0" marL="28575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Char char="-"/>
                      </a:pPr>
                      <a:r>
                        <a:rPr lang="en-MY"/>
                        <a:t>BERT </a:t>
                      </a:r>
                      <a:r>
                        <a:rPr lang="en-MY"/>
                        <a:t>outperforms</a:t>
                      </a:r>
                      <a:r>
                        <a:rPr lang="en-MY"/>
                        <a:t> other models</a:t>
                      </a:r>
                      <a:endParaRPr/>
                    </a:p>
                    <a:p>
                      <a:pPr indent="-260350" lvl="0" marL="28575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MY"/>
                        <a:t>9 scenic spots identified </a:t>
                      </a:r>
                      <a:endParaRPr/>
                    </a:p>
                    <a:p>
                      <a:pPr indent="-260350" lvl="0" marL="28575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MY"/>
                        <a:t>Positive sentiments: </a:t>
                      </a:r>
                      <a:endParaRPr/>
                    </a:p>
                    <a:p>
                      <a:pPr indent="0" lvl="0" marL="4572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/>
                        <a:t>cultural atmosphere, material culture, and scenic landscapes. </a:t>
                      </a:r>
                      <a:endParaRPr/>
                    </a:p>
                    <a:p>
                      <a:pPr indent="-260350" lvl="0" marL="28575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MY"/>
                        <a:t>Negative emotions: </a:t>
                      </a:r>
                      <a:endParaRPr/>
                    </a:p>
                    <a:p>
                      <a:pPr indent="0" lvl="0" marL="4572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/>
                        <a:t>lack of cultural experiences, leading to feelings of boredom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t/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</a:tr>
              <a:tr h="18880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MY"/>
                        <a:t>Mehra, P. (2023). Unexpected surprise: Emotion analysis and aspect based sentiment analysis (ABSA) of user generated comments to study behavioral intentions of tourists. Tourism Management Perspectives, 45, 101063.</a:t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175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-MY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investigate emotions and sentiments derived from these comments may affect post travel behaviour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-"/>
                      </a:pPr>
                      <a:r>
                        <a:rPr lang="en-MY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ABSA and emotion analysis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60350" lvl="0" marL="28575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en-MY"/>
                        <a:t>Sad feelings are mostly caused by things like food and bathrooms in China, women's empowerment and alcohol in the UAE, traffic, hygiene, time, and poverty in India.</a:t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9" name="Google Shape;139;g2ee3b500754_0_69"/>
          <p:cNvSpPr txBox="1"/>
          <p:nvPr>
            <p:ph type="title"/>
          </p:nvPr>
        </p:nvSpPr>
        <p:spPr>
          <a:xfrm>
            <a:off x="258450" y="1138225"/>
            <a:ext cx="10515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2117"/>
              </a:buClr>
              <a:buSzPts val="4400"/>
              <a:buFont typeface="Cambria"/>
              <a:buNone/>
            </a:pPr>
            <a:r>
              <a:rPr lang="en-MY" sz="2400"/>
              <a:t>Tourism Sentiment Analysis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6bf744e470_0_4"/>
          <p:cNvSpPr txBox="1"/>
          <p:nvPr>
            <p:ph type="title"/>
          </p:nvPr>
        </p:nvSpPr>
        <p:spPr>
          <a:xfrm>
            <a:off x="109250" y="649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2117"/>
              </a:buClr>
              <a:buSzPts val="4400"/>
              <a:buFont typeface="Cambria"/>
              <a:buNone/>
            </a:pPr>
            <a:r>
              <a:rPr lang="en-MY"/>
              <a:t>Literature Review</a:t>
            </a:r>
            <a:endParaRPr/>
          </a:p>
        </p:txBody>
      </p:sp>
      <p:graphicFrame>
        <p:nvGraphicFramePr>
          <p:cNvPr id="145" name="Google Shape;145;g16bf744e470_0_4"/>
          <p:cNvGraphicFramePr/>
          <p:nvPr/>
        </p:nvGraphicFramePr>
        <p:xfrm>
          <a:off x="258443" y="18907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{E3F18BFC-0CBE-4102-8AAD-CD682634FD1E}</a:tableStyleId>
              </a:tblPr>
              <a:tblGrid>
                <a:gridCol w="3016100"/>
                <a:gridCol w="4243050"/>
                <a:gridCol w="4243050"/>
              </a:tblGrid>
              <a:tr h="3577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MY"/>
                        <a:t>Reference</a:t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MY" u="none" cap="none" strike="noStrike"/>
                        <a:t>Techniques</a:t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MY" u="none" cap="none" strike="noStrike"/>
                        <a:t>Results</a:t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</a:tr>
              <a:tr h="202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MY"/>
                        <a:t>Ounacer, S., Mhamdi, D., Ardchir, S., Daif, A., &amp; Azzouazi, M. (2023). Customer sentiment analysis in hotel reviews through natural language processing techniques.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MY"/>
                        <a:t>S</a:t>
                      </a:r>
                      <a:r>
                        <a:rPr lang="en-MY"/>
                        <a:t>ignificance of customer reviews in influencing decisions in the tourism sector.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MY"/>
                        <a:t>Topic Modeling: Correlation Explanation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MY"/>
                        <a:t>Sentiment Analysis: LR, RG, NB, DT, KNN, SVM, ET (Extratree), AB,GB (Adaboost and </a:t>
                      </a:r>
                      <a:r>
                        <a:rPr lang="en-MY"/>
                        <a:t>Gradient</a:t>
                      </a:r>
                      <a:r>
                        <a:rPr lang="en-MY"/>
                        <a:t> Boost)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MY"/>
                        <a:t>Logistic Regression + CountVectorizer ( precision (82%), recall (69.59%), accuracy (91%) and F1-score (73.27%)_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MY"/>
                        <a:t>RandomForest + TF-IDF (precision (81.01%),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/>
                        <a:t>recall (74.78%), accuracy (86%) and F1-score (76.59%).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224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MY"/>
                        <a:t>Syamala, M., &amp; Nalini, N. J. (2019, July). LDA and deep learning: a combined approach for feature extraction and sentiment analysis. In 2019 10th International Conference on Computing, Communication and Networking Technologies (ICCCNT) (pp. 1-5). IEEE.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MY"/>
                        <a:t>I</a:t>
                      </a:r>
                      <a:r>
                        <a:rPr lang="en-MY"/>
                        <a:t>dentify the exact preferences of good or bad based on the feature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MY"/>
                        <a:t>Topic Modeling: </a:t>
                      </a:r>
                      <a:r>
                        <a:rPr lang="en-MY"/>
                        <a:t>Latent</a:t>
                      </a:r>
                      <a:r>
                        <a:rPr lang="en-MY"/>
                        <a:t> Dirichlet Allocation (LDA)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MY"/>
                        <a:t>Sentiment Analysis: VADER, TextBlob (lexicon-based approach)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MY"/>
                        <a:t>4 topics identified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MY"/>
                        <a:t>TextBlob: 77.3</a:t>
                      </a:r>
                      <a:r>
                        <a:rPr lang="en-MY"/>
                        <a:t>%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MY"/>
                        <a:t>VADER : 72.6%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MY"/>
                        <a:t>Joint Sentiment/Topic</a:t>
                      </a:r>
                      <a:r>
                        <a:rPr lang="en-MY"/>
                        <a:t>: 69.6</a:t>
                      </a:r>
                      <a:r>
                        <a:rPr lang="en-MY"/>
                        <a:t>%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6" name="Google Shape;146;g16bf744e470_0_4"/>
          <p:cNvSpPr txBox="1"/>
          <p:nvPr>
            <p:ph type="title"/>
          </p:nvPr>
        </p:nvSpPr>
        <p:spPr>
          <a:xfrm>
            <a:off x="258450" y="1290625"/>
            <a:ext cx="10515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2117"/>
              </a:buClr>
              <a:buSzPts val="4400"/>
              <a:buFont typeface="Cambria"/>
              <a:buNone/>
            </a:pPr>
            <a:r>
              <a:rPr lang="en-MY" sz="2400"/>
              <a:t>Topic-Based </a:t>
            </a:r>
            <a:r>
              <a:rPr lang="en-MY" sz="2400"/>
              <a:t>Sentiment Analysis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range Red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2022-11-13T09:21:44Z</dcterms:created>
  <dc:creator>shahidatul sadiah</dc:creator>
</cp:coreProperties>
</file>