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21" r:id="rId2"/>
    <p:sldId id="319" r:id="rId3"/>
    <p:sldId id="326" r:id="rId4"/>
    <p:sldId id="25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262" r:id="rId20"/>
    <p:sldId id="325" r:id="rId21"/>
    <p:sldId id="341" r:id="rId22"/>
    <p:sldId id="342" r:id="rId23"/>
    <p:sldId id="343" r:id="rId24"/>
    <p:sldId id="314" r:id="rId25"/>
    <p:sldId id="34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C1D3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43" autoAdjust="0"/>
    <p:restoredTop sz="95345" autoAdjust="0"/>
  </p:normalViewPr>
  <p:slideViewPr>
    <p:cSldViewPr snapToGrid="0">
      <p:cViewPr varScale="1">
        <p:scale>
          <a:sx n="65" d="100"/>
          <a:sy n="65" d="100"/>
        </p:scale>
        <p:origin x="72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09BF-53EE-4D84-844F-BEC1430829B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B6879-5321-45FF-A6AE-E6B1BB62C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4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tiff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A77FC49-908E-7282-71D1-FF9B45CC79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28041" y="-1428041"/>
            <a:ext cx="6880030" cy="97361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FB5ACA-D821-A539-94D6-EEC7337F3A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99000"/>
          </a:blip>
          <a:stretch>
            <a:fillRect/>
          </a:stretch>
        </p:blipFill>
        <p:spPr>
          <a:xfrm rot="10800000" flipV="1">
            <a:off x="59093" y="0"/>
            <a:ext cx="12073813" cy="31091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00D8EF-2DF1-88B7-4784-92F60D932A2D}"/>
              </a:ext>
            </a:extLst>
          </p:cNvPr>
          <p:cNvSpPr/>
          <p:nvPr userDrawn="1"/>
        </p:nvSpPr>
        <p:spPr>
          <a:xfrm rot="5400000">
            <a:off x="5953544" y="641578"/>
            <a:ext cx="284909" cy="12192000"/>
          </a:xfrm>
          <a:prstGeom prst="rect">
            <a:avLst/>
          </a:prstGeom>
          <a:solidFill>
            <a:srgbClr val="6C1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418E44-B184-3318-E83E-1ED0427C4C32}"/>
              </a:ext>
            </a:extLst>
          </p:cNvPr>
          <p:cNvSpPr txBox="1"/>
          <p:nvPr userDrawn="1"/>
        </p:nvSpPr>
        <p:spPr>
          <a:xfrm>
            <a:off x="5479363" y="6595121"/>
            <a:ext cx="1377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0" dirty="0">
                <a:solidFill>
                  <a:schemeClr val="bg1">
                    <a:lumMod val="95000"/>
                  </a:schemeClr>
                </a:solidFill>
                <a:ea typeface="Montserrat Semi" charset="0"/>
                <a:cs typeface="Montserrat Semi" charset="0"/>
              </a:rPr>
              <a:t>www.utm.my</a:t>
            </a:r>
            <a:endParaRPr lang="en-US" sz="1100" b="1" i="0" dirty="0">
              <a:solidFill>
                <a:schemeClr val="accent4"/>
              </a:solidFill>
              <a:ea typeface="Montserrat Semi" charset="0"/>
              <a:cs typeface="Montserrat Sem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64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5A05E41-FECA-555C-4DA5-FBDABE88EA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99000"/>
          </a:blip>
          <a:stretch>
            <a:fillRect/>
          </a:stretch>
        </p:blipFill>
        <p:spPr>
          <a:xfrm rot="10800000" flipV="1">
            <a:off x="6764" y="1270"/>
            <a:ext cx="12073813" cy="310918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EFDB3D2-BABB-4614-ACBD-74206D54EFA7}"/>
              </a:ext>
            </a:extLst>
          </p:cNvPr>
          <p:cNvGrpSpPr/>
          <p:nvPr userDrawn="1"/>
        </p:nvGrpSpPr>
        <p:grpSpPr>
          <a:xfrm flipH="1">
            <a:off x="8896479" y="6438899"/>
            <a:ext cx="3295521" cy="419101"/>
            <a:chOff x="0" y="6438899"/>
            <a:chExt cx="4425450" cy="4191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C9DBE5-42FF-593C-82CE-C4B2774E3AD0}"/>
                </a:ext>
              </a:extLst>
            </p:cNvPr>
            <p:cNvSpPr/>
            <p:nvPr userDrawn="1"/>
          </p:nvSpPr>
          <p:spPr>
            <a:xfrm>
              <a:off x="0" y="6438900"/>
              <a:ext cx="4115884" cy="419099"/>
            </a:xfrm>
            <a:prstGeom prst="rect">
              <a:avLst/>
            </a:prstGeom>
            <a:solidFill>
              <a:srgbClr val="6C1D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D8516993-C2D5-28D4-6E6E-D3A5B19FD20F}"/>
                </a:ext>
              </a:extLst>
            </p:cNvPr>
            <p:cNvSpPr/>
            <p:nvPr userDrawn="1"/>
          </p:nvSpPr>
          <p:spPr>
            <a:xfrm>
              <a:off x="4115884" y="6438899"/>
              <a:ext cx="309566" cy="419100"/>
            </a:xfrm>
            <a:prstGeom prst="rtTriangle">
              <a:avLst/>
            </a:prstGeom>
            <a:solidFill>
              <a:srgbClr val="6C1D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B218D0-0E4A-6601-1430-D75D1D89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974" y="2766218"/>
            <a:ext cx="1051560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07DD1-72E8-53B4-A8B5-16105BC6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21DE3-618B-CDA6-C30A-1DB7F4E9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68125-E5E8-EEE2-D064-3848DBBA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F13517-FB38-BE9B-5A77-235BBF8CE8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78" y="283590"/>
            <a:ext cx="1468167" cy="49746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15FA5D2-1257-770C-1E2F-2CCA5238FD2A}"/>
              </a:ext>
            </a:extLst>
          </p:cNvPr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9FA834-B150-3245-D347-588904243A5E}"/>
                </a:ext>
              </a:extLst>
            </p:cNvPr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EF11FA-4280-83FF-5E5F-70581310F2C4}"/>
                </a:ext>
              </a:extLst>
            </p:cNvPr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166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80EC996-29B5-35CD-CAA8-09FAAB535A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V="1">
            <a:off x="4713261" y="1270"/>
            <a:ext cx="7112053" cy="18314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4E085B5-6456-E991-6904-BB25D1005185}"/>
              </a:ext>
            </a:extLst>
          </p:cNvPr>
          <p:cNvSpPr/>
          <p:nvPr userDrawn="1"/>
        </p:nvSpPr>
        <p:spPr>
          <a:xfrm>
            <a:off x="-38099" y="0"/>
            <a:ext cx="4764088" cy="6858000"/>
          </a:xfrm>
          <a:prstGeom prst="rect">
            <a:avLst/>
          </a:prstGeom>
          <a:solidFill>
            <a:srgbClr val="6C1D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5AF6C-3A58-DD89-B778-7C9B4E493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771969" cy="1600200"/>
          </a:xfrm>
        </p:spPr>
        <p:txBody>
          <a:bodyPr anchor="b">
            <a:normAutofit/>
          </a:bodyPr>
          <a:lstStyle>
            <a:lvl1pPr>
              <a:defRPr sz="28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30643-5DEF-0301-05FB-43BFE7810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84E7D-D23B-8AA6-561F-6482F0A12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77196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0D1C3-135E-09A0-2E54-EFBC9A5D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11F67-329D-954C-CD5C-1AA093EC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EB87E-06D7-61E3-D9E0-49BF14B3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8EA7C3-CAA4-9F46-F633-CAA69D61B6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78" y="283590"/>
            <a:ext cx="1468167" cy="4974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DD1F696-3383-CCD0-5F6F-4B9E89375262}"/>
              </a:ext>
            </a:extLst>
          </p:cNvPr>
          <p:cNvSpPr/>
          <p:nvPr userDrawn="1"/>
        </p:nvSpPr>
        <p:spPr>
          <a:xfrm rot="5400000">
            <a:off x="1324286" y="3399184"/>
            <a:ext cx="6858000" cy="59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7DF8517-697A-D659-D645-CCC025297F18}"/>
              </a:ext>
            </a:extLst>
          </p:cNvPr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8F6DD2-968A-9801-9B22-22DBD1C894E0}"/>
                </a:ext>
              </a:extLst>
            </p:cNvPr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835E16-0810-A050-7387-E04FC0CFD8C9}"/>
                </a:ext>
              </a:extLst>
            </p:cNvPr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010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BDE0F43-CB86-1C9B-53B1-54930B9BBD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V="1">
            <a:off x="6765" y="1270"/>
            <a:ext cx="7112053" cy="183146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8C0B1-8B0B-33DB-42B1-6BBD5950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F86FD-0946-30C8-BC74-577779A4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CEAC2-352E-92E4-C579-C2A59B69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A7D5CF-8052-62A2-8652-9E5660A058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78" y="283590"/>
            <a:ext cx="1468167" cy="49746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CEA865B-9359-931D-9136-36413785F784}"/>
              </a:ext>
            </a:extLst>
          </p:cNvPr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0C6828-16EB-91B9-7078-52ADFDC0F2F1}"/>
                </a:ext>
              </a:extLst>
            </p:cNvPr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EA9D62-1A2E-5482-2A68-9FCEFEB913F9}"/>
                </a:ext>
              </a:extLst>
            </p:cNvPr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961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6208AF-0FB5-0709-9E4A-86BB9C81B267}"/>
              </a:ext>
            </a:extLst>
          </p:cNvPr>
          <p:cNvSpPr/>
          <p:nvPr userDrawn="1"/>
        </p:nvSpPr>
        <p:spPr>
          <a:xfrm>
            <a:off x="-38100" y="0"/>
            <a:ext cx="12230100" cy="6858000"/>
          </a:xfrm>
          <a:prstGeom prst="rect">
            <a:avLst/>
          </a:prstGeom>
          <a:solidFill>
            <a:srgbClr val="6C1D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D46B25-0C92-A630-DD9E-0DC228627926}"/>
              </a:ext>
            </a:extLst>
          </p:cNvPr>
          <p:cNvGrpSpPr/>
          <p:nvPr userDrawn="1"/>
        </p:nvGrpSpPr>
        <p:grpSpPr>
          <a:xfrm>
            <a:off x="7180119" y="6473574"/>
            <a:ext cx="5011881" cy="390911"/>
            <a:chOff x="7180118" y="6489891"/>
            <a:chExt cx="5011881" cy="3909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51D9DD-D54B-BD6E-1FC0-1E96064A7DD4}"/>
                </a:ext>
              </a:extLst>
            </p:cNvPr>
            <p:cNvSpPr/>
            <p:nvPr userDrawn="1"/>
          </p:nvSpPr>
          <p:spPr>
            <a:xfrm rot="10800000">
              <a:off x="7393415" y="6489891"/>
              <a:ext cx="4798584" cy="390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B12D63A4-B45F-D7EE-07AE-ED4F2AA9FBF6}"/>
                </a:ext>
              </a:extLst>
            </p:cNvPr>
            <p:cNvSpPr/>
            <p:nvPr userDrawn="1"/>
          </p:nvSpPr>
          <p:spPr>
            <a:xfrm rot="10800000" flipV="1">
              <a:off x="7180118" y="6489895"/>
              <a:ext cx="213299" cy="39090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E4DBBFF-D866-CE38-8CC8-48E42BA7EF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220" y="283589"/>
            <a:ext cx="1470825" cy="49746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8C0B1-8B0B-33DB-42B1-6BBD5950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F86FD-0946-30C8-BC74-577779A4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CEAC2-352E-92E4-C579-C2A59B69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ECA337-96B6-AF15-88CE-5A1B9B8EBDB6}"/>
              </a:ext>
            </a:extLst>
          </p:cNvPr>
          <p:cNvGrpSpPr/>
          <p:nvPr userDrawn="1"/>
        </p:nvGrpSpPr>
        <p:grpSpPr>
          <a:xfrm>
            <a:off x="-58882" y="0"/>
            <a:ext cx="2130820" cy="390908"/>
            <a:chOff x="-58882" y="0"/>
            <a:chExt cx="2130820" cy="39090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5327DB-3941-6535-2638-26DDF5148B23}"/>
                </a:ext>
              </a:extLst>
            </p:cNvPr>
            <p:cNvSpPr/>
            <p:nvPr userDrawn="1"/>
          </p:nvSpPr>
          <p:spPr>
            <a:xfrm>
              <a:off x="-58882" y="1"/>
              <a:ext cx="1921715" cy="390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751988F2-DBDB-53FA-2E8B-DE674D6D2B6A}"/>
                </a:ext>
              </a:extLst>
            </p:cNvPr>
            <p:cNvSpPr/>
            <p:nvPr userDrawn="1"/>
          </p:nvSpPr>
          <p:spPr>
            <a:xfrm flipV="1">
              <a:off x="1858639" y="0"/>
              <a:ext cx="213299" cy="39090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5B451E3-7C30-F7E8-27F1-20A1711850CE}"/>
              </a:ext>
            </a:extLst>
          </p:cNvPr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F9E3A6-8792-EBEF-E21F-6506CA347F72}"/>
                </a:ext>
              </a:extLst>
            </p:cNvPr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D7814D-56F3-7C85-157F-E73DAB5F0429}"/>
                </a:ext>
              </a:extLst>
            </p:cNvPr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2828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450D105-3168-9AA2-1E36-18264E43F5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V="1">
            <a:off x="6765" y="1270"/>
            <a:ext cx="7112053" cy="183146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3EA9C-34EA-199C-CEF0-8463AAE7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D9ED6-2507-9043-2434-14990C29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5142B-2BCF-3584-CF46-5568AF23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117FA9-E26A-4F12-3480-6499E26C73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78" y="283590"/>
            <a:ext cx="1468167" cy="49746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2F26ABC-4A2D-3F29-949F-D733E61C91B2}"/>
              </a:ext>
            </a:extLst>
          </p:cNvPr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ED001F-8063-F3C7-2FEF-E453A15D6F8A}"/>
                </a:ext>
              </a:extLst>
            </p:cNvPr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584E66-4123-80C8-F229-404A09AEC330}"/>
                </a:ext>
              </a:extLst>
            </p:cNvPr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12957FA-0954-130C-016A-4BAA3351102F}"/>
              </a:ext>
            </a:extLst>
          </p:cNvPr>
          <p:cNvSpPr/>
          <p:nvPr userDrawn="1"/>
        </p:nvSpPr>
        <p:spPr>
          <a:xfrm rot="5400000">
            <a:off x="6073139" y="761174"/>
            <a:ext cx="45719" cy="12192000"/>
          </a:xfrm>
          <a:prstGeom prst="rect">
            <a:avLst/>
          </a:prstGeom>
          <a:solidFill>
            <a:srgbClr val="6C1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B5F1816-5F6B-7928-15B1-1910931B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781051"/>
            <a:ext cx="1051560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3350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450D105-3168-9AA2-1E36-18264E43F5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V="1">
            <a:off x="6765" y="1270"/>
            <a:ext cx="7112053" cy="183146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3EA9C-34EA-199C-CEF0-8463AAE7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D9ED6-2507-9043-2434-14990C29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5142B-2BCF-3584-CF46-5568AF23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117FA9-E26A-4F12-3480-6499E26C73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78" y="283590"/>
            <a:ext cx="1468167" cy="49746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2F26ABC-4A2D-3F29-949F-D733E61C91B2}"/>
              </a:ext>
            </a:extLst>
          </p:cNvPr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ED001F-8063-F3C7-2FEF-E453A15D6F8A}"/>
                </a:ext>
              </a:extLst>
            </p:cNvPr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584E66-4123-80C8-F229-404A09AEC330}"/>
                </a:ext>
              </a:extLst>
            </p:cNvPr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AE4AFB9-D289-5BB8-FC6E-3A98AE611BFD}"/>
              </a:ext>
            </a:extLst>
          </p:cNvPr>
          <p:cNvSpPr/>
          <p:nvPr userDrawn="1"/>
        </p:nvSpPr>
        <p:spPr>
          <a:xfrm rot="5400000">
            <a:off x="6079906" y="-6086095"/>
            <a:ext cx="45719" cy="12192000"/>
          </a:xfrm>
          <a:prstGeom prst="rect">
            <a:avLst/>
          </a:prstGeom>
          <a:solidFill>
            <a:srgbClr val="6C1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59C5E7F-48AB-BACC-5157-81B70262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781051"/>
            <a:ext cx="1051560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866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C8336-6E97-19E8-88CA-FE902FF1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694A3-909C-4BC7-8684-CF6A8DF6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86F0-1709-92BF-CEC8-7DFA93F8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993728-E209-C557-FA87-A687A2439D90}"/>
              </a:ext>
            </a:extLst>
          </p:cNvPr>
          <p:cNvGrpSpPr/>
          <p:nvPr userDrawn="1"/>
        </p:nvGrpSpPr>
        <p:grpSpPr>
          <a:xfrm>
            <a:off x="0" y="0"/>
            <a:ext cx="4323456" cy="7438348"/>
            <a:chOff x="0" y="0"/>
            <a:chExt cx="4323456" cy="7438348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C291997A-C196-DCDE-0EA0-51D4FDEDAD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0"/>
              <a:ext cx="3118649" cy="4463581"/>
            </a:xfrm>
            <a:prstGeom prst="rect">
              <a:avLst/>
            </a:prstGeom>
          </p:spPr>
        </p:pic>
        <p:sp>
          <p:nvSpPr>
            <p:cNvPr id="2" name="Parallelogram 1">
              <a:extLst>
                <a:ext uri="{FF2B5EF4-FFF2-40B4-BE49-F238E27FC236}">
                  <a16:creationId xmlns:a16="http://schemas.microsoft.com/office/drawing/2014/main" id="{14354985-0AB8-E860-28D0-17AD10E6B863}"/>
                </a:ext>
              </a:extLst>
            </p:cNvPr>
            <p:cNvSpPr/>
            <p:nvPr userDrawn="1"/>
          </p:nvSpPr>
          <p:spPr>
            <a:xfrm rot="8446488">
              <a:off x="1155879" y="3069975"/>
              <a:ext cx="2214654" cy="3120244"/>
            </a:xfrm>
            <a:prstGeom prst="parallelogram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9C95F9B9-2A5B-F93A-EA33-600D61519C46}"/>
                </a:ext>
              </a:extLst>
            </p:cNvPr>
            <p:cNvSpPr/>
            <p:nvPr userDrawn="1"/>
          </p:nvSpPr>
          <p:spPr>
            <a:xfrm rot="8446488">
              <a:off x="2539020" y="5497285"/>
              <a:ext cx="1784436" cy="1941063"/>
            </a:xfrm>
            <a:custGeom>
              <a:avLst/>
              <a:gdLst>
                <a:gd name="connsiteX0" fmla="*/ 0 w 2214654"/>
                <a:gd name="connsiteY0" fmla="*/ 3120244 h 3120244"/>
                <a:gd name="connsiteX1" fmla="*/ 553664 w 2214654"/>
                <a:gd name="connsiteY1" fmla="*/ 0 h 3120244"/>
                <a:gd name="connsiteX2" fmla="*/ 2214654 w 2214654"/>
                <a:gd name="connsiteY2" fmla="*/ 0 h 3120244"/>
                <a:gd name="connsiteX3" fmla="*/ 1660991 w 2214654"/>
                <a:gd name="connsiteY3" fmla="*/ 3120244 h 3120244"/>
                <a:gd name="connsiteX4" fmla="*/ 0 w 2214654"/>
                <a:gd name="connsiteY4" fmla="*/ 3120244 h 3120244"/>
                <a:gd name="connsiteX0" fmla="*/ 0 w 2214654"/>
                <a:gd name="connsiteY0" fmla="*/ 3120244 h 3120244"/>
                <a:gd name="connsiteX1" fmla="*/ 341522 w 2214654"/>
                <a:gd name="connsiteY1" fmla="*/ 1179181 h 3120244"/>
                <a:gd name="connsiteX2" fmla="*/ 2214654 w 2214654"/>
                <a:gd name="connsiteY2" fmla="*/ 0 h 3120244"/>
                <a:gd name="connsiteX3" fmla="*/ 1660991 w 2214654"/>
                <a:gd name="connsiteY3" fmla="*/ 3120244 h 3120244"/>
                <a:gd name="connsiteX4" fmla="*/ 0 w 2214654"/>
                <a:gd name="connsiteY4" fmla="*/ 3120244 h 3120244"/>
                <a:gd name="connsiteX0" fmla="*/ 0 w 1784436"/>
                <a:gd name="connsiteY0" fmla="*/ 1941063 h 1941063"/>
                <a:gd name="connsiteX1" fmla="*/ 341522 w 1784436"/>
                <a:gd name="connsiteY1" fmla="*/ 0 h 1941063"/>
                <a:gd name="connsiteX2" fmla="*/ 1784436 w 1784436"/>
                <a:gd name="connsiteY2" fmla="*/ 1205605 h 1941063"/>
                <a:gd name="connsiteX3" fmla="*/ 1660991 w 1784436"/>
                <a:gd name="connsiteY3" fmla="*/ 1941063 h 1941063"/>
                <a:gd name="connsiteX4" fmla="*/ 0 w 1784436"/>
                <a:gd name="connsiteY4" fmla="*/ 1941063 h 194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4436" h="1941063">
                  <a:moveTo>
                    <a:pt x="0" y="1941063"/>
                  </a:moveTo>
                  <a:lnTo>
                    <a:pt x="341522" y="0"/>
                  </a:lnTo>
                  <a:lnTo>
                    <a:pt x="1784436" y="1205605"/>
                  </a:lnTo>
                  <a:lnTo>
                    <a:pt x="1660991" y="1941063"/>
                  </a:lnTo>
                  <a:lnTo>
                    <a:pt x="0" y="194106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0B5606AF-41C6-0137-32A8-807A0A5D0D4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126331" y="-1062392"/>
            <a:ext cx="2405080" cy="33850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F4D5AD-886B-F49D-187E-EF188BA5C86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99000"/>
          </a:blip>
          <a:stretch>
            <a:fillRect/>
          </a:stretch>
        </p:blipFill>
        <p:spPr>
          <a:xfrm rot="5400000" flipV="1">
            <a:off x="-2602281" y="2616106"/>
            <a:ext cx="7046892" cy="181468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DB128DF-CD31-0CEB-4D7C-71A65806236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283211" y="3743462"/>
            <a:ext cx="2080701" cy="297801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3FF214BE-EBD1-4C75-B559-2A68D3A7182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1830037" y="6046777"/>
            <a:ext cx="4191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4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E22F56BC-829B-3BC8-96F9-8B26B69F0F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33" b="797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D44EBC3-45F4-19C6-0AEB-16C907B4BCB5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12000">
                <a:srgbClr val="6C1D35">
                  <a:alpha val="68000"/>
                </a:srgbClr>
              </a:gs>
              <a:gs pos="77000">
                <a:schemeClr val="accent1">
                  <a:lumMod val="7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8AE63-F58B-C295-2F24-0E7B0755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40798-1691-00D6-C3D9-64CC3EB8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A835F-2749-4B9F-A9CB-5E0BF430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  <a:t>‹#›</a:t>
            </a:fld>
            <a:endParaRPr lang="en-US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BBA782F0-1339-9AD7-88E8-E482862A0C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 flipH="1">
            <a:off x="7112000" y="-35081"/>
            <a:ext cx="4917440" cy="6921189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955F31CF-FB2A-3612-E2CA-58665EF22E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 flipH="1">
            <a:off x="11268262" y="349094"/>
            <a:ext cx="2010036" cy="282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8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9A0EB9F-5240-3366-0373-E8B7C3C2A4FE}"/>
              </a:ext>
            </a:extLst>
          </p:cNvPr>
          <p:cNvSpPr/>
          <p:nvPr userDrawn="1"/>
        </p:nvSpPr>
        <p:spPr>
          <a:xfrm>
            <a:off x="0" y="-2"/>
            <a:ext cx="12230100" cy="6858001"/>
          </a:xfrm>
          <a:prstGeom prst="rect">
            <a:avLst/>
          </a:prstGeom>
          <a:solidFill>
            <a:srgbClr val="6C1D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AF7B2D7-FB34-55B3-113A-7F96DDA7A8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7"/>
          <a:stretch/>
        </p:blipFill>
        <p:spPr>
          <a:xfrm rot="16200000">
            <a:off x="2686050" y="-2686050"/>
            <a:ext cx="6858000" cy="122301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B2BBA-3015-27B9-D210-D15544F2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AB71C-4835-3D07-2B7F-A7456A46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E7A9C-9AFC-99CF-42E5-627A5869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CAB3E7-A192-D902-B47D-B2CC33AF3A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99000"/>
          </a:blip>
          <a:stretch>
            <a:fillRect/>
          </a:stretch>
        </p:blipFill>
        <p:spPr>
          <a:xfrm rot="10800000" flipV="1">
            <a:off x="6764" y="1270"/>
            <a:ext cx="12073813" cy="310918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9956ED8E-CF4D-D756-5FA9-5F3263853A9C}"/>
              </a:ext>
            </a:extLst>
          </p:cNvPr>
          <p:cNvGrpSpPr/>
          <p:nvPr userDrawn="1"/>
        </p:nvGrpSpPr>
        <p:grpSpPr>
          <a:xfrm>
            <a:off x="0" y="6438899"/>
            <a:ext cx="4425450" cy="419100"/>
            <a:chOff x="0" y="6438899"/>
            <a:chExt cx="4425450" cy="4191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185CCF7-2507-F40E-2E71-04B5C07C7F09}"/>
                </a:ext>
              </a:extLst>
            </p:cNvPr>
            <p:cNvSpPr/>
            <p:nvPr userDrawn="1"/>
          </p:nvSpPr>
          <p:spPr>
            <a:xfrm>
              <a:off x="0" y="6438900"/>
              <a:ext cx="4115884" cy="419099"/>
            </a:xfrm>
            <a:prstGeom prst="rect">
              <a:avLst/>
            </a:prstGeom>
            <a:solidFill>
              <a:srgbClr val="6C1D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Triangle 27">
              <a:extLst>
                <a:ext uri="{FF2B5EF4-FFF2-40B4-BE49-F238E27FC236}">
                  <a16:creationId xmlns:a16="http://schemas.microsoft.com/office/drawing/2014/main" id="{891B4BFE-7090-CB15-ACE2-E76D3D5E6402}"/>
                </a:ext>
              </a:extLst>
            </p:cNvPr>
            <p:cNvSpPr/>
            <p:nvPr userDrawn="1"/>
          </p:nvSpPr>
          <p:spPr>
            <a:xfrm>
              <a:off x="4115884" y="6438899"/>
              <a:ext cx="309566" cy="419100"/>
            </a:xfrm>
            <a:prstGeom prst="rtTriangle">
              <a:avLst/>
            </a:prstGeom>
            <a:solidFill>
              <a:srgbClr val="6C1D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796ACF-1284-B0D3-20AC-1A411B0B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47751"/>
            <a:ext cx="10515600" cy="1500187"/>
          </a:xfrm>
        </p:spPr>
        <p:txBody>
          <a:bodyPr anchor="t"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66E6B-CFF2-F241-A3D1-4FD4DAC4F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814638"/>
            <a:ext cx="10515600" cy="33575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6DBAF-8EC8-76B5-BD68-4EE498D1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C1A71-0977-DB43-6672-9DD2B43F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1AA75-9A52-677C-BAAB-361020BE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CA6469-707B-4B2D-CE38-C2E80563F8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78" y="283590"/>
            <a:ext cx="1468167" cy="49746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B94ABDC-D409-D0CF-BFD9-E874B46B7EEF}"/>
              </a:ext>
            </a:extLst>
          </p:cNvPr>
          <p:cNvGrpSpPr/>
          <p:nvPr userDrawn="1"/>
        </p:nvGrpSpPr>
        <p:grpSpPr>
          <a:xfrm>
            <a:off x="0" y="0"/>
            <a:ext cx="2135014" cy="390908"/>
            <a:chOff x="0" y="0"/>
            <a:chExt cx="2135014" cy="39090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CC8F0A-14AF-F65B-6D14-A51CBEFF1729}"/>
                </a:ext>
              </a:extLst>
            </p:cNvPr>
            <p:cNvSpPr/>
            <p:nvPr userDrawn="1"/>
          </p:nvSpPr>
          <p:spPr>
            <a:xfrm>
              <a:off x="0" y="1"/>
              <a:ext cx="1921715" cy="390907"/>
            </a:xfrm>
            <a:prstGeom prst="rect">
              <a:avLst/>
            </a:prstGeom>
            <a:solidFill>
              <a:srgbClr val="6C1D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Triangle 22">
              <a:extLst>
                <a:ext uri="{FF2B5EF4-FFF2-40B4-BE49-F238E27FC236}">
                  <a16:creationId xmlns:a16="http://schemas.microsoft.com/office/drawing/2014/main" id="{7D170A48-ED14-4722-ED48-412F8B7C44AA}"/>
                </a:ext>
              </a:extLst>
            </p:cNvPr>
            <p:cNvSpPr/>
            <p:nvPr userDrawn="1"/>
          </p:nvSpPr>
          <p:spPr>
            <a:xfrm flipV="1">
              <a:off x="1921715" y="0"/>
              <a:ext cx="213299" cy="390907"/>
            </a:xfrm>
            <a:prstGeom prst="rtTriangle">
              <a:avLst/>
            </a:prstGeom>
            <a:solidFill>
              <a:srgbClr val="6C1D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4B6D801-7EDC-E981-F405-040472A43AB5}"/>
              </a:ext>
            </a:extLst>
          </p:cNvPr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90F7BDA-9A67-4500-FC96-D0DCA5669FC2}"/>
                </a:ext>
              </a:extLst>
            </p:cNvPr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6D3808A-7510-8E14-D035-56A7CA6C58A0}"/>
                </a:ext>
              </a:extLst>
            </p:cNvPr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22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45FB79D-2789-2E82-ACD5-FA141CFFB8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99000"/>
          </a:blip>
          <a:stretch>
            <a:fillRect/>
          </a:stretch>
        </p:blipFill>
        <p:spPr>
          <a:xfrm rot="10800000" flipV="1">
            <a:off x="6764" y="1270"/>
            <a:ext cx="12073813" cy="31091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06C3F4-36B0-1561-8EFF-3B31A7774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81125"/>
          </a:xfrm>
        </p:spPr>
        <p:txBody>
          <a:bodyPr anchor="t">
            <a:normAutofit/>
          </a:bodyPr>
          <a:lstStyle>
            <a:lvl1pPr algn="l">
              <a:defRPr sz="4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4E23C-BC64-3E31-C7C9-1CCB71C59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8"/>
            <a:ext cx="9144000" cy="3461751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AAB4A-F681-D1CE-536F-A8600B87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2C815-2D69-C272-C63C-A195EBFE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A072-5E8E-BDBB-35CA-3A355E5D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1D35"/>
                </a:solidFill>
              </a:defRPr>
            </a:lvl1pPr>
          </a:lstStyle>
          <a:p>
            <a:fld id="{B5912E74-8957-4046-8937-1199D06651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FB2FEB-1CDE-753F-3231-2131ED23FF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78" y="283590"/>
            <a:ext cx="1468167" cy="49746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0EA2A08-0768-E840-71C5-CB5BA198C844}"/>
              </a:ext>
            </a:extLst>
          </p:cNvPr>
          <p:cNvGrpSpPr/>
          <p:nvPr userDrawn="1"/>
        </p:nvGrpSpPr>
        <p:grpSpPr>
          <a:xfrm>
            <a:off x="0" y="336866"/>
            <a:ext cx="838200" cy="390908"/>
            <a:chOff x="0" y="585597"/>
            <a:chExt cx="838200" cy="39090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FE56D3-CDFF-99C8-081E-21872711345C}"/>
                </a:ext>
              </a:extLst>
            </p:cNvPr>
            <p:cNvSpPr/>
            <p:nvPr userDrawn="1"/>
          </p:nvSpPr>
          <p:spPr>
            <a:xfrm>
              <a:off x="0" y="585598"/>
              <a:ext cx="624901" cy="390907"/>
            </a:xfrm>
            <a:prstGeom prst="rect">
              <a:avLst/>
            </a:prstGeom>
            <a:solidFill>
              <a:srgbClr val="6C1D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Triangle 22">
              <a:extLst>
                <a:ext uri="{FF2B5EF4-FFF2-40B4-BE49-F238E27FC236}">
                  <a16:creationId xmlns:a16="http://schemas.microsoft.com/office/drawing/2014/main" id="{55D81439-E4CF-3498-4773-82E6A34DB949}"/>
                </a:ext>
              </a:extLst>
            </p:cNvPr>
            <p:cNvSpPr/>
            <p:nvPr userDrawn="1"/>
          </p:nvSpPr>
          <p:spPr>
            <a:xfrm flipV="1">
              <a:off x="624901" y="585597"/>
              <a:ext cx="213299" cy="390907"/>
            </a:xfrm>
            <a:prstGeom prst="rtTriangle">
              <a:avLst/>
            </a:prstGeom>
            <a:solidFill>
              <a:srgbClr val="6C1D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56CB3B-27D6-0844-017F-CFA08F52311B}"/>
              </a:ext>
            </a:extLst>
          </p:cNvPr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5E31CA-977D-9659-5E4D-1E4EC75ABA70}"/>
                </a:ext>
              </a:extLst>
            </p:cNvPr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4385F2-2245-0F8C-C446-564E2DE5084A}"/>
                </a:ext>
              </a:extLst>
            </p:cNvPr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598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5386308-8E2B-C701-D9C5-CFF5B6D9F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V="1">
            <a:off x="6765" y="1270"/>
            <a:ext cx="7112053" cy="18314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8221F6-B30E-6574-4F98-77B2C490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6BEFF-E786-80CC-C462-EC9F1C9C3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6CF37-673E-EFC4-46AD-C8B8CC64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B8A85-2B88-6B89-6CF8-4D396AB7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4774E-879A-AA6A-5AEF-0FD775B9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F9B18A-4C13-213C-5ECD-7D00902A82F8}"/>
              </a:ext>
            </a:extLst>
          </p:cNvPr>
          <p:cNvSpPr/>
          <p:nvPr userDrawn="1"/>
        </p:nvSpPr>
        <p:spPr>
          <a:xfrm>
            <a:off x="3894421" y="21431"/>
            <a:ext cx="4460168" cy="256507"/>
          </a:xfrm>
          <a:prstGeom prst="rect">
            <a:avLst/>
          </a:prstGeom>
          <a:solidFill>
            <a:srgbClr val="6C1D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A0DAC0-1D7C-425C-A3EA-189775AB00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78" y="283590"/>
            <a:ext cx="1468167" cy="4974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A6FB34-FC21-998E-F2ED-B41CC15A4311}"/>
              </a:ext>
            </a:extLst>
          </p:cNvPr>
          <p:cNvSpPr/>
          <p:nvPr userDrawn="1"/>
        </p:nvSpPr>
        <p:spPr>
          <a:xfrm>
            <a:off x="-1" y="6808662"/>
            <a:ext cx="12249013" cy="1089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1E5DFC-83E6-86F2-21A3-C9353A831D94}"/>
              </a:ext>
            </a:extLst>
          </p:cNvPr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E6CDA0-D409-8B80-7C3D-EE78328F12C7}"/>
                </a:ext>
              </a:extLst>
            </p:cNvPr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DCC3F2-36B2-C662-DECB-01503AFCAA9E}"/>
                </a:ext>
              </a:extLst>
            </p:cNvPr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06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60D2230-4C54-C188-62C4-95CC76262B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V="1">
            <a:off x="6765" y="1270"/>
            <a:ext cx="7112053" cy="18314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66CAA0-852B-2260-4E79-4DCDC5D3C474}"/>
              </a:ext>
            </a:extLst>
          </p:cNvPr>
          <p:cNvSpPr/>
          <p:nvPr userDrawn="1"/>
        </p:nvSpPr>
        <p:spPr>
          <a:xfrm>
            <a:off x="-38100" y="1690688"/>
            <a:ext cx="12230100" cy="5167312"/>
          </a:xfrm>
          <a:prstGeom prst="rect">
            <a:avLst/>
          </a:prstGeom>
          <a:solidFill>
            <a:srgbClr val="6C1D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09984-B07C-717A-A1FC-A0212B12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56CC2-F4AE-C871-25CA-0693B8E51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4C4D5-028B-CF4F-DB83-2E7DAE145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4ECB3-6230-1C4A-4271-8B1B329A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0EBE9-6EE3-30E5-37E9-966CEBBA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42C9F-71DE-08A3-B2D8-60F040A8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1BACEB-C3CA-5C73-C1CD-7E28828923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78" y="283590"/>
            <a:ext cx="1468167" cy="49746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2450C2-7E85-EAB2-8C8F-8B13B9657507}"/>
              </a:ext>
            </a:extLst>
          </p:cNvPr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93644A-0A35-6B8C-F216-AC1945DFC79E}"/>
                </a:ext>
              </a:extLst>
            </p:cNvPr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806244-EF9A-642C-8573-A2BFA17DB33E}"/>
                </a:ext>
              </a:extLst>
            </p:cNvPr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53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169F28-4F60-04EA-2355-80F723258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99000"/>
          </a:blip>
          <a:stretch>
            <a:fillRect/>
          </a:stretch>
        </p:blipFill>
        <p:spPr>
          <a:xfrm rot="10800000" flipV="1">
            <a:off x="6764" y="1270"/>
            <a:ext cx="12073813" cy="31091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D3BD4A-F379-8CFF-EBD6-707DD0E7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59623-7488-E134-22F1-5329048ED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D7D39-C4CD-9439-3408-FF0BFA1B1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50B8F-83C3-D985-5919-F1A3FDF4D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CF953-DD56-9B85-AB4B-B9C9F0FF0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25C81-2863-04F8-8182-D218BA27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9E7-45DE-4A2D-ACFD-0D8C8BBAB79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521E1-8180-A360-8696-A84620A8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D6C59-8054-7190-9FD8-FAA59634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2E74-8957-4046-8937-1199D066517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23B567-24C2-C088-6F75-913992BE2D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78" y="283590"/>
            <a:ext cx="1468167" cy="49746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32B20C0-22D4-422D-2940-7F540F191BF7}"/>
              </a:ext>
            </a:extLst>
          </p:cNvPr>
          <p:cNvSpPr/>
          <p:nvPr userDrawn="1"/>
        </p:nvSpPr>
        <p:spPr>
          <a:xfrm>
            <a:off x="6764" y="342265"/>
            <a:ext cx="10269639" cy="45719"/>
          </a:xfrm>
          <a:prstGeom prst="rect">
            <a:avLst/>
          </a:prstGeom>
          <a:solidFill>
            <a:srgbClr val="6C1D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70257A-EF80-EF1A-EE95-68EB9FBC2F71}"/>
              </a:ext>
            </a:extLst>
          </p:cNvPr>
          <p:cNvGrpSpPr/>
          <p:nvPr userDrawn="1"/>
        </p:nvGrpSpPr>
        <p:grpSpPr>
          <a:xfrm>
            <a:off x="11930388" y="4900065"/>
            <a:ext cx="261612" cy="1456285"/>
            <a:chOff x="-7479" y="4982614"/>
            <a:chExt cx="261612" cy="14562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EA7E83-8757-44B8-B8ED-EFD855548FA2}"/>
                </a:ext>
              </a:extLst>
            </p:cNvPr>
            <p:cNvSpPr/>
            <p:nvPr userDrawn="1"/>
          </p:nvSpPr>
          <p:spPr>
            <a:xfrm>
              <a:off x="-7479" y="4982614"/>
              <a:ext cx="261612" cy="14562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03E4A3-2F29-E99E-59AA-19FD2D71718A}"/>
                </a:ext>
              </a:extLst>
            </p:cNvPr>
            <p:cNvSpPr txBox="1"/>
            <p:nvPr userDrawn="1"/>
          </p:nvSpPr>
          <p:spPr>
            <a:xfrm rot="16200000">
              <a:off x="-565323" y="5578170"/>
              <a:ext cx="1377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0" dirty="0">
                  <a:solidFill>
                    <a:schemeClr val="bg1">
                      <a:lumMod val="95000"/>
                    </a:schemeClr>
                  </a:solidFill>
                  <a:ea typeface="Montserrat Semi" charset="0"/>
                  <a:cs typeface="Montserrat Semi" charset="0"/>
                </a:rPr>
                <a:t>www.utm.my</a:t>
              </a:r>
              <a:endParaRPr lang="en-US" sz="1100" b="1" i="0" dirty="0">
                <a:solidFill>
                  <a:schemeClr val="accent4"/>
                </a:solidFill>
                <a:ea typeface="Montserrat Semi" charset="0"/>
                <a:cs typeface="Montserrat Sem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019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9975F-708A-F234-4722-AEB23434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7F26E-314A-B65E-03F9-0EADD49DA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C2CC6-2915-3AF9-A194-796105577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959E7-45DE-4A2D-ACFD-0D8C8BBAB79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4C745-1356-0A9F-002D-66D467AF4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9A2B0-BC9C-678A-D6F9-6A0D62CAA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12E74-8957-4046-8937-1199D0665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6" r:id="rId3"/>
    <p:sldLayoutId id="2147483662" r:id="rId4"/>
    <p:sldLayoutId id="2147483651" r:id="rId5"/>
    <p:sldLayoutId id="2147483649" r:id="rId6"/>
    <p:sldLayoutId id="2147483650" r:id="rId7"/>
    <p:sldLayoutId id="2147483652" r:id="rId8"/>
    <p:sldLayoutId id="2147483653" r:id="rId9"/>
    <p:sldLayoutId id="2147483654" r:id="rId10"/>
    <p:sldLayoutId id="2147483656" r:id="rId11"/>
    <p:sldLayoutId id="2147483655" r:id="rId12"/>
    <p:sldLayoutId id="2147483660" r:id="rId13"/>
    <p:sldLayoutId id="2147483657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2B2362F-EF82-97D1-8085-902821FA1D5F}"/>
              </a:ext>
            </a:extLst>
          </p:cNvPr>
          <p:cNvSpPr txBox="1"/>
          <p:nvPr/>
        </p:nvSpPr>
        <p:spPr>
          <a:xfrm>
            <a:off x="1112265" y="5287219"/>
            <a:ext cx="8683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spc="300" dirty="0">
                <a:solidFill>
                  <a:schemeClr val="bg1"/>
                </a:solidFill>
              </a:rPr>
              <a:t>PREPARED BY  : RAIAN HAFIZ NILOY</a:t>
            </a:r>
          </a:p>
          <a:p>
            <a:r>
              <a:rPr lang="en-MY" sz="1600" spc="300" dirty="0">
                <a:solidFill>
                  <a:schemeClr val="bg1"/>
                </a:solidFill>
              </a:rPr>
              <a:t>PREPARED FOR: PROF. MADYA.TS.DR.MOHD SHAHIZAN BIN OTHMAN</a:t>
            </a:r>
            <a:r>
              <a:rPr lang="pt-BR" sz="1600" spc="300" dirty="0">
                <a:solidFill>
                  <a:schemeClr val="bg1"/>
                </a:solidFill>
                <a:highlight>
                  <a:srgbClr val="FFFFFF"/>
                </a:highlight>
              </a:rPr>
              <a:t> </a:t>
            </a:r>
            <a:endParaRPr lang="en-MY" sz="1600" spc="300" dirty="0">
              <a:solidFill>
                <a:schemeClr val="bg1"/>
              </a:solidFill>
              <a:highlight>
                <a:srgbClr val="FFFFFF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87E90E-A947-F2E4-F188-4C78E30FFB14}"/>
              </a:ext>
            </a:extLst>
          </p:cNvPr>
          <p:cNvSpPr txBox="1"/>
          <p:nvPr/>
        </p:nvSpPr>
        <p:spPr>
          <a:xfrm>
            <a:off x="624901" y="3960807"/>
            <a:ext cx="11247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spc="300" dirty="0">
                <a:solidFill>
                  <a:schemeClr val="bg1"/>
                </a:solidFill>
              </a:rPr>
              <a:t>PREDICTING STOCK MARKET TRENDS USING MULTI-SOURCE SENTIMENT ANALYSIS AND ADVANCED DEEP LEARNING ALGORITHMS</a:t>
            </a:r>
            <a:r>
              <a:rPr lang="en-MY" sz="3200" spc="3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A31FEC-C1AB-A4DF-DA31-FC4B7684A9DD}"/>
              </a:ext>
            </a:extLst>
          </p:cNvPr>
          <p:cNvSpPr txBox="1"/>
          <p:nvPr/>
        </p:nvSpPr>
        <p:spPr>
          <a:xfrm>
            <a:off x="1112265" y="2908987"/>
            <a:ext cx="7722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kern="0" dirty="0">
                <a:solidFill>
                  <a:schemeClr val="bg1"/>
                </a:solidFill>
              </a:rPr>
              <a:t>UNIVERSITI TEKNOLOGI MALAYSIA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FBF1DA-5BFF-1707-4D4A-FFFB821B0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783" y="1639658"/>
            <a:ext cx="2139445" cy="7236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526A73A-E833-94D8-3B96-626DBBC27FC5}"/>
              </a:ext>
            </a:extLst>
          </p:cNvPr>
          <p:cNvGrpSpPr/>
          <p:nvPr/>
        </p:nvGrpSpPr>
        <p:grpSpPr>
          <a:xfrm>
            <a:off x="243682" y="3008152"/>
            <a:ext cx="838200" cy="841694"/>
            <a:chOff x="0" y="585597"/>
            <a:chExt cx="838200" cy="390908"/>
          </a:xfrm>
          <a:solidFill>
            <a:schemeClr val="bg1">
              <a:lumMod val="65000"/>
            </a:schemeClr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F9D891E-647D-0389-6628-4EE6EB7D852C}"/>
                </a:ext>
              </a:extLst>
            </p:cNvPr>
            <p:cNvSpPr/>
            <p:nvPr userDrawn="1"/>
          </p:nvSpPr>
          <p:spPr>
            <a:xfrm>
              <a:off x="0" y="585598"/>
              <a:ext cx="624901" cy="390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1" name="Right Triangle 20">
              <a:extLst>
                <a:ext uri="{FF2B5EF4-FFF2-40B4-BE49-F238E27FC236}">
                  <a16:creationId xmlns:a16="http://schemas.microsoft.com/office/drawing/2014/main" id="{D91420ED-5903-A743-073E-ED4B56F92DD2}"/>
                </a:ext>
              </a:extLst>
            </p:cNvPr>
            <p:cNvSpPr/>
            <p:nvPr userDrawn="1"/>
          </p:nvSpPr>
          <p:spPr>
            <a:xfrm flipV="1">
              <a:off x="624901" y="585597"/>
              <a:ext cx="213299" cy="39090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0E858A-4845-23C9-B443-2E55F05FAEF2}"/>
              </a:ext>
            </a:extLst>
          </p:cNvPr>
          <p:cNvGrpSpPr/>
          <p:nvPr/>
        </p:nvGrpSpPr>
        <p:grpSpPr>
          <a:xfrm>
            <a:off x="0" y="3008153"/>
            <a:ext cx="838200" cy="841694"/>
            <a:chOff x="0" y="585597"/>
            <a:chExt cx="838200" cy="390908"/>
          </a:xfrm>
          <a:solidFill>
            <a:schemeClr val="bg1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E28CBC-C49B-EEF2-721E-8E91D122E2BA}"/>
                </a:ext>
              </a:extLst>
            </p:cNvPr>
            <p:cNvSpPr/>
            <p:nvPr userDrawn="1"/>
          </p:nvSpPr>
          <p:spPr>
            <a:xfrm>
              <a:off x="0" y="585598"/>
              <a:ext cx="624901" cy="390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C51E1D26-9907-4A93-EEED-313B135BF054}"/>
                </a:ext>
              </a:extLst>
            </p:cNvPr>
            <p:cNvSpPr/>
            <p:nvPr userDrawn="1"/>
          </p:nvSpPr>
          <p:spPr>
            <a:xfrm flipV="1">
              <a:off x="624901" y="585597"/>
              <a:ext cx="213299" cy="39090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0B02FD5-EB1B-0B91-AD16-E933188FD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13" y="6383329"/>
            <a:ext cx="2525487" cy="1900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11AF99-4926-2858-7547-4E76321CA805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-46838" y="6448292"/>
            <a:ext cx="9713351" cy="3006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54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A2EE-2144-9E94-78C5-F5F4E861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15943-66C3-4122-4C9C-336006E05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74554"/>
            <a:ext cx="5181600" cy="2215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Stock Data Preprocessing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Handling missing values, outliers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Creating technical indicators &amp; lag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460D9-7CD8-A7FD-A278-3112DA25D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474554"/>
            <a:ext cx="5181600" cy="240716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Sentiment Data Preprocessing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Text Cleaning: Removing special characters, </a:t>
            </a:r>
            <a:r>
              <a:rPr lang="en-US" sz="2400" dirty="0" err="1">
                <a:solidFill>
                  <a:schemeClr val="bg1"/>
                </a:solidFill>
              </a:rPr>
              <a:t>stopwords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Tokenization and Lemmatization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3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5495-3BCB-C425-E362-0E42B0BB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 Findings(EDA)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59C4F-9F2C-FA5D-79D0-174B8E84D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Feature Engineering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1. Stock Based Features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Lagged Prices – Previous stock prices as inputs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Technical Indicators – Moving averages, volatility, momentum indicators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2. Sentiment-Based Features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Aggregated Sentiment Scores over rolling time windows</a:t>
            </a:r>
          </a:p>
          <a:p>
            <a:r>
              <a:rPr lang="en-US" sz="2400" dirty="0">
                <a:solidFill>
                  <a:schemeClr val="bg1"/>
                </a:solidFill>
              </a:rPr>
              <a:t>Sentiment Trends - Capturing fluctuations in market mood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4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B39E-5EE2-7F0E-7956-4771D302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 Findings(EDA)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075F8-A45C-56D3-2B0A-7ADFCF64BB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Sentiment Classification Using </a:t>
            </a:r>
            <a:r>
              <a:rPr lang="en-US" sz="2400" b="1" dirty="0" err="1">
                <a:solidFill>
                  <a:schemeClr val="bg1"/>
                </a:solidFill>
              </a:rPr>
              <a:t>FinBERT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FinBERT</a:t>
            </a:r>
            <a:r>
              <a:rPr lang="en-US" sz="2400" dirty="0">
                <a:solidFill>
                  <a:schemeClr val="bg1"/>
                </a:solidFill>
              </a:rPr>
              <a:t> assigns </a:t>
            </a:r>
            <a:r>
              <a:rPr lang="en-US" sz="2400" b="1" dirty="0">
                <a:solidFill>
                  <a:schemeClr val="bg1"/>
                </a:solidFill>
              </a:rPr>
              <a:t>positive, neutral, or negative</a:t>
            </a:r>
            <a:r>
              <a:rPr lang="en-US" sz="2400" dirty="0">
                <a:solidFill>
                  <a:schemeClr val="bg1"/>
                </a:solidFill>
              </a:rPr>
              <a:t> labels to headlines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Helps understand </a:t>
            </a:r>
            <a:r>
              <a:rPr lang="en-US" sz="2400" b="1" dirty="0">
                <a:solidFill>
                  <a:schemeClr val="bg1"/>
                </a:solidFill>
              </a:rPr>
              <a:t>market sentiment trends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Why </a:t>
            </a:r>
            <a:r>
              <a:rPr lang="en-US" sz="2400" b="1" dirty="0" err="1">
                <a:solidFill>
                  <a:schemeClr val="bg1"/>
                </a:solidFill>
              </a:rPr>
              <a:t>FinBERT</a:t>
            </a:r>
            <a:r>
              <a:rPr lang="en-US" sz="2400" b="1" dirty="0">
                <a:solidFill>
                  <a:schemeClr val="bg1"/>
                </a:solidFill>
              </a:rPr>
              <a:t>?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Pretrained on </a:t>
            </a:r>
            <a:r>
              <a:rPr lang="en-US" sz="2400" b="1" dirty="0">
                <a:solidFill>
                  <a:schemeClr val="bg1"/>
                </a:solidFill>
              </a:rPr>
              <a:t>financial texts</a:t>
            </a:r>
            <a:r>
              <a:rPr lang="en-US" sz="2400" dirty="0">
                <a:solidFill>
                  <a:schemeClr val="bg1"/>
                </a:solidFill>
              </a:rPr>
              <a:t>, outperforming general sentiment models.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Understands market-specific language</a:t>
            </a:r>
            <a:r>
              <a:rPr lang="en-US" sz="2400" dirty="0">
                <a:solidFill>
                  <a:schemeClr val="bg1"/>
                </a:solidFill>
              </a:rPr>
              <a:t> better than traditional NLP.</a:t>
            </a:r>
          </a:p>
        </p:txBody>
      </p:sp>
      <p:pic>
        <p:nvPicPr>
          <p:cNvPr id="6" name="Content Placeholder 5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3A81E220-6992-EA8C-B63F-4F345C2CD6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43637"/>
            <a:ext cx="5181600" cy="3315313"/>
          </a:xfrm>
        </p:spPr>
      </p:pic>
    </p:spTree>
    <p:extLst>
      <p:ext uri="{BB962C8B-B14F-4D97-AF65-F5344CB8AC3E}">
        <p14:creationId xmlns:p14="http://schemas.microsoft.com/office/powerpoint/2010/main" val="321599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761D-609B-4670-7571-2043B07F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 Findings(EDA)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6B80-0289-62C4-0C11-224B52E37E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Key Observations</a:t>
            </a:r>
          </a:p>
          <a:p>
            <a:r>
              <a:rPr lang="en-US" dirty="0">
                <a:solidFill>
                  <a:schemeClr val="bg1"/>
                </a:solidFill>
              </a:rPr>
              <a:t>Negative sentiment is more frequent during financial crises or downturns.</a:t>
            </a:r>
          </a:p>
          <a:p>
            <a:r>
              <a:rPr lang="en-US" dirty="0">
                <a:solidFill>
                  <a:schemeClr val="bg1"/>
                </a:solidFill>
              </a:rPr>
              <a:t>Periods of high positive sentiment often precede stock price surges.</a:t>
            </a:r>
          </a:p>
          <a:p>
            <a:r>
              <a:rPr lang="en-US" dirty="0">
                <a:solidFill>
                  <a:schemeClr val="bg1"/>
                </a:solidFill>
              </a:rPr>
              <a:t>Neutral sentiment dominates in stable market conditions.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Why This Matters?</a:t>
            </a:r>
          </a:p>
          <a:p>
            <a:r>
              <a:rPr lang="en-US" dirty="0">
                <a:solidFill>
                  <a:schemeClr val="bg1"/>
                </a:solidFill>
              </a:rPr>
              <a:t>Understanding sentiment trends helps predict market movements.</a:t>
            </a:r>
          </a:p>
          <a:p>
            <a:r>
              <a:rPr lang="en-US" dirty="0">
                <a:solidFill>
                  <a:schemeClr val="bg1"/>
                </a:solidFill>
              </a:rPr>
              <a:t>Sentiment shifts can serve as an early indicator of volatility</a:t>
            </a:r>
          </a:p>
          <a:p>
            <a:endParaRPr lang="en-US" dirty="0"/>
          </a:p>
        </p:txBody>
      </p:sp>
      <p:pic>
        <p:nvPicPr>
          <p:cNvPr id="6" name="Content Placeholder 5" descr="A bar graph showing different colored lines&#10;&#10;Description automatically generated">
            <a:extLst>
              <a:ext uri="{FF2B5EF4-FFF2-40B4-BE49-F238E27FC236}">
                <a16:creationId xmlns:a16="http://schemas.microsoft.com/office/drawing/2014/main" id="{5710898F-BE85-CD49-9B4F-A75858415F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04375"/>
            <a:ext cx="5181600" cy="3393838"/>
          </a:xfrm>
        </p:spPr>
      </p:pic>
    </p:spTree>
    <p:extLst>
      <p:ext uri="{BB962C8B-B14F-4D97-AF65-F5344CB8AC3E}">
        <p14:creationId xmlns:p14="http://schemas.microsoft.com/office/powerpoint/2010/main" val="258895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5031-74FF-A96A-7696-1BAF9C1C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 Findings(EDA)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79BD6-7952-697E-F7CB-4DE30B9A4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Correlation Between Sentiment &amp; Stock Returns</a:t>
            </a:r>
          </a:p>
          <a:p>
            <a:r>
              <a:rPr lang="en-US" sz="2600" dirty="0">
                <a:solidFill>
                  <a:schemeClr val="bg1"/>
                </a:solidFill>
              </a:rPr>
              <a:t>Merged daily sentiment scores with corresponding stock returns.</a:t>
            </a:r>
          </a:p>
          <a:p>
            <a:r>
              <a:rPr lang="en-US" sz="2600" dirty="0">
                <a:solidFill>
                  <a:schemeClr val="bg1"/>
                </a:solidFill>
              </a:rPr>
              <a:t>Analyzed positive, neutral, and negative sentiment impact.</a:t>
            </a:r>
          </a:p>
          <a:p>
            <a:r>
              <a:rPr lang="en-US" sz="2600" dirty="0">
                <a:solidFill>
                  <a:schemeClr val="bg1"/>
                </a:solidFill>
              </a:rPr>
              <a:t>Positive sentiment correlates with short-term stock price increases.</a:t>
            </a:r>
          </a:p>
          <a:p>
            <a:r>
              <a:rPr lang="en-US" sz="2600" dirty="0">
                <a:solidFill>
                  <a:schemeClr val="bg1"/>
                </a:solidFill>
              </a:rPr>
              <a:t>Negative sentiment correlates with stock price drops and volatility spikes.</a:t>
            </a:r>
          </a:p>
          <a:p>
            <a:r>
              <a:rPr lang="en-US" sz="2600" dirty="0">
                <a:solidFill>
                  <a:schemeClr val="bg1"/>
                </a:solidFill>
              </a:rPr>
              <a:t>Neutral sentiment has minimal impact on daily stock returns.</a:t>
            </a:r>
          </a:p>
          <a:p>
            <a:endParaRPr lang="en-US" dirty="0"/>
          </a:p>
        </p:txBody>
      </p:sp>
      <p:pic>
        <p:nvPicPr>
          <p:cNvPr id="6" name="Content Placeholder 5" descr="A red and blue squares with white text&#10;&#10;Description automatically generated">
            <a:extLst>
              <a:ext uri="{FF2B5EF4-FFF2-40B4-BE49-F238E27FC236}">
                <a16:creationId xmlns:a16="http://schemas.microsoft.com/office/drawing/2014/main" id="{CC9E1E6F-4503-3E07-336A-3CC06DC4BC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06819"/>
            <a:ext cx="5181600" cy="2788949"/>
          </a:xfrm>
        </p:spPr>
      </p:pic>
    </p:spTree>
    <p:extLst>
      <p:ext uri="{BB962C8B-B14F-4D97-AF65-F5344CB8AC3E}">
        <p14:creationId xmlns:p14="http://schemas.microsoft.com/office/powerpoint/2010/main" val="791837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51D1C3-F347-8B83-33A6-651FB50E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85" y="2050026"/>
            <a:ext cx="3771969" cy="16002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Model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Development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29BF-F992-F58B-BECB-4FD849AA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937" y="1213413"/>
            <a:ext cx="6172200" cy="4873625"/>
          </a:xfrm>
        </p:spPr>
        <p:txBody>
          <a:bodyPr/>
          <a:lstStyle/>
          <a:p>
            <a:r>
              <a:rPr lang="en-US" sz="2400" b="1" dirty="0"/>
              <a:t>Machine Learning Model Selection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Reasons for choosing Random Forest:</a:t>
            </a:r>
          </a:p>
          <a:p>
            <a:r>
              <a:rPr lang="en-US" sz="2400" dirty="0"/>
              <a:t>Handles structured stock data well.</a:t>
            </a:r>
          </a:p>
          <a:p>
            <a:r>
              <a:rPr lang="en-US" sz="2400" dirty="0"/>
              <a:t>Can incorporate both numerical (stock indicators) &amp; categorical (sentiment labels) features.</a:t>
            </a:r>
          </a:p>
          <a:p>
            <a:r>
              <a:rPr lang="en-US" sz="2400" dirty="0"/>
              <a:t>Robust against overfitting.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93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724D-CBFD-5850-98DF-CC8070A2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78" y="2005781"/>
            <a:ext cx="3771969" cy="16002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Model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EFA5-15BC-D30A-8D87-ADFB19900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923" y="1169168"/>
            <a:ext cx="6172200" cy="4873625"/>
          </a:xfrm>
        </p:spPr>
        <p:txBody>
          <a:bodyPr>
            <a:normAutofit/>
          </a:bodyPr>
          <a:lstStyle/>
          <a:p>
            <a:r>
              <a:rPr lang="en-US" sz="2400" b="1" dirty="0"/>
              <a:t>Model Training &amp; Testing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Train-test split: 80% training, 20% testing.</a:t>
            </a:r>
          </a:p>
          <a:p>
            <a:r>
              <a:rPr lang="en-US" sz="2400" dirty="0"/>
              <a:t>Feature Scaling: Standardized stock price data.</a:t>
            </a:r>
          </a:p>
          <a:p>
            <a:r>
              <a:rPr lang="en-US" sz="2400" dirty="0"/>
              <a:t>Sentiment Labels: Converted into numerical values for ML models.</a:t>
            </a:r>
          </a:p>
          <a:p>
            <a:r>
              <a:rPr lang="en-US" sz="2400" dirty="0"/>
              <a:t>Random Forest trained using stock indicators + sentiment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44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E599-7A2C-CBB0-AE40-42E1F496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56" y="1824037"/>
            <a:ext cx="3771969" cy="16002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Model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ABF12-ABDD-7072-695B-4311CBBD9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244" y="987424"/>
            <a:ext cx="6172200" cy="4873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Model Performance Evaluation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Key Metrics Used for Evaluation:</a:t>
            </a:r>
          </a:p>
          <a:p>
            <a:r>
              <a:rPr lang="en-US" sz="2400" dirty="0"/>
              <a:t>Accuracy – Measures how often the model correctly predicts stock movement.</a:t>
            </a:r>
          </a:p>
          <a:p>
            <a:r>
              <a:rPr lang="en-US" sz="2400" dirty="0"/>
              <a:t>Precision &amp; Recall – Evaluates how well the model identifies positive and negative trends.</a:t>
            </a:r>
          </a:p>
          <a:p>
            <a:r>
              <a:rPr lang="en-US" sz="2400" dirty="0"/>
              <a:t>F1 Score – Balances precision and recall for overall performance assessment.</a:t>
            </a:r>
          </a:p>
        </p:txBody>
      </p:sp>
    </p:spTree>
    <p:extLst>
      <p:ext uri="{BB962C8B-B14F-4D97-AF65-F5344CB8AC3E}">
        <p14:creationId xmlns:p14="http://schemas.microsoft.com/office/powerpoint/2010/main" val="3244187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9F8C-932E-1767-ACB1-521DA92A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53" y="1824037"/>
            <a:ext cx="3771969" cy="16002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Model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70A1D-DA13-28EC-069A-C87D0990B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747" y="987424"/>
            <a:ext cx="6172200" cy="4873625"/>
          </a:xfrm>
        </p:spPr>
        <p:txBody>
          <a:bodyPr>
            <a:normAutofit/>
          </a:bodyPr>
          <a:lstStyle/>
          <a:p>
            <a:r>
              <a:rPr lang="en-US" sz="2400" dirty="0"/>
              <a:t>Stock Price Forecasting with and without Sentiment</a:t>
            </a:r>
            <a:br>
              <a:rPr lang="en-US" sz="2400" dirty="0"/>
            </a:br>
            <a:r>
              <a:rPr lang="en-US" sz="2400" dirty="0"/>
              <a:t>Random Forest (without sentiment): Lower accuracy due to missing external influences.</a:t>
            </a:r>
            <a:br>
              <a:rPr lang="en-US" sz="2400" dirty="0"/>
            </a:br>
            <a:r>
              <a:rPr lang="en-US" sz="2400" dirty="0"/>
              <a:t>Random Forest (with sentiment): Improved accuracy as sentiment added predictive value.</a:t>
            </a:r>
          </a:p>
          <a:p>
            <a:r>
              <a:rPr lang="en-US" sz="2400" dirty="0"/>
              <a:t>Accuracy Scores of Different Models</a:t>
            </a:r>
            <a:br>
              <a:rPr lang="en-US" sz="2400" dirty="0"/>
            </a:br>
            <a:r>
              <a:rPr lang="en-US" sz="2400" dirty="0"/>
              <a:t>Random Forest (Stock Data Only): 51.35%</a:t>
            </a:r>
            <a:br>
              <a:rPr lang="en-US" sz="2400" dirty="0"/>
            </a:br>
            <a:r>
              <a:rPr lang="en-US" sz="2400" dirty="0"/>
              <a:t>Random Forest (Stock + Sentiment Data): 71.83% (Improvement)</a:t>
            </a:r>
          </a:p>
          <a:p>
            <a:endParaRPr lang="en-US" sz="2400" dirty="0"/>
          </a:p>
          <a:p>
            <a:r>
              <a:rPr lang="en-US" sz="2400" dirty="0"/>
              <a:t>Sentiment integration improved stock movement prediction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697278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63027A-A8CD-9E48-8312-06F52A14B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018" y="6594272"/>
            <a:ext cx="1951264" cy="146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604540-4311-0DDB-9A40-AB7F2C69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834" y="1838785"/>
            <a:ext cx="3771969" cy="16002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Discussion &amp;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Future 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4A33C-4936-9412-29C1-FBBED5FF1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b="1" dirty="0"/>
              <a:t>Achievements</a:t>
            </a:r>
          </a:p>
          <a:p>
            <a:r>
              <a:rPr lang="en-US" sz="3100" dirty="0"/>
              <a:t>Combines sentiment analysis with machine learning for better predictions.</a:t>
            </a:r>
          </a:p>
          <a:p>
            <a:r>
              <a:rPr lang="en-US" sz="3100" dirty="0"/>
              <a:t>Uses </a:t>
            </a:r>
            <a:r>
              <a:rPr lang="en-US" sz="3100" dirty="0" err="1"/>
              <a:t>FinBERT</a:t>
            </a:r>
            <a:r>
              <a:rPr lang="en-US" sz="3100" dirty="0"/>
              <a:t>, a finance-specific sentiment model for accuracy.</a:t>
            </a:r>
          </a:p>
          <a:p>
            <a:r>
              <a:rPr lang="en-US" sz="3100" dirty="0"/>
              <a:t>Prediction accuracy is improved.</a:t>
            </a:r>
          </a:p>
          <a:p>
            <a:endParaRPr lang="en-US" sz="3100" dirty="0"/>
          </a:p>
          <a:p>
            <a:pPr marL="0" indent="0">
              <a:buNone/>
            </a:pPr>
            <a:r>
              <a:rPr lang="en-US" sz="3100" b="1" dirty="0"/>
              <a:t>Limitations</a:t>
            </a:r>
          </a:p>
          <a:p>
            <a:r>
              <a:rPr lang="en-US" sz="3100" dirty="0"/>
              <a:t>Sentiment dataset limited to 2018-2020 (original plan was 20 years).</a:t>
            </a:r>
          </a:p>
          <a:p>
            <a:r>
              <a:rPr lang="en-US" sz="3100" dirty="0"/>
              <a:t>Real-time market predictions not implemented yet.</a:t>
            </a:r>
          </a:p>
          <a:p>
            <a:r>
              <a:rPr lang="en-US" sz="3100" dirty="0"/>
              <a:t>Stock market unpredictability remains a challenge despite improved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22FE14-4D31-9066-788E-550367FE7507}"/>
              </a:ext>
            </a:extLst>
          </p:cNvPr>
          <p:cNvSpPr txBox="1"/>
          <p:nvPr/>
        </p:nvSpPr>
        <p:spPr>
          <a:xfrm>
            <a:off x="4246894" y="2811806"/>
            <a:ext cx="60401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MY" sz="2800" spc="300" dirty="0">
                <a:solidFill>
                  <a:schemeClr val="accent1"/>
                </a:solidFill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MY" sz="2800" spc="300" dirty="0">
                <a:solidFill>
                  <a:schemeClr val="accent1"/>
                </a:solidFill>
              </a:rPr>
              <a:t>Literature Review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MY" sz="2800" spc="300" dirty="0">
                <a:solidFill>
                  <a:schemeClr val="accent1"/>
                </a:solidFill>
              </a:rPr>
              <a:t>Methodology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MY" sz="2800" spc="300" dirty="0">
                <a:solidFill>
                  <a:schemeClr val="accent1"/>
                </a:solidFill>
              </a:rPr>
              <a:t>Initial Findings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MY" sz="2800" spc="300" dirty="0">
                <a:solidFill>
                  <a:schemeClr val="accent1"/>
                </a:solidFill>
              </a:rPr>
              <a:t>Discussion and Future Works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MY" sz="2800" spc="300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A2359B-FA47-8309-5FD5-D51DACB42789}"/>
              </a:ext>
            </a:extLst>
          </p:cNvPr>
          <p:cNvSpPr txBox="1"/>
          <p:nvPr/>
        </p:nvSpPr>
        <p:spPr>
          <a:xfrm>
            <a:off x="4246895" y="1368538"/>
            <a:ext cx="5132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kern="0" dirty="0">
                <a:solidFill>
                  <a:srgbClr val="6C1D35"/>
                </a:solidFill>
              </a:rPr>
              <a:t>OUTLINES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4184C-BDA4-1EED-A843-A55D7EBB6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795" y="344422"/>
            <a:ext cx="2249407" cy="751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719AA7-B70D-336C-73F5-A522B614B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714" y="6529906"/>
            <a:ext cx="2060121" cy="15503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BC7F27-4F90-296B-D41B-62FA9D80EDA4}"/>
              </a:ext>
            </a:extLst>
          </p:cNvPr>
          <p:cNvCxnSpPr>
            <a:cxnSpLocks/>
          </p:cNvCxnSpPr>
          <p:nvPr/>
        </p:nvCxnSpPr>
        <p:spPr>
          <a:xfrm>
            <a:off x="0" y="6626873"/>
            <a:ext cx="1028699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941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CCC7-06CB-A3A0-E6E4-47D406F1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10" y="1710813"/>
            <a:ext cx="3771969" cy="16002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Discussion &amp;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E696-EE13-F23F-9ED9-9E3E7CD0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6930" y="992187"/>
            <a:ext cx="6172200" cy="48736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Future Work</a:t>
            </a:r>
          </a:p>
          <a:p>
            <a:r>
              <a:rPr lang="en-US" sz="3400" dirty="0"/>
              <a:t>Expand data sources: Include social media (Twitter, Reddit) for better sentiment tracking.</a:t>
            </a:r>
          </a:p>
          <a:p>
            <a:r>
              <a:rPr lang="en-US" sz="3400" dirty="0"/>
              <a:t>Test deep learning models: Transformer-based models (GPT-4, BERT variants).</a:t>
            </a:r>
          </a:p>
          <a:p>
            <a:r>
              <a:rPr lang="en-US" sz="3400" dirty="0"/>
              <a:t>Develop real-time prediction systems: Implement sentiment-driven trading strategies.</a:t>
            </a:r>
          </a:p>
          <a:p>
            <a:r>
              <a:rPr lang="en-US" sz="3400" dirty="0"/>
              <a:t>Use alternative financial sentiment datasets: To improve training data diversity.</a:t>
            </a:r>
          </a:p>
          <a:p>
            <a:endParaRPr lang="en-US" sz="3400" dirty="0"/>
          </a:p>
          <a:p>
            <a:pPr marL="0" indent="0">
              <a:buNone/>
            </a:pPr>
            <a:r>
              <a:rPr lang="en-US" sz="3400" b="1" dirty="0"/>
              <a:t>Potential Applications</a:t>
            </a:r>
          </a:p>
          <a:p>
            <a:r>
              <a:rPr lang="en-US" sz="3400" dirty="0"/>
              <a:t>Investment firms and traders can use sentiment-enhanced models for better decision-making.</a:t>
            </a:r>
          </a:p>
          <a:p>
            <a:r>
              <a:rPr lang="en-US" sz="3400" dirty="0"/>
              <a:t>Automated trading systems could incorporate real-time sentiment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17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D4FD9D-EB43-DB4D-A6B5-43DCA1569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35628"/>
            <a:ext cx="10515600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CE06483-AC87-A797-A789-4ECBA271A62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27703" y="1346550"/>
            <a:ext cx="10926097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Araci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D. (2019).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FinBERT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A pre-trained language model for financial communications.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preprint arXiv:1908.10063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Bengio, Y., Simard, P., 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Frasconi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P. (1994). Learning long-term dependencies with gradient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descent is difficult.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IEEE Transactions on Neural Networks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5(2), 157–166.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Bollen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J., Mao, H., &amp; Zeng, X. (2011). Twitter mood predicts the stock market.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Journal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Computational Science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2(1), 1-8.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Box, G. E. P., &amp; Jenkins, G. M. (1970).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Time Series Analysis: Forecasting and Control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Holden-Day.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Cambria, E., Schuller, B., Xia, Y., 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Havasi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C. (2013). New avenues in opinion mining and sentiment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analysis.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IEEE Intelligent Systems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28(2), 15-21.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Daas, P. J., Puts, M. J.,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Buelens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B., &amp; van den Hurk, P. A. (2015). Big data as a source for official statistics.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Journal of Official Statistics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31(2), 249-262.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Fischer, T., &amp; Krauss, C. (2018). Deep learning with long short-term memory networks for financial market predictions.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European Journal of Operational Research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270(2), 654-669.. </a:t>
            </a:r>
          </a:p>
        </p:txBody>
      </p:sp>
    </p:spTree>
    <p:extLst>
      <p:ext uri="{BB962C8B-B14F-4D97-AF65-F5344CB8AC3E}">
        <p14:creationId xmlns:p14="http://schemas.microsoft.com/office/powerpoint/2010/main" val="2540085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0C64-DBBF-1CE3-45E5-C9BAA851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D3B84-B565-6340-9612-2ECCE1E89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Goodfellow, I., Bengio, Y., &amp; Courville, A. (2016).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Deep Learning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MIT Press.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Hochreiter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S., 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Schmidhuber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J. (1997). Long short-term memory.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Neural Computation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9(8), 1735-1780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Hyndman, R. J., 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Athanasopoulos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G. (2018).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Forecasting: Principles and Practice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OTexts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Jobin, A.,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Ienca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M., 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Vayena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E. (2019). The global landscape of AI ethics guidelines.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Nature Machine Intelligence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1(9), 389-399.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Kim, H., &amp; Won, J. (2020). Hybrid models combining sentiment analysis and machine learning for stock price prediction.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Expert Systems with Applications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143, 113085.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Loughran, T., &amp; McDonald, B. (2011). When is a liability not a liability? Textual analysis, dictionaries, and 10-Ks.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Journal of Finance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66(1), 35-65.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Mittal, A., &amp; Goel, A. (2012). Stock prediction using Twitter sentiment analysis.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Stanford University Research Paper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15(2), 1-5. </a:t>
            </a:r>
          </a:p>
        </p:txBody>
      </p:sp>
    </p:spTree>
    <p:extLst>
      <p:ext uri="{BB962C8B-B14F-4D97-AF65-F5344CB8AC3E}">
        <p14:creationId xmlns:p14="http://schemas.microsoft.com/office/powerpoint/2010/main" val="3925378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A0E8-8AA9-43DA-F22A-51976849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20880"/>
            <a:ext cx="10515600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801D2A9-2B66-DE3B-7603-2823CE98F8D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27703" y="1969971"/>
            <a:ext cx="11474245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Nassirtoussi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A. K.,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Aghabozorgi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S., Wah, T. Y., &amp; Ngo, D. C. L. (2014). Text mining for market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prediction: A systematic review.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Expert Systems with Applications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41(16), 7653-7670.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Sharpe, W. F. (1964). Capital asset prices: A theory of market equilibrium under conditions of risk.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Journal of Finance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19(3), 425-442.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Tetlock, P. C. (2007). Giving content to investor sentiment: The role of media in the stock market.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Journal of Finance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62(3), 1139-1168.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Taboada, M., Brooke, J.,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Tofiloski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M., Voll, K., 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Stede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M. (2011). Lexicon-based methods for sentiment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analysis.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Computational Linguistics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37(2), 267-307.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Tsay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R. S. (2005).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Analysis of Financial Time Series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John Wiley &amp; Sons.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Brown, T. B., Mann, B., Ryder, N., et al. (2020). Language models are few-shot learners.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preprint arXiv:2005.14165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37386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4820F6-6C26-1EBF-5C42-FA03DE41E161}"/>
              </a:ext>
            </a:extLst>
          </p:cNvPr>
          <p:cNvSpPr txBox="1"/>
          <p:nvPr/>
        </p:nvSpPr>
        <p:spPr bwMode="auto">
          <a:xfrm>
            <a:off x="3647115" y="2649752"/>
            <a:ext cx="4706938" cy="1015663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bg1"/>
                </a:solidFill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C1C89C-415D-8541-332A-2F542D81F044}"/>
              </a:ext>
            </a:extLst>
          </p:cNvPr>
          <p:cNvSpPr txBox="1"/>
          <p:nvPr/>
        </p:nvSpPr>
        <p:spPr>
          <a:xfrm>
            <a:off x="4434467" y="4076956"/>
            <a:ext cx="166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bg1"/>
                </a:solidFill>
              </a:rPr>
              <a:t>univteknologimalaysia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36870D-2DAD-C7DB-DE9D-5E9D14D472AB}"/>
              </a:ext>
            </a:extLst>
          </p:cNvPr>
          <p:cNvGrpSpPr/>
          <p:nvPr/>
        </p:nvGrpSpPr>
        <p:grpSpPr>
          <a:xfrm>
            <a:off x="3366240" y="4067101"/>
            <a:ext cx="280228" cy="281958"/>
            <a:chOff x="2163763" y="-1266825"/>
            <a:chExt cx="1028700" cy="1035050"/>
          </a:xfrm>
          <a:solidFill>
            <a:schemeClr val="bg1">
              <a:lumMod val="95000"/>
            </a:schemeClr>
          </a:solidFill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CA6BC94-EC3A-003F-BBFA-332A294D5F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3763" y="-1266825"/>
              <a:ext cx="1028700" cy="1035050"/>
            </a:xfrm>
            <a:custGeom>
              <a:avLst/>
              <a:gdLst>
                <a:gd name="T0" fmla="*/ 198 w 396"/>
                <a:gd name="T1" fmla="*/ 0 h 396"/>
                <a:gd name="T2" fmla="*/ 338 w 396"/>
                <a:gd name="T3" fmla="*/ 58 h 396"/>
                <a:gd name="T4" fmla="*/ 396 w 396"/>
                <a:gd name="T5" fmla="*/ 198 h 396"/>
                <a:gd name="T6" fmla="*/ 338 w 396"/>
                <a:gd name="T7" fmla="*/ 338 h 396"/>
                <a:gd name="T8" fmla="*/ 198 w 396"/>
                <a:gd name="T9" fmla="*/ 396 h 396"/>
                <a:gd name="T10" fmla="*/ 58 w 396"/>
                <a:gd name="T11" fmla="*/ 338 h 396"/>
                <a:gd name="T12" fmla="*/ 0 w 396"/>
                <a:gd name="T13" fmla="*/ 198 h 396"/>
                <a:gd name="T14" fmla="*/ 58 w 396"/>
                <a:gd name="T15" fmla="*/ 58 h 396"/>
                <a:gd name="T16" fmla="*/ 198 w 396"/>
                <a:gd name="T17" fmla="*/ 0 h 396"/>
                <a:gd name="T18" fmla="*/ 327 w 396"/>
                <a:gd name="T19" fmla="*/ 69 h 396"/>
                <a:gd name="T20" fmla="*/ 198 w 396"/>
                <a:gd name="T21" fmla="*/ 15 h 396"/>
                <a:gd name="T22" fmla="*/ 69 w 396"/>
                <a:gd name="T23" fmla="*/ 69 h 396"/>
                <a:gd name="T24" fmla="*/ 15 w 396"/>
                <a:gd name="T25" fmla="*/ 198 h 396"/>
                <a:gd name="T26" fmla="*/ 69 w 396"/>
                <a:gd name="T27" fmla="*/ 327 h 396"/>
                <a:gd name="T28" fmla="*/ 198 w 396"/>
                <a:gd name="T29" fmla="*/ 380 h 396"/>
                <a:gd name="T30" fmla="*/ 327 w 396"/>
                <a:gd name="T31" fmla="*/ 327 h 396"/>
                <a:gd name="T32" fmla="*/ 380 w 396"/>
                <a:gd name="T33" fmla="*/ 198 h 396"/>
                <a:gd name="T34" fmla="*/ 327 w 396"/>
                <a:gd name="T35" fmla="*/ 6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6" h="396">
                  <a:moveTo>
                    <a:pt x="198" y="0"/>
                  </a:moveTo>
                  <a:cubicBezTo>
                    <a:pt x="252" y="0"/>
                    <a:pt x="302" y="22"/>
                    <a:pt x="338" y="58"/>
                  </a:cubicBezTo>
                  <a:cubicBezTo>
                    <a:pt x="374" y="93"/>
                    <a:pt x="396" y="143"/>
                    <a:pt x="396" y="198"/>
                  </a:cubicBezTo>
                  <a:cubicBezTo>
                    <a:pt x="396" y="252"/>
                    <a:pt x="374" y="302"/>
                    <a:pt x="338" y="338"/>
                  </a:cubicBezTo>
                  <a:cubicBezTo>
                    <a:pt x="302" y="374"/>
                    <a:pt x="252" y="396"/>
                    <a:pt x="198" y="396"/>
                  </a:cubicBezTo>
                  <a:cubicBezTo>
                    <a:pt x="143" y="396"/>
                    <a:pt x="93" y="374"/>
                    <a:pt x="58" y="338"/>
                  </a:cubicBezTo>
                  <a:cubicBezTo>
                    <a:pt x="22" y="302"/>
                    <a:pt x="0" y="252"/>
                    <a:pt x="0" y="198"/>
                  </a:cubicBezTo>
                  <a:cubicBezTo>
                    <a:pt x="0" y="143"/>
                    <a:pt x="22" y="93"/>
                    <a:pt x="58" y="58"/>
                  </a:cubicBezTo>
                  <a:cubicBezTo>
                    <a:pt x="93" y="22"/>
                    <a:pt x="143" y="0"/>
                    <a:pt x="198" y="0"/>
                  </a:cubicBezTo>
                  <a:close/>
                  <a:moveTo>
                    <a:pt x="327" y="69"/>
                  </a:moveTo>
                  <a:cubicBezTo>
                    <a:pt x="294" y="36"/>
                    <a:pt x="248" y="15"/>
                    <a:pt x="198" y="15"/>
                  </a:cubicBezTo>
                  <a:cubicBezTo>
                    <a:pt x="147" y="15"/>
                    <a:pt x="102" y="36"/>
                    <a:pt x="69" y="69"/>
                  </a:cubicBezTo>
                  <a:cubicBezTo>
                    <a:pt x="36" y="102"/>
                    <a:pt x="15" y="147"/>
                    <a:pt x="15" y="198"/>
                  </a:cubicBezTo>
                  <a:cubicBezTo>
                    <a:pt x="15" y="248"/>
                    <a:pt x="36" y="294"/>
                    <a:pt x="69" y="327"/>
                  </a:cubicBezTo>
                  <a:cubicBezTo>
                    <a:pt x="102" y="360"/>
                    <a:pt x="147" y="380"/>
                    <a:pt x="198" y="380"/>
                  </a:cubicBezTo>
                  <a:cubicBezTo>
                    <a:pt x="248" y="380"/>
                    <a:pt x="294" y="360"/>
                    <a:pt x="327" y="327"/>
                  </a:cubicBezTo>
                  <a:cubicBezTo>
                    <a:pt x="360" y="294"/>
                    <a:pt x="380" y="248"/>
                    <a:pt x="380" y="198"/>
                  </a:cubicBezTo>
                  <a:cubicBezTo>
                    <a:pt x="380" y="147"/>
                    <a:pt x="360" y="102"/>
                    <a:pt x="327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D93D63C-4E6A-702C-8FFD-729BB391A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-1014413"/>
              <a:ext cx="246063" cy="528638"/>
            </a:xfrm>
            <a:custGeom>
              <a:avLst/>
              <a:gdLst>
                <a:gd name="T0" fmla="*/ 63 w 95"/>
                <a:gd name="T1" fmla="*/ 60 h 202"/>
                <a:gd name="T2" fmla="*/ 63 w 95"/>
                <a:gd name="T3" fmla="*/ 44 h 202"/>
                <a:gd name="T4" fmla="*/ 72 w 95"/>
                <a:gd name="T5" fmla="*/ 34 h 202"/>
                <a:gd name="T6" fmla="*/ 94 w 95"/>
                <a:gd name="T7" fmla="*/ 34 h 202"/>
                <a:gd name="T8" fmla="*/ 94 w 95"/>
                <a:gd name="T9" fmla="*/ 0 h 202"/>
                <a:gd name="T10" fmla="*/ 63 w 95"/>
                <a:gd name="T11" fmla="*/ 0 h 202"/>
                <a:gd name="T12" fmla="*/ 21 w 95"/>
                <a:gd name="T13" fmla="*/ 42 h 202"/>
                <a:gd name="T14" fmla="*/ 21 w 95"/>
                <a:gd name="T15" fmla="*/ 60 h 202"/>
                <a:gd name="T16" fmla="*/ 0 w 95"/>
                <a:gd name="T17" fmla="*/ 60 h 202"/>
                <a:gd name="T18" fmla="*/ 0 w 95"/>
                <a:gd name="T19" fmla="*/ 85 h 202"/>
                <a:gd name="T20" fmla="*/ 0 w 95"/>
                <a:gd name="T21" fmla="*/ 101 h 202"/>
                <a:gd name="T22" fmla="*/ 21 w 95"/>
                <a:gd name="T23" fmla="*/ 101 h 202"/>
                <a:gd name="T24" fmla="*/ 21 w 95"/>
                <a:gd name="T25" fmla="*/ 202 h 202"/>
                <a:gd name="T26" fmla="*/ 61 w 95"/>
                <a:gd name="T27" fmla="*/ 202 h 202"/>
                <a:gd name="T28" fmla="*/ 61 w 95"/>
                <a:gd name="T29" fmla="*/ 101 h 202"/>
                <a:gd name="T30" fmla="*/ 91 w 95"/>
                <a:gd name="T31" fmla="*/ 101 h 202"/>
                <a:gd name="T32" fmla="*/ 92 w 95"/>
                <a:gd name="T33" fmla="*/ 85 h 202"/>
                <a:gd name="T34" fmla="*/ 95 w 95"/>
                <a:gd name="T35" fmla="*/ 60 h 202"/>
                <a:gd name="T36" fmla="*/ 63 w 95"/>
                <a:gd name="T37" fmla="*/ 6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" h="202">
                  <a:moveTo>
                    <a:pt x="63" y="60"/>
                  </a:moveTo>
                  <a:cubicBezTo>
                    <a:pt x="63" y="44"/>
                    <a:pt x="63" y="44"/>
                    <a:pt x="63" y="44"/>
                  </a:cubicBezTo>
                  <a:cubicBezTo>
                    <a:pt x="63" y="36"/>
                    <a:pt x="68" y="34"/>
                    <a:pt x="72" y="34"/>
                  </a:cubicBezTo>
                  <a:cubicBezTo>
                    <a:pt x="75" y="34"/>
                    <a:pt x="94" y="34"/>
                    <a:pt x="94" y="34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21" y="25"/>
                    <a:pt x="21" y="42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47"/>
                    <a:pt x="21" y="202"/>
                    <a:pt x="21" y="202"/>
                  </a:cubicBezTo>
                  <a:cubicBezTo>
                    <a:pt x="61" y="202"/>
                    <a:pt x="61" y="202"/>
                    <a:pt x="61" y="202"/>
                  </a:cubicBezTo>
                  <a:cubicBezTo>
                    <a:pt x="61" y="202"/>
                    <a:pt x="61" y="146"/>
                    <a:pt x="61" y="101"/>
                  </a:cubicBezTo>
                  <a:cubicBezTo>
                    <a:pt x="91" y="101"/>
                    <a:pt x="91" y="101"/>
                    <a:pt x="91" y="101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5" y="60"/>
                    <a:pt x="95" y="60"/>
                    <a:pt x="95" y="60"/>
                  </a:cubicBezTo>
                  <a:lnTo>
                    <a:pt x="63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9B19F7-B624-3ABA-C567-5166FD20AAE7}"/>
              </a:ext>
            </a:extLst>
          </p:cNvPr>
          <p:cNvGrpSpPr/>
          <p:nvPr/>
        </p:nvGrpSpPr>
        <p:grpSpPr>
          <a:xfrm>
            <a:off x="7531144" y="4077067"/>
            <a:ext cx="279796" cy="281958"/>
            <a:chOff x="3470276" y="-1266825"/>
            <a:chExt cx="1027113" cy="1035050"/>
          </a:xfrm>
          <a:solidFill>
            <a:schemeClr val="bg1">
              <a:lumMod val="95000"/>
            </a:schemeClr>
          </a:solidFill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D2869D3-FA80-AF09-B200-6780D06BD5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0276" y="-1266825"/>
              <a:ext cx="1027113" cy="1035050"/>
            </a:xfrm>
            <a:custGeom>
              <a:avLst/>
              <a:gdLst>
                <a:gd name="T0" fmla="*/ 198 w 396"/>
                <a:gd name="T1" fmla="*/ 0 h 396"/>
                <a:gd name="T2" fmla="*/ 338 w 396"/>
                <a:gd name="T3" fmla="*/ 58 h 396"/>
                <a:gd name="T4" fmla="*/ 396 w 396"/>
                <a:gd name="T5" fmla="*/ 198 h 396"/>
                <a:gd name="T6" fmla="*/ 338 w 396"/>
                <a:gd name="T7" fmla="*/ 338 h 396"/>
                <a:gd name="T8" fmla="*/ 198 w 396"/>
                <a:gd name="T9" fmla="*/ 396 h 396"/>
                <a:gd name="T10" fmla="*/ 58 w 396"/>
                <a:gd name="T11" fmla="*/ 338 h 396"/>
                <a:gd name="T12" fmla="*/ 0 w 396"/>
                <a:gd name="T13" fmla="*/ 198 h 396"/>
                <a:gd name="T14" fmla="*/ 58 w 396"/>
                <a:gd name="T15" fmla="*/ 58 h 396"/>
                <a:gd name="T16" fmla="*/ 198 w 396"/>
                <a:gd name="T17" fmla="*/ 0 h 396"/>
                <a:gd name="T18" fmla="*/ 328 w 396"/>
                <a:gd name="T19" fmla="*/ 69 h 396"/>
                <a:gd name="T20" fmla="*/ 198 w 396"/>
                <a:gd name="T21" fmla="*/ 15 h 396"/>
                <a:gd name="T22" fmla="*/ 69 w 396"/>
                <a:gd name="T23" fmla="*/ 69 h 396"/>
                <a:gd name="T24" fmla="*/ 16 w 396"/>
                <a:gd name="T25" fmla="*/ 198 h 396"/>
                <a:gd name="T26" fmla="*/ 69 w 396"/>
                <a:gd name="T27" fmla="*/ 327 h 396"/>
                <a:gd name="T28" fmla="*/ 198 w 396"/>
                <a:gd name="T29" fmla="*/ 380 h 396"/>
                <a:gd name="T30" fmla="*/ 328 w 396"/>
                <a:gd name="T31" fmla="*/ 327 h 396"/>
                <a:gd name="T32" fmla="*/ 381 w 396"/>
                <a:gd name="T33" fmla="*/ 198 h 396"/>
                <a:gd name="T34" fmla="*/ 328 w 396"/>
                <a:gd name="T35" fmla="*/ 6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6" h="396">
                  <a:moveTo>
                    <a:pt x="198" y="0"/>
                  </a:moveTo>
                  <a:cubicBezTo>
                    <a:pt x="253" y="0"/>
                    <a:pt x="303" y="22"/>
                    <a:pt x="338" y="58"/>
                  </a:cubicBezTo>
                  <a:cubicBezTo>
                    <a:pt x="374" y="93"/>
                    <a:pt x="396" y="143"/>
                    <a:pt x="396" y="198"/>
                  </a:cubicBezTo>
                  <a:cubicBezTo>
                    <a:pt x="396" y="252"/>
                    <a:pt x="374" y="302"/>
                    <a:pt x="338" y="338"/>
                  </a:cubicBezTo>
                  <a:cubicBezTo>
                    <a:pt x="303" y="374"/>
                    <a:pt x="253" y="396"/>
                    <a:pt x="198" y="396"/>
                  </a:cubicBezTo>
                  <a:cubicBezTo>
                    <a:pt x="144" y="396"/>
                    <a:pt x="94" y="374"/>
                    <a:pt x="58" y="338"/>
                  </a:cubicBezTo>
                  <a:cubicBezTo>
                    <a:pt x="22" y="302"/>
                    <a:pt x="0" y="252"/>
                    <a:pt x="0" y="198"/>
                  </a:cubicBezTo>
                  <a:cubicBezTo>
                    <a:pt x="0" y="143"/>
                    <a:pt x="22" y="93"/>
                    <a:pt x="58" y="58"/>
                  </a:cubicBezTo>
                  <a:cubicBezTo>
                    <a:pt x="94" y="22"/>
                    <a:pt x="144" y="0"/>
                    <a:pt x="198" y="0"/>
                  </a:cubicBezTo>
                  <a:close/>
                  <a:moveTo>
                    <a:pt x="328" y="69"/>
                  </a:moveTo>
                  <a:cubicBezTo>
                    <a:pt x="294" y="36"/>
                    <a:pt x="249" y="15"/>
                    <a:pt x="198" y="15"/>
                  </a:cubicBezTo>
                  <a:cubicBezTo>
                    <a:pt x="148" y="15"/>
                    <a:pt x="102" y="36"/>
                    <a:pt x="69" y="69"/>
                  </a:cubicBezTo>
                  <a:cubicBezTo>
                    <a:pt x="36" y="102"/>
                    <a:pt x="16" y="147"/>
                    <a:pt x="16" y="198"/>
                  </a:cubicBezTo>
                  <a:cubicBezTo>
                    <a:pt x="16" y="248"/>
                    <a:pt x="36" y="294"/>
                    <a:pt x="69" y="327"/>
                  </a:cubicBezTo>
                  <a:cubicBezTo>
                    <a:pt x="102" y="360"/>
                    <a:pt x="148" y="380"/>
                    <a:pt x="198" y="380"/>
                  </a:cubicBezTo>
                  <a:cubicBezTo>
                    <a:pt x="249" y="380"/>
                    <a:pt x="294" y="360"/>
                    <a:pt x="328" y="327"/>
                  </a:cubicBezTo>
                  <a:cubicBezTo>
                    <a:pt x="361" y="294"/>
                    <a:pt x="381" y="248"/>
                    <a:pt x="381" y="198"/>
                  </a:cubicBezTo>
                  <a:cubicBezTo>
                    <a:pt x="381" y="147"/>
                    <a:pt x="361" y="102"/>
                    <a:pt x="3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2E0A07B-CE26-AFAB-9272-1F467B6A0A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7451" y="-1011238"/>
              <a:ext cx="515938" cy="520700"/>
            </a:xfrm>
            <a:custGeom>
              <a:avLst/>
              <a:gdLst>
                <a:gd name="T0" fmla="*/ 49 w 199"/>
                <a:gd name="T1" fmla="*/ 100 h 199"/>
                <a:gd name="T2" fmla="*/ 99 w 199"/>
                <a:gd name="T3" fmla="*/ 49 h 199"/>
                <a:gd name="T4" fmla="*/ 150 w 199"/>
                <a:gd name="T5" fmla="*/ 100 h 199"/>
                <a:gd name="T6" fmla="*/ 99 w 199"/>
                <a:gd name="T7" fmla="*/ 150 h 199"/>
                <a:gd name="T8" fmla="*/ 49 w 199"/>
                <a:gd name="T9" fmla="*/ 100 h 199"/>
                <a:gd name="T10" fmla="*/ 152 w 199"/>
                <a:gd name="T11" fmla="*/ 0 h 199"/>
                <a:gd name="T12" fmla="*/ 47 w 199"/>
                <a:gd name="T13" fmla="*/ 0 h 199"/>
                <a:gd name="T14" fmla="*/ 0 w 199"/>
                <a:gd name="T15" fmla="*/ 47 h 199"/>
                <a:gd name="T16" fmla="*/ 0 w 199"/>
                <a:gd name="T17" fmla="*/ 152 h 199"/>
                <a:gd name="T18" fmla="*/ 47 w 199"/>
                <a:gd name="T19" fmla="*/ 199 h 199"/>
                <a:gd name="T20" fmla="*/ 152 w 199"/>
                <a:gd name="T21" fmla="*/ 199 h 199"/>
                <a:gd name="T22" fmla="*/ 199 w 199"/>
                <a:gd name="T23" fmla="*/ 152 h 199"/>
                <a:gd name="T24" fmla="*/ 199 w 199"/>
                <a:gd name="T25" fmla="*/ 47 h 199"/>
                <a:gd name="T26" fmla="*/ 152 w 199"/>
                <a:gd name="T27" fmla="*/ 0 h 199"/>
                <a:gd name="T28" fmla="*/ 47 w 199"/>
                <a:gd name="T29" fmla="*/ 12 h 199"/>
                <a:gd name="T30" fmla="*/ 152 w 199"/>
                <a:gd name="T31" fmla="*/ 12 h 199"/>
                <a:gd name="T32" fmla="*/ 187 w 199"/>
                <a:gd name="T33" fmla="*/ 47 h 199"/>
                <a:gd name="T34" fmla="*/ 187 w 199"/>
                <a:gd name="T35" fmla="*/ 152 h 199"/>
                <a:gd name="T36" fmla="*/ 152 w 199"/>
                <a:gd name="T37" fmla="*/ 187 h 199"/>
                <a:gd name="T38" fmla="*/ 47 w 199"/>
                <a:gd name="T39" fmla="*/ 187 h 199"/>
                <a:gd name="T40" fmla="*/ 12 w 199"/>
                <a:gd name="T41" fmla="*/ 152 h 199"/>
                <a:gd name="T42" fmla="*/ 12 w 199"/>
                <a:gd name="T43" fmla="*/ 47 h 199"/>
                <a:gd name="T44" fmla="*/ 47 w 199"/>
                <a:gd name="T45" fmla="*/ 12 h 199"/>
                <a:gd name="T46" fmla="*/ 162 w 199"/>
                <a:gd name="T47" fmla="*/ 27 h 199"/>
                <a:gd name="T48" fmla="*/ 152 w 199"/>
                <a:gd name="T49" fmla="*/ 37 h 199"/>
                <a:gd name="T50" fmla="*/ 162 w 199"/>
                <a:gd name="T51" fmla="*/ 48 h 199"/>
                <a:gd name="T52" fmla="*/ 173 w 199"/>
                <a:gd name="T53" fmla="*/ 37 h 199"/>
                <a:gd name="T54" fmla="*/ 162 w 199"/>
                <a:gd name="T55" fmla="*/ 27 h 199"/>
                <a:gd name="T56" fmla="*/ 163 w 199"/>
                <a:gd name="T57" fmla="*/ 100 h 199"/>
                <a:gd name="T58" fmla="*/ 99 w 199"/>
                <a:gd name="T59" fmla="*/ 36 h 199"/>
                <a:gd name="T60" fmla="*/ 35 w 199"/>
                <a:gd name="T61" fmla="*/ 100 h 199"/>
                <a:gd name="T62" fmla="*/ 99 w 199"/>
                <a:gd name="T63" fmla="*/ 164 h 199"/>
                <a:gd name="T64" fmla="*/ 163 w 199"/>
                <a:gd name="T65" fmla="*/ 10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9" h="199">
                  <a:moveTo>
                    <a:pt x="49" y="100"/>
                  </a:moveTo>
                  <a:cubicBezTo>
                    <a:pt x="49" y="72"/>
                    <a:pt x="71" y="49"/>
                    <a:pt x="99" y="49"/>
                  </a:cubicBezTo>
                  <a:cubicBezTo>
                    <a:pt x="127" y="49"/>
                    <a:pt x="150" y="72"/>
                    <a:pt x="150" y="100"/>
                  </a:cubicBezTo>
                  <a:cubicBezTo>
                    <a:pt x="150" y="128"/>
                    <a:pt x="127" y="150"/>
                    <a:pt x="99" y="150"/>
                  </a:cubicBezTo>
                  <a:cubicBezTo>
                    <a:pt x="71" y="150"/>
                    <a:pt x="49" y="128"/>
                    <a:pt x="49" y="100"/>
                  </a:cubicBezTo>
                  <a:close/>
                  <a:moveTo>
                    <a:pt x="152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8"/>
                    <a:pt x="21" y="199"/>
                    <a:pt x="47" y="199"/>
                  </a:cubicBezTo>
                  <a:cubicBezTo>
                    <a:pt x="152" y="199"/>
                    <a:pt x="152" y="199"/>
                    <a:pt x="152" y="199"/>
                  </a:cubicBezTo>
                  <a:cubicBezTo>
                    <a:pt x="178" y="199"/>
                    <a:pt x="199" y="178"/>
                    <a:pt x="199" y="152"/>
                  </a:cubicBezTo>
                  <a:cubicBezTo>
                    <a:pt x="199" y="47"/>
                    <a:pt x="199" y="47"/>
                    <a:pt x="199" y="47"/>
                  </a:cubicBezTo>
                  <a:cubicBezTo>
                    <a:pt x="199" y="21"/>
                    <a:pt x="178" y="0"/>
                    <a:pt x="152" y="0"/>
                  </a:cubicBezTo>
                  <a:close/>
                  <a:moveTo>
                    <a:pt x="47" y="12"/>
                  </a:moveTo>
                  <a:cubicBezTo>
                    <a:pt x="152" y="12"/>
                    <a:pt x="152" y="12"/>
                    <a:pt x="152" y="12"/>
                  </a:cubicBezTo>
                  <a:cubicBezTo>
                    <a:pt x="171" y="12"/>
                    <a:pt x="187" y="28"/>
                    <a:pt x="187" y="47"/>
                  </a:cubicBezTo>
                  <a:cubicBezTo>
                    <a:pt x="187" y="152"/>
                    <a:pt x="187" y="152"/>
                    <a:pt x="187" y="152"/>
                  </a:cubicBezTo>
                  <a:cubicBezTo>
                    <a:pt x="187" y="171"/>
                    <a:pt x="171" y="187"/>
                    <a:pt x="152" y="187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28" y="187"/>
                    <a:pt x="12" y="171"/>
                    <a:pt x="12" y="152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28"/>
                    <a:pt x="28" y="12"/>
                    <a:pt x="47" y="12"/>
                  </a:cubicBezTo>
                  <a:close/>
                  <a:moveTo>
                    <a:pt x="162" y="27"/>
                  </a:moveTo>
                  <a:cubicBezTo>
                    <a:pt x="156" y="27"/>
                    <a:pt x="152" y="32"/>
                    <a:pt x="152" y="37"/>
                  </a:cubicBezTo>
                  <a:cubicBezTo>
                    <a:pt x="152" y="43"/>
                    <a:pt x="156" y="48"/>
                    <a:pt x="162" y="48"/>
                  </a:cubicBezTo>
                  <a:cubicBezTo>
                    <a:pt x="168" y="48"/>
                    <a:pt x="173" y="43"/>
                    <a:pt x="173" y="37"/>
                  </a:cubicBezTo>
                  <a:cubicBezTo>
                    <a:pt x="173" y="32"/>
                    <a:pt x="168" y="27"/>
                    <a:pt x="162" y="27"/>
                  </a:cubicBezTo>
                  <a:close/>
                  <a:moveTo>
                    <a:pt x="163" y="100"/>
                  </a:moveTo>
                  <a:cubicBezTo>
                    <a:pt x="163" y="64"/>
                    <a:pt x="135" y="36"/>
                    <a:pt x="99" y="36"/>
                  </a:cubicBezTo>
                  <a:cubicBezTo>
                    <a:pt x="64" y="36"/>
                    <a:pt x="35" y="64"/>
                    <a:pt x="35" y="100"/>
                  </a:cubicBezTo>
                  <a:cubicBezTo>
                    <a:pt x="35" y="135"/>
                    <a:pt x="64" y="164"/>
                    <a:pt x="99" y="164"/>
                  </a:cubicBezTo>
                  <a:cubicBezTo>
                    <a:pt x="135" y="164"/>
                    <a:pt x="163" y="135"/>
                    <a:pt x="163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01DB2CC-6680-AB58-44EA-DF265753FC9C}"/>
              </a:ext>
            </a:extLst>
          </p:cNvPr>
          <p:cNvSpPr txBox="1"/>
          <p:nvPr/>
        </p:nvSpPr>
        <p:spPr>
          <a:xfrm>
            <a:off x="6711844" y="4072060"/>
            <a:ext cx="3029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bg1"/>
                </a:solidFill>
              </a:rPr>
              <a:t>utm.my</a:t>
            </a:r>
          </a:p>
        </p:txBody>
      </p:sp>
      <p:sp>
        <p:nvSpPr>
          <p:cNvPr id="25" name="Shape 2865">
            <a:extLst>
              <a:ext uri="{FF2B5EF4-FFF2-40B4-BE49-F238E27FC236}">
                <a16:creationId xmlns:a16="http://schemas.microsoft.com/office/drawing/2014/main" id="{123F8921-49CA-90DB-32D1-C5AA4C985D01}"/>
              </a:ext>
            </a:extLst>
          </p:cNvPr>
          <p:cNvSpPr/>
          <p:nvPr/>
        </p:nvSpPr>
        <p:spPr>
          <a:xfrm>
            <a:off x="3720466" y="40769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6" name="Shape 2861">
            <a:extLst>
              <a:ext uri="{FF2B5EF4-FFF2-40B4-BE49-F238E27FC236}">
                <a16:creationId xmlns:a16="http://schemas.microsoft.com/office/drawing/2014/main" id="{1380BA52-67A1-3ED5-42D9-2A461EBA05A8}"/>
              </a:ext>
            </a:extLst>
          </p:cNvPr>
          <p:cNvSpPr/>
          <p:nvPr/>
        </p:nvSpPr>
        <p:spPr>
          <a:xfrm>
            <a:off x="4072196" y="40769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19" y="12090"/>
                  <a:pt x="14019" y="12428"/>
                  <a:pt x="14019" y="12428"/>
                </a:cubicBezTo>
                <a:lnTo>
                  <a:pt x="14019" y="12863"/>
                </a:lnTo>
                <a:lnTo>
                  <a:pt x="14628" y="12863"/>
                </a:lnTo>
                <a:lnTo>
                  <a:pt x="14628" y="12428"/>
                </a:lnTo>
                <a:cubicBezTo>
                  <a:pt x="14628" y="12428"/>
                  <a:pt x="14628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19" y="13348"/>
                </a:lnTo>
                <a:lnTo>
                  <a:pt x="14019" y="14072"/>
                </a:lnTo>
                <a:cubicBezTo>
                  <a:pt x="14019" y="14072"/>
                  <a:pt x="14019" y="14411"/>
                  <a:pt x="14324" y="14411"/>
                </a:cubicBezTo>
                <a:cubicBezTo>
                  <a:pt x="14628" y="14411"/>
                  <a:pt x="14628" y="14072"/>
                  <a:pt x="14628" y="14072"/>
                </a:cubicBezTo>
                <a:lnTo>
                  <a:pt x="14628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1" y="14266"/>
                  <a:pt x="13411" y="14266"/>
                </a:cubicBezTo>
                <a:lnTo>
                  <a:pt x="13411" y="12380"/>
                </a:lnTo>
                <a:cubicBezTo>
                  <a:pt x="13411" y="12380"/>
                  <a:pt x="13411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4" y="14169"/>
                </a:moveTo>
                <a:cubicBezTo>
                  <a:pt x="12904" y="14169"/>
                  <a:pt x="12904" y="14943"/>
                  <a:pt x="12347" y="14943"/>
                </a:cubicBezTo>
                <a:cubicBezTo>
                  <a:pt x="12005" y="14943"/>
                  <a:pt x="11798" y="14762"/>
                  <a:pt x="11687" y="14621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8" y="11782"/>
                  <a:pt x="12036" y="11558"/>
                  <a:pt x="12347" y="11558"/>
                </a:cubicBezTo>
                <a:cubicBezTo>
                  <a:pt x="12752" y="11558"/>
                  <a:pt x="12904" y="11896"/>
                  <a:pt x="12904" y="12332"/>
                </a:cubicBezTo>
                <a:cubicBezTo>
                  <a:pt x="12904" y="12332"/>
                  <a:pt x="12904" y="14169"/>
                  <a:pt x="12904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3" y="11074"/>
                </a:lnTo>
                <a:lnTo>
                  <a:pt x="6363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0" y="9334"/>
                  <a:pt x="7074" y="9430"/>
                  <a:pt x="7074" y="9430"/>
                </a:cubicBezTo>
                <a:cubicBezTo>
                  <a:pt x="6233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3"/>
                  <a:pt x="7074" y="16103"/>
                </a:cubicBezTo>
                <a:cubicBezTo>
                  <a:pt x="7074" y="16103"/>
                  <a:pt x="8905" y="16200"/>
                  <a:pt x="10800" y="16200"/>
                </a:cubicBezTo>
                <a:cubicBezTo>
                  <a:pt x="12630" y="16200"/>
                  <a:pt x="14527" y="16103"/>
                  <a:pt x="14527" y="16103"/>
                </a:cubicBezTo>
                <a:cubicBezTo>
                  <a:pt x="15367" y="16103"/>
                  <a:pt x="16048" y="15454"/>
                  <a:pt x="16048" y="14652"/>
                </a:cubicBezTo>
                <a:cubicBezTo>
                  <a:pt x="16048" y="14652"/>
                  <a:pt x="16200" y="13700"/>
                  <a:pt x="16200" y="12767"/>
                </a:cubicBezTo>
                <a:cubicBezTo>
                  <a:pt x="16200" y="11814"/>
                  <a:pt x="16048" y="10881"/>
                  <a:pt x="16048" y="10881"/>
                </a:cubicBezTo>
                <a:cubicBezTo>
                  <a:pt x="16048" y="10080"/>
                  <a:pt x="15367" y="9430"/>
                  <a:pt x="14527" y="943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992" y="12090"/>
                </a:moveTo>
                <a:cubicBezTo>
                  <a:pt x="11860" y="12090"/>
                  <a:pt x="11757" y="12168"/>
                  <a:pt x="11687" y="12243"/>
                </a:cubicBezTo>
                <a:lnTo>
                  <a:pt x="11687" y="14276"/>
                </a:lnTo>
                <a:cubicBezTo>
                  <a:pt x="11751" y="14345"/>
                  <a:pt x="11847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8"/>
                </a:lnTo>
                <a:cubicBezTo>
                  <a:pt x="12296" y="12428"/>
                  <a:pt x="12245" y="12090"/>
                  <a:pt x="11992" y="1209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2397" y="8801"/>
                </a:moveTo>
                <a:cubicBezTo>
                  <a:pt x="12802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6" y="8751"/>
                </a:lnTo>
                <a:lnTo>
                  <a:pt x="13766" y="5878"/>
                </a:lnTo>
                <a:lnTo>
                  <a:pt x="13158" y="5878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49" y="8348"/>
                  <a:pt x="12549" y="8196"/>
                  <a:pt x="12549" y="8196"/>
                </a:cubicBezTo>
                <a:lnTo>
                  <a:pt x="12549" y="5878"/>
                </a:lnTo>
                <a:lnTo>
                  <a:pt x="11941" y="5878"/>
                </a:lnTo>
                <a:lnTo>
                  <a:pt x="11941" y="8398"/>
                </a:lnTo>
                <a:cubicBezTo>
                  <a:pt x="11941" y="8398"/>
                  <a:pt x="11992" y="8801"/>
                  <a:pt x="12397" y="8801"/>
                </a:cubicBezTo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8"/>
                  <a:pt x="10572" y="5878"/>
                </a:cubicBezTo>
                <a:lnTo>
                  <a:pt x="10369" y="5878"/>
                </a:lnTo>
                <a:cubicBezTo>
                  <a:pt x="9921" y="5878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970F175F-7AF7-89EA-112A-720572DAA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3684" y="4070864"/>
            <a:ext cx="289182" cy="28918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BE6196-BF2A-FEBF-C038-9FC0BED4A868}"/>
              </a:ext>
            </a:extLst>
          </p:cNvPr>
          <p:cNvSpPr txBox="1"/>
          <p:nvPr/>
        </p:nvSpPr>
        <p:spPr>
          <a:xfrm>
            <a:off x="7819166" y="4069364"/>
            <a:ext cx="1861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 err="1">
                <a:solidFill>
                  <a:schemeClr val="bg1"/>
                </a:solidFill>
              </a:rPr>
              <a:t>utmofficial</a:t>
            </a:r>
            <a:endParaRPr lang="en-MY" sz="1200" dirty="0">
              <a:solidFill>
                <a:schemeClr val="bg1"/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B08DA86B-1F79-234F-1249-1C05AE9EA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9397" y="4076956"/>
            <a:ext cx="289182" cy="28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22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E6DB-4713-893E-A510-46C532CA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YouTube 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Video 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43B9-84E0-149C-1B9A-62AA372C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https://youtu.be/Y-0-bICWfD8</a:t>
            </a:r>
          </a:p>
        </p:txBody>
      </p:sp>
    </p:spTree>
    <p:extLst>
      <p:ext uri="{BB962C8B-B14F-4D97-AF65-F5344CB8AC3E}">
        <p14:creationId xmlns:p14="http://schemas.microsoft.com/office/powerpoint/2010/main" val="147233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DA1B8B-F570-981D-7550-F064E186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4917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A3503-F103-E9E0-3C89-F85E038DB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6167" y="1873752"/>
            <a:ext cx="10527633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Accurate prediction of stock market movement is very crucial for decreasing investment risks and increase profit </a:t>
            </a:r>
          </a:p>
          <a:p>
            <a:r>
              <a:rPr lang="en-US" dirty="0">
                <a:solidFill>
                  <a:schemeClr val="bg1"/>
                </a:solidFill>
              </a:rPr>
              <a:t>Stock prices are affected by economic, political, social and psychological factors</a:t>
            </a:r>
          </a:p>
          <a:p>
            <a:r>
              <a:rPr lang="en-US" dirty="0">
                <a:solidFill>
                  <a:schemeClr val="bg1"/>
                </a:solidFill>
              </a:rPr>
              <a:t>Traditional models rely on historical data but ignore sentiment-driven fluctuations</a:t>
            </a:r>
          </a:p>
          <a:p>
            <a:r>
              <a:rPr lang="en-US" dirty="0">
                <a:solidFill>
                  <a:schemeClr val="bg1"/>
                </a:solidFill>
              </a:rPr>
              <a:t>Sentiment analysis from news articles and social media posts can help to predict market movements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8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EB18-E49C-AA42-63D3-DF7AD419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D7820-6038-FB87-889E-E68ECEEAC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66811"/>
            <a:ext cx="10515599" cy="4351338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Traditional stock prediction models rely solely on numerical data, missing sentiment impact.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Some Machine Learning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models are computationally efficient but often cannot handle non-linear high-dimensional multi-featured data efficiently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Some advanced Deep Learning models are expert in handling complex data but show less accuracy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So, there is always a dilemma choosing between models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BB93CE-FE44-B264-B29B-62D7A4855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018" y="6594272"/>
            <a:ext cx="1951264" cy="14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4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A23EE-7992-D600-D738-A6323688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14E3B-61DC-BE41-1460-532EC5ACA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enhance the comprehensiveness of prediction by collecting and preprocessing sentiment data</a:t>
            </a:r>
            <a:endParaRPr lang="en-US" sz="2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implement </a:t>
            </a:r>
            <a:r>
              <a:rPr lang="en-US" sz="24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FinBERT</a:t>
            </a:r>
            <a:r>
              <a:rPr lang="en-US" sz="2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for detailed sentiment analysis and develop LSTM networks for improving prediction accuracy</a:t>
            </a:r>
            <a:r>
              <a:rPr lang="en-US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rigorously assess the model’s performance with a number of evaluation metrics such as Accuracy, Precision, Recall, F1 score </a:t>
            </a:r>
            <a:r>
              <a:rPr lang="en-US" sz="24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etc</a:t>
            </a:r>
            <a:r>
              <a:rPr lang="en-US" sz="2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sz="2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5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A750-EB9A-EC1C-B381-D9A17AA2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Literature Review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DED558-2E9C-6759-3E08-C2D50037F57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89936" y="1830330"/>
            <a:ext cx="5488858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Traditional Stock Market Prediction: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Early models: ARIMA (Box &amp; Jenkins, 1970)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GARCH (Engle, 1982)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Linear Regression (Fama &amp; French, 1992)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Limitations: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Cannot capture sentiment,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poor adaptability to financial market fluctuations.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04903F6-042F-BB83-0274-1144758C31A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1969973"/>
            <a:ext cx="5751896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Machine Learning Approaches: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(Huang et al., 2005; Chen et al., 2013).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Decision Trees,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Random Forests,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SVMs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These models work well with structured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fail with textual sentiment.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1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F01F-1AFE-0E03-46B3-36F6D20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Literature Review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22B9E7-F2B7-AF48-A4A7-EB912A978CC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43232" y="1969968"/>
            <a:ext cx="5552768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Sentiment Analysis &amp; Financial Markets: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Sentiment plays a crucial role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stock price movement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(Loughran &amp; McDonald, 2011)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Studies show financial sentiment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can predict stock market trends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Bollen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et al., 2011).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03E8FA-60D7-2E55-FFBD-C59619135B8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577840" y="1969968"/>
            <a:ext cx="635508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Deep Learning &amp; NLP Models: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FinBERT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outperforms traditional sentiment models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Araci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2019).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GPT-4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can extract complex sentiment cues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but has computational constraints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(Brown et al., 2020).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LSTM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effectively captures sequential dependencies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 stock trends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(Fischer &amp; Krauss, 2018).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9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9C7884B-9435-0F7C-F2BD-17151A37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314844"/>
            <a:ext cx="370258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Research</a:t>
            </a:r>
            <a:b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613C7-763B-2A94-C594-ED936619E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484" y="2459116"/>
            <a:ext cx="3702579" cy="35248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>
                <a:solidFill>
                  <a:srgbClr val="FFFFFF"/>
                </a:solidFill>
              </a:rPr>
              <a:t>Step-by-step approach followed in this study: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🔹 </a:t>
            </a:r>
            <a:r>
              <a:rPr lang="en-US" sz="2000" b="1">
                <a:solidFill>
                  <a:srgbClr val="FFFFFF"/>
                </a:solidFill>
              </a:rPr>
              <a:t>Step 1:</a:t>
            </a:r>
            <a:r>
              <a:rPr lang="en-US" sz="2000">
                <a:solidFill>
                  <a:srgbClr val="FFFFFF"/>
                </a:solidFill>
              </a:rPr>
              <a:t> Data Collection (</a:t>
            </a:r>
            <a:r>
              <a:rPr lang="en-US" sz="2000" b="1">
                <a:solidFill>
                  <a:srgbClr val="FFFFFF"/>
                </a:solidFill>
              </a:rPr>
              <a:t>Stock Prices + Financial News</a:t>
            </a:r>
            <a:r>
              <a:rPr lang="en-US" sz="2000">
                <a:solidFill>
                  <a:srgbClr val="FFFFFF"/>
                </a:solidFill>
              </a:rPr>
              <a:t>)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🔹 </a:t>
            </a:r>
            <a:r>
              <a:rPr lang="en-US" sz="2000" b="1">
                <a:solidFill>
                  <a:srgbClr val="FFFFFF"/>
                </a:solidFill>
              </a:rPr>
              <a:t>Step 2:</a:t>
            </a:r>
            <a:r>
              <a:rPr lang="en-US" sz="2000">
                <a:solidFill>
                  <a:srgbClr val="FFFFFF"/>
                </a:solidFill>
              </a:rPr>
              <a:t> Data Preprocessing (</a:t>
            </a:r>
            <a:r>
              <a:rPr lang="en-US" sz="2000" b="1">
                <a:solidFill>
                  <a:srgbClr val="FFFFFF"/>
                </a:solidFill>
              </a:rPr>
              <a:t>Cleaning, Feature Engineering</a:t>
            </a:r>
            <a:r>
              <a:rPr lang="en-US" sz="2000">
                <a:solidFill>
                  <a:srgbClr val="FFFFFF"/>
                </a:solidFill>
              </a:rPr>
              <a:t>)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🔹 </a:t>
            </a:r>
            <a:r>
              <a:rPr lang="en-US" sz="2000" b="1">
                <a:solidFill>
                  <a:srgbClr val="FFFFFF"/>
                </a:solidFill>
              </a:rPr>
              <a:t>Step 3:</a:t>
            </a:r>
            <a:r>
              <a:rPr lang="en-US" sz="2000">
                <a:solidFill>
                  <a:srgbClr val="FFFFFF"/>
                </a:solidFill>
              </a:rPr>
              <a:t> Sentiment Analysis (</a:t>
            </a:r>
            <a:r>
              <a:rPr lang="en-US" sz="2000" b="1">
                <a:solidFill>
                  <a:srgbClr val="FFFFFF"/>
                </a:solidFill>
              </a:rPr>
              <a:t>FinBERT)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🔹 </a:t>
            </a:r>
            <a:r>
              <a:rPr lang="en-US" sz="2000" b="1">
                <a:solidFill>
                  <a:srgbClr val="FFFFFF"/>
                </a:solidFill>
              </a:rPr>
              <a:t>Step 4:</a:t>
            </a:r>
            <a:r>
              <a:rPr lang="en-US" sz="2000">
                <a:solidFill>
                  <a:srgbClr val="FFFFFF"/>
                </a:solidFill>
              </a:rPr>
              <a:t> Machine Learning Model 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🔹 </a:t>
            </a:r>
            <a:r>
              <a:rPr lang="en-US" sz="2000" b="1">
                <a:solidFill>
                  <a:srgbClr val="FFFFFF"/>
                </a:solidFill>
              </a:rPr>
              <a:t>Step 5:</a:t>
            </a:r>
            <a:r>
              <a:rPr lang="en-US" sz="2000">
                <a:solidFill>
                  <a:srgbClr val="FFFFFF"/>
                </a:solidFill>
              </a:rPr>
              <a:t> Evaluation &amp; Results</a:t>
            </a:r>
          </a:p>
          <a:p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8" name="Content Placeholder 7" descr="A diagram of a company&#10;&#10;Description automatically generated">
            <a:extLst>
              <a:ext uri="{FF2B5EF4-FFF2-40B4-BE49-F238E27FC236}">
                <a16:creationId xmlns:a16="http://schemas.microsoft.com/office/drawing/2014/main" id="{5350017B-AA06-11F3-08E4-94DBA8F100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57" y="1122946"/>
            <a:ext cx="5406189" cy="553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9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3961-A048-68BF-ED46-732CE3F9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951-A0E3-6544-DDD1-A3014C99E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Data Collection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Stock Market Data: 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15 NYSE-listed companies stock price for a period of 20 years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Sentiment Data: Financial news headlines from CNBC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Challenges Faced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Original plan was to collect both data for 20 years, but sentiment data spanning 20 years was not found. So sentiment </a:t>
            </a:r>
            <a:r>
              <a:rPr lang="en-US" sz="2400" dirty="0" err="1">
                <a:solidFill>
                  <a:schemeClr val="bg1"/>
                </a:solidFill>
              </a:rPr>
              <a:t>datset</a:t>
            </a:r>
            <a:r>
              <a:rPr lang="en-US" sz="2400" dirty="0">
                <a:solidFill>
                  <a:schemeClr val="bg1"/>
                </a:solidFill>
              </a:rPr>
              <a:t> limited to 2018-2020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3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6C1D35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6C3636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7584</TotalTime>
  <Words>1762</Words>
  <Application>Microsoft Office PowerPoint</Application>
  <PresentationFormat>Widescreen</PresentationFormat>
  <Paragraphs>201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Aptos</vt:lpstr>
      <vt:lpstr>Arial</vt:lpstr>
      <vt:lpstr>Calibri</vt:lpstr>
      <vt:lpstr>Montserrat Semi</vt:lpstr>
      <vt:lpstr>Source Sans Pro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INTRODUCTION</vt:lpstr>
      <vt:lpstr>Problem Statement</vt:lpstr>
      <vt:lpstr>Research Objectives</vt:lpstr>
      <vt:lpstr>Literature Review</vt:lpstr>
      <vt:lpstr>Literature Review</vt:lpstr>
      <vt:lpstr>Research Methodology</vt:lpstr>
      <vt:lpstr>Research Methodology</vt:lpstr>
      <vt:lpstr>Research Methodology</vt:lpstr>
      <vt:lpstr>Initial Findings(EDA)</vt:lpstr>
      <vt:lpstr>Initial Findings(EDA) </vt:lpstr>
      <vt:lpstr>Initial Findings(EDA)</vt:lpstr>
      <vt:lpstr>Initial Findings(EDA)</vt:lpstr>
      <vt:lpstr>Model Development</vt:lpstr>
      <vt:lpstr>Model Development</vt:lpstr>
      <vt:lpstr>Model Development</vt:lpstr>
      <vt:lpstr>Model Development</vt:lpstr>
      <vt:lpstr>Discussion &amp; Future Works</vt:lpstr>
      <vt:lpstr>Discussion &amp; Future Work</vt:lpstr>
      <vt:lpstr>References</vt:lpstr>
      <vt:lpstr>References</vt:lpstr>
      <vt:lpstr>References</vt:lpstr>
      <vt:lpstr>PowerPoint Presentation</vt:lpstr>
      <vt:lpstr>YouTube  Video 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 AMALINA BINTI HAMIDI</dc:creator>
  <cp:lastModifiedBy>raian@graduate.utm.my</cp:lastModifiedBy>
  <cp:revision>49</cp:revision>
  <dcterms:created xsi:type="dcterms:W3CDTF">2023-12-31T03:09:43Z</dcterms:created>
  <dcterms:modified xsi:type="dcterms:W3CDTF">2025-01-17T08:49:44Z</dcterms:modified>
</cp:coreProperties>
</file>