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3" r:id="rId2"/>
    <p:sldId id="360" r:id="rId3"/>
    <p:sldId id="266" r:id="rId4"/>
    <p:sldId id="267" r:id="rId5"/>
    <p:sldId id="550" r:id="rId6"/>
    <p:sldId id="551" r:id="rId7"/>
    <p:sldId id="552" r:id="rId8"/>
    <p:sldId id="553" r:id="rId9"/>
    <p:sldId id="274" r:id="rId10"/>
    <p:sldId id="516" r:id="rId11"/>
    <p:sldId id="554" r:id="rId12"/>
    <p:sldId id="555" r:id="rId13"/>
    <p:sldId id="293" r:id="rId14"/>
    <p:sldId id="318" r:id="rId15"/>
    <p:sldId id="556" r:id="rId16"/>
    <p:sldId id="558" r:id="rId17"/>
    <p:sldId id="557" r:id="rId18"/>
    <p:sldId id="303" r:id="rId19"/>
    <p:sldId id="548" r:id="rId20"/>
    <p:sldId id="560" r:id="rId21"/>
    <p:sldId id="559" r:id="rId22"/>
    <p:sldId id="561" r:id="rId23"/>
    <p:sldId id="562" r:id="rId24"/>
    <p:sldId id="563" r:id="rId25"/>
    <p:sldId id="564" r:id="rId26"/>
    <p:sldId id="36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A7B4D"/>
    <a:srgbClr val="FFBF73"/>
    <a:srgbClr val="F2D86C"/>
    <a:srgbClr val="FFD8AA"/>
    <a:srgbClr val="F7E8A8"/>
    <a:srgbClr val="F7E8A7"/>
    <a:srgbClr val="B03650"/>
    <a:srgbClr val="C23645"/>
    <a:srgbClr val="830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84" autoAdjust="0"/>
  </p:normalViewPr>
  <p:slideViewPr>
    <p:cSldViewPr snapToGrid="0" snapToObjects="1">
      <p:cViewPr>
        <p:scale>
          <a:sx n="66" d="100"/>
          <a:sy n="66" d="100"/>
        </p:scale>
        <p:origin x="140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43A1E-2304-9A41-84BE-F9CE64DE2138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9D92D-FE91-454F-B77A-1DDB1842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47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B00174E7-B130-7042-AA9B-9A9ECEB42A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47412E2E-33F6-E94E-BA26-89DA490794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MY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13AE7F6E-2381-2747-9772-1028A4D99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2300C-92E6-0F4E-98B5-9550D9A155AD}" type="slidenum">
              <a:rPr lang="en-MY" altLang="en-US"/>
              <a:pPr/>
              <a:t>19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14037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B00174E7-B130-7042-AA9B-9A9ECEB42A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47412E2E-33F6-E94E-BA26-89DA490794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MY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13AE7F6E-2381-2747-9772-1028A4D99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2300C-92E6-0F4E-98B5-9550D9A155AD}" type="slidenum">
              <a:rPr lang="en-MY" altLang="en-US"/>
              <a:pPr/>
              <a:t>20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47937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B00174E7-B130-7042-AA9B-9A9ECEB42A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47412E2E-33F6-E94E-BA26-89DA490794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MY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13AE7F6E-2381-2747-9772-1028A4D99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2300C-92E6-0F4E-98B5-9550D9A155AD}" type="slidenum">
              <a:rPr lang="en-MY" altLang="en-US"/>
              <a:pPr/>
              <a:t>21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51547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B00174E7-B130-7042-AA9B-9A9ECEB42A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47412E2E-33F6-E94E-BA26-89DA490794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MY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13AE7F6E-2381-2747-9772-1028A4D99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2300C-92E6-0F4E-98B5-9550D9A155AD}" type="slidenum">
              <a:rPr lang="en-MY" altLang="en-US"/>
              <a:pPr/>
              <a:t>22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02950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B00174E7-B130-7042-AA9B-9A9ECEB42A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47412E2E-33F6-E94E-BA26-89DA490794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MY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13AE7F6E-2381-2747-9772-1028A4D99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2300C-92E6-0F4E-98B5-9550D9A155AD}" type="slidenum">
              <a:rPr lang="en-MY" altLang="en-US"/>
              <a:pPr/>
              <a:t>23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78546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B00174E7-B130-7042-AA9B-9A9ECEB42A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47412E2E-33F6-E94E-BA26-89DA490794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MY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13AE7F6E-2381-2747-9772-1028A4D99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2300C-92E6-0F4E-98B5-9550D9A155AD}" type="slidenum">
              <a:rPr lang="en-MY" altLang="en-US"/>
              <a:pPr/>
              <a:t>24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824670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B00174E7-B130-7042-AA9B-9A9ECEB42A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47412E2E-33F6-E94E-BA26-89DA490794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MY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13AE7F6E-2381-2747-9772-1028A4D99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2300C-92E6-0F4E-98B5-9550D9A155AD}" type="slidenum">
              <a:rPr lang="en-MY" altLang="en-US"/>
              <a:pPr/>
              <a:t>25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54281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2B29E-6348-A442-96F2-FD8DCF09E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72C57C-791E-3040-80D4-1AFD6498E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3A106-62DD-974D-8E75-2721CD3F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9422-F58C-754C-AF22-0DDB8DC782D9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87111-0225-1B47-898D-C2E2B7C1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D07FE-3682-974E-8552-6576C120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866C-517A-F24D-809C-A438092A11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062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3DCE4-CA62-0946-ACE2-3636761A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B07B5-05A5-B943-A2D0-BBB656273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83D8A-62D3-9343-ADB8-86ED536F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9422-F58C-754C-AF22-0DDB8DC782D9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BC466-6BC9-464C-AF1A-7CD28EFB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7A093-DD51-E74A-988B-8B3A27EA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866C-517A-F24D-809C-A438092A11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259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8863F6-189A-3B40-8E7F-531CAF8D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A906F-00E7-2C4E-A7D7-0E2734D75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40B90-6570-2548-8AF9-FF55231E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9422-F58C-754C-AF22-0DDB8DC782D9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B65DD-A388-7045-96DC-4DEB6CD2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D1960-E71F-3547-BA0D-99791706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866C-517A-F24D-809C-A438092A11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657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9DAA81D1-3542-2948-9E81-4C5A80E72D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589CE-E1F0-2B40-9BB8-9FF81C8F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45A40-6EA2-4949-B125-3F4B5BC97294}" type="datetimeFigureOut">
              <a:rPr lang="en-US" altLang="zh-CN"/>
              <a:pPr>
                <a:defRPr/>
              </a:pPr>
              <a:t>7/24/2024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C59B6-3C6B-E644-8FDB-034CF361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68FA9-3275-C643-9CC1-16A093CB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FB122-93C5-0045-B071-D2ABA74B41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054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33CA8861-F14D-4347-9439-C2598D1520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19AFF89-B771-4E4B-9088-B2E1DFE4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D299F-FF43-5640-8E1C-66B33A8A90A9}" type="datetimeFigureOut">
              <a:rPr lang="en-US" altLang="zh-CN"/>
              <a:pPr>
                <a:defRPr/>
              </a:pPr>
              <a:t>7/24/2024</a:t>
            </a:fld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E92F74E-B0F9-9043-8C8B-C75AEC22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D096D02-384F-E44D-8035-F9C23D5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6341B-E501-A843-9A6B-E549FE9279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123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F259-6F78-F741-99EA-DA8E43F2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08B8E-038D-7346-9F82-53093D05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C4396-096F-CA43-B049-A3B117F2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9422-F58C-754C-AF22-0DDB8DC782D9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A9DAA-05B4-A140-BF00-C6297992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E4C2C-A63D-EC4D-B4B5-2B024096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866C-517A-F24D-809C-A438092A11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89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F0E6D-CBB8-C241-B357-91FE98C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64EFF-7418-9C4E-B8EC-7A9185A4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7BD38-9785-2843-B945-E79EF0BD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9422-F58C-754C-AF22-0DDB8DC782D9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6483E-A028-A742-9D0E-34845A0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F1265-56A8-AE44-A9C8-F9CC4B94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866C-517A-F24D-809C-A438092A11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94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8136-BC1C-CD4E-9C1C-474ADB21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B7AE3-F767-9C4B-878E-F11DE08E4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DC0FC4-D662-4C47-93CB-558BF8A38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5DB8E-6109-0346-ABDF-A31D8F60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9422-F58C-754C-AF22-0DDB8DC782D9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ECCEB2-177B-F746-9C5E-DEA9A62C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A2B63-3F70-E14A-A878-D33187EB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866C-517A-F24D-809C-A438092A11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33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D1C3B-884A-4346-ACCA-0F7701E5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E4CA7-1902-4D41-AE07-B404196FE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BC7600-A847-D748-8608-6F95B4B58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A7EC93-C836-F048-BB47-B835B7B60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A0ED23-E328-3F47-979C-E20998E69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F77D85-3DB0-E44B-A355-2EEFE70F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9422-F58C-754C-AF22-0DDB8DC782D9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44BBA6-5A28-2B42-B149-0AF483B5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B87BDD-6DC0-0643-A10D-0ADE808B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866C-517A-F24D-809C-A438092A11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14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43C17-994D-EE4A-BB0A-72338285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62122B-6E43-5F40-9E74-ADBB437F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9422-F58C-754C-AF22-0DDB8DC782D9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CE2B73-32BC-E745-AC28-964FB31D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975217-A394-3A40-BCDE-C83C71CD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866C-517A-F24D-809C-A438092A11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41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643BEE-9644-0742-A87B-E29F019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9422-F58C-754C-AF22-0DDB8DC782D9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C97FCB-2FFB-574B-AB47-83C458E9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FC5A7D-730B-B747-8CB1-46B1E0A3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866C-517A-F24D-809C-A438092A11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00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0ADC-BB0B-D945-B9AB-15D30E07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85669-C075-0949-9DC8-527C3342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7F529C-C6CD-6E41-AD9C-FB4A4B86A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B9211-3EEF-D546-90F7-A61D38FF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9422-F58C-754C-AF22-0DDB8DC782D9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DE93D-81C0-C64C-B64E-2E50F2A8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5FF953-EA33-7549-B28D-7860A838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866C-517A-F24D-809C-A438092A11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80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AD4AD-DECE-6445-9360-6A05CA64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842D5D-A537-4544-988C-366C45B88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518F43-675A-DF4E-8491-3C08CD2B8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E9DDC-D103-5E40-B091-7C8B5652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9422-F58C-754C-AF22-0DDB8DC782D9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40B5E7-B3EA-C645-8185-42CFDA22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0EE9F8-CFF3-5E49-85A3-611B4BB3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866C-517A-F24D-809C-A438092A11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77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BC3305-4375-B441-8968-586A01BA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C14F2-9A19-3D4F-B496-614C9F57B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E2C33-0192-C947-AC4B-FB272A0E6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9422-F58C-754C-AF22-0DDB8DC782D9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3F91F-59CE-0C49-AA0B-8ABCA797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A28E3-6F47-3747-BF73-EFA86E4D0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866C-517A-F24D-809C-A438092A11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52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BC2C4241-2EF6-79DB-CCD2-06CA0F6368DA}"/>
              </a:ext>
            </a:extLst>
          </p:cNvPr>
          <p:cNvSpPr/>
          <p:nvPr/>
        </p:nvSpPr>
        <p:spPr>
          <a:xfrm>
            <a:off x="0" y="0"/>
            <a:ext cx="8341360" cy="1111588"/>
          </a:xfrm>
          <a:prstGeom prst="roundRect">
            <a:avLst>
              <a:gd name="adj" fmla="val 0"/>
            </a:avLst>
          </a:prstGeom>
          <a:solidFill>
            <a:srgbClr val="EDC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MY" altLang="zh-CN">
              <a:solidFill>
                <a:srgbClr val="FFFFFF"/>
              </a:solidFill>
            </a:endParaRPr>
          </a:p>
        </p:txBody>
      </p:sp>
      <p:sp>
        <p:nvSpPr>
          <p:cNvPr id="21505" name="Title 1">
            <a:extLst>
              <a:ext uri="{FF2B5EF4-FFF2-40B4-BE49-F238E27FC236}">
                <a16:creationId xmlns:a16="http://schemas.microsoft.com/office/drawing/2014/main" id="{A4696AB8-7582-4049-8CA6-01A6D388A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162341"/>
            <a:ext cx="7843837" cy="897946"/>
          </a:xfrm>
          <a:prstGeom prst="snip1Rect">
            <a:avLst>
              <a:gd name="adj" fmla="val 0"/>
            </a:avLst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MCSD 1043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RESEARCH DESIGN AND ANALYSIS IN DATA SCIENCE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dirty="0">
              <a:solidFill>
                <a:sysClr val="windowText" lastClr="000000"/>
              </a:solidFill>
              <a:latin typeface="Helvetica" pitchFamily="2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868F905-01E6-6F4C-B223-A22E467C4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3" y="3639221"/>
            <a:ext cx="77591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MY" altLang="en-US" sz="1800" b="1" dirty="0">
                <a:solidFill>
                  <a:schemeClr val="bg1"/>
                </a:solidFill>
              </a:rPr>
              <a:t>CANDIDATE              : </a:t>
            </a:r>
            <a:r>
              <a:rPr lang="en-US" altLang="zh-CN" sz="1800" b="1" dirty="0">
                <a:solidFill>
                  <a:schemeClr val="bg1"/>
                </a:solidFill>
              </a:rPr>
              <a:t>GRACE LING KIAN HWAI</a:t>
            </a:r>
            <a:endParaRPr lang="en-MY" altLang="en-US" sz="1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</a:rPr>
              <a:t>LECTURER	: ASSOC. PROF. DR MOHD SHAHIZAN BIN OTHMAN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</a:rPr>
              <a:t>VENUE		: DISCUSSION ROOM 4, LEVEL 2, BLOCK N28A</a:t>
            </a:r>
            <a:endParaRPr lang="en-MY" altLang="en-US" sz="1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MY" altLang="en-US" sz="1800" b="1" dirty="0">
                <a:solidFill>
                  <a:schemeClr val="bg1"/>
                </a:solidFill>
              </a:rPr>
              <a:t>DATE	                 : </a:t>
            </a:r>
            <a:r>
              <a:rPr lang="en-US" altLang="zh-CN" sz="1800" b="1" dirty="0">
                <a:solidFill>
                  <a:schemeClr val="bg1"/>
                </a:solidFill>
              </a:rPr>
              <a:t>25 JULY 2024</a:t>
            </a:r>
            <a:endParaRPr lang="en-MY" altLang="en-US" sz="1800" b="1" dirty="0">
              <a:solidFill>
                <a:schemeClr val="bg1"/>
              </a:solidFill>
            </a:endParaRPr>
          </a:p>
        </p:txBody>
      </p:sp>
      <p:sp>
        <p:nvSpPr>
          <p:cNvPr id="21507" name="Subtitle 2">
            <a:extLst>
              <a:ext uri="{FF2B5EF4-FFF2-40B4-BE49-F238E27FC236}">
                <a16:creationId xmlns:a16="http://schemas.microsoft.com/office/drawing/2014/main" id="{8F4FF955-E1B6-6D47-89A1-92FE8EB5BDDE}"/>
              </a:ext>
            </a:extLst>
          </p:cNvPr>
          <p:cNvSpPr txBox="1">
            <a:spLocks/>
          </p:cNvSpPr>
          <p:nvPr/>
        </p:nvSpPr>
        <p:spPr bwMode="auto">
          <a:xfrm>
            <a:off x="2041525" y="2548996"/>
            <a:ext cx="68310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MY" altLang="en-US" sz="1800" b="1" dirty="0">
              <a:solidFill>
                <a:schemeClr val="bg1"/>
              </a:solidFill>
            </a:endParaRPr>
          </a:p>
        </p:txBody>
      </p:sp>
      <p:sp>
        <p:nvSpPr>
          <p:cNvPr id="21509" name="Subtitle 2">
            <a:extLst>
              <a:ext uri="{FF2B5EF4-FFF2-40B4-BE49-F238E27FC236}">
                <a16:creationId xmlns:a16="http://schemas.microsoft.com/office/drawing/2014/main" id="{FEB41211-555A-7943-B790-049BA0C4D229}"/>
              </a:ext>
            </a:extLst>
          </p:cNvPr>
          <p:cNvSpPr txBox="1">
            <a:spLocks/>
          </p:cNvSpPr>
          <p:nvPr/>
        </p:nvSpPr>
        <p:spPr bwMode="auto">
          <a:xfrm>
            <a:off x="662907" y="5300518"/>
            <a:ext cx="6096000" cy="79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MY" altLang="en-US" sz="1800" b="1" dirty="0">
                <a:solidFill>
                  <a:srgbClr val="830F3E"/>
                </a:solidFill>
              </a:rPr>
              <a:t>FACULTY OF COMPUTING,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MY" altLang="en-US" sz="1800" b="1" dirty="0">
                <a:solidFill>
                  <a:srgbClr val="830F3E"/>
                </a:solidFill>
              </a:rPr>
              <a:t>UNIVERSITI TEKNOLOGI MALAYSIA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41711-3A5D-DCC0-3C59-DF2313A60C86}"/>
              </a:ext>
            </a:extLst>
          </p:cNvPr>
          <p:cNvSpPr txBox="1"/>
          <p:nvPr/>
        </p:nvSpPr>
        <p:spPr>
          <a:xfrm>
            <a:off x="131763" y="2320833"/>
            <a:ext cx="11418553" cy="221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endParaRPr lang="en-MY" dirty="0"/>
          </a:p>
          <a:p>
            <a:r>
              <a:rPr lang="en-US" sz="2400" dirty="0"/>
              <a:t>TEMPORAL ANALYSIS OF CLIMATIC INFLUENCES ON FOREST FIRE PATTERNS IN PENINSULAR MALAYSIA USING STATISTICAL METHOD </a:t>
            </a:r>
            <a:endParaRPr lang="en-MY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55656-AFAC-378C-D324-B48F94B1306B}"/>
              </a:ext>
            </a:extLst>
          </p:cNvPr>
          <p:cNvSpPr txBox="1"/>
          <p:nvPr/>
        </p:nvSpPr>
        <p:spPr>
          <a:xfrm>
            <a:off x="131763" y="1111475"/>
            <a:ext cx="74882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</a:rPr>
              <a:t>PROJECT PROPOSAL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EF1321-999F-C828-9F82-588732C23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66" r="32652"/>
          <a:stretch/>
        </p:blipFill>
        <p:spPr>
          <a:xfrm>
            <a:off x="61789" y="3157292"/>
            <a:ext cx="4286967" cy="2844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F4B44-2B73-7681-F3BA-1B40B4B06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07" b="52632"/>
          <a:stretch/>
        </p:blipFill>
        <p:spPr>
          <a:xfrm>
            <a:off x="720267" y="716230"/>
            <a:ext cx="3942039" cy="2430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621531-CEA5-A220-CFF1-3C76E01AA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0" t="49916"/>
          <a:stretch/>
        </p:blipFill>
        <p:spPr>
          <a:xfrm>
            <a:off x="7648212" y="3351535"/>
            <a:ext cx="4391969" cy="2430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D76EA8-25CB-879C-EFC5-D5BE671EDC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7" b="54891"/>
          <a:stretch/>
        </p:blipFill>
        <p:spPr>
          <a:xfrm>
            <a:off x="7102625" y="1021948"/>
            <a:ext cx="4335417" cy="2134429"/>
          </a:xfrm>
          <a:prstGeom prst="rect">
            <a:avLst/>
          </a:prstGeom>
        </p:spPr>
      </p:pic>
      <p:sp>
        <p:nvSpPr>
          <p:cNvPr id="4" name="TextBox 71">
            <a:extLst>
              <a:ext uri="{FF2B5EF4-FFF2-40B4-BE49-F238E27FC236}">
                <a16:creationId xmlns:a16="http://schemas.microsoft.com/office/drawing/2014/main" id="{544E2B88-E6F5-92DB-9C56-ACE80731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-4365"/>
            <a:ext cx="543560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LITERATURE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D666D-B267-F5C9-E336-CF42318B061F}"/>
              </a:ext>
            </a:extLst>
          </p:cNvPr>
          <p:cNvSpPr/>
          <p:nvPr/>
        </p:nvSpPr>
        <p:spPr>
          <a:xfrm>
            <a:off x="6756400" y="591026"/>
            <a:ext cx="5435600" cy="284163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MY" b="1" dirty="0"/>
              <a:t>KEY COMPONENTS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D60A57-BB32-CB58-22EF-5EA018C220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2" r="3755"/>
          <a:stretch/>
        </p:blipFill>
        <p:spPr>
          <a:xfrm>
            <a:off x="4079793" y="3836273"/>
            <a:ext cx="3870684" cy="24307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6E0F17-C1DD-A384-833B-48FC984F68BC}"/>
              </a:ext>
            </a:extLst>
          </p:cNvPr>
          <p:cNvCxnSpPr>
            <a:cxnSpLocks/>
          </p:cNvCxnSpPr>
          <p:nvPr/>
        </p:nvCxnSpPr>
        <p:spPr>
          <a:xfrm flipV="1">
            <a:off x="6410960" y="1270000"/>
            <a:ext cx="558800" cy="844092"/>
          </a:xfrm>
          <a:prstGeom prst="straightConnector1">
            <a:avLst/>
          </a:prstGeom>
          <a:ln w="28575">
            <a:solidFill>
              <a:srgbClr val="F2D8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6F25A1-6C5F-AE3B-A1EB-D3DAA11D1FC7}"/>
              </a:ext>
            </a:extLst>
          </p:cNvPr>
          <p:cNvCxnSpPr>
            <a:cxnSpLocks/>
          </p:cNvCxnSpPr>
          <p:nvPr/>
        </p:nvCxnSpPr>
        <p:spPr>
          <a:xfrm flipH="1" flipV="1">
            <a:off x="4742975" y="1021948"/>
            <a:ext cx="682465" cy="1067214"/>
          </a:xfrm>
          <a:prstGeom prst="straightConnector1">
            <a:avLst/>
          </a:prstGeom>
          <a:ln w="28575">
            <a:solidFill>
              <a:srgbClr val="C236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D34AC5-CCF1-2F48-6EA3-02E498FD7429}"/>
              </a:ext>
            </a:extLst>
          </p:cNvPr>
          <p:cNvCxnSpPr>
            <a:cxnSpLocks/>
          </p:cNvCxnSpPr>
          <p:nvPr/>
        </p:nvCxnSpPr>
        <p:spPr>
          <a:xfrm flipH="1">
            <a:off x="4348756" y="2891632"/>
            <a:ext cx="602619" cy="388129"/>
          </a:xfrm>
          <a:prstGeom prst="straightConnector1">
            <a:avLst/>
          </a:prstGeom>
          <a:ln w="28575">
            <a:solidFill>
              <a:srgbClr val="B036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851241-859C-FED6-13B2-7E2FAA4298AB}"/>
              </a:ext>
            </a:extLst>
          </p:cNvPr>
          <p:cNvCxnSpPr>
            <a:cxnSpLocks/>
          </p:cNvCxnSpPr>
          <p:nvPr/>
        </p:nvCxnSpPr>
        <p:spPr>
          <a:xfrm>
            <a:off x="6489645" y="2911346"/>
            <a:ext cx="394753" cy="819162"/>
          </a:xfrm>
          <a:prstGeom prst="straightConnector1">
            <a:avLst/>
          </a:prstGeom>
          <a:ln w="28575">
            <a:solidFill>
              <a:srgbClr val="FA7B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3A2A96-FCFF-58DB-6C43-DE02B94BB0D3}"/>
              </a:ext>
            </a:extLst>
          </p:cNvPr>
          <p:cNvCxnSpPr>
            <a:cxnSpLocks/>
          </p:cNvCxnSpPr>
          <p:nvPr/>
        </p:nvCxnSpPr>
        <p:spPr>
          <a:xfrm>
            <a:off x="6687021" y="2816656"/>
            <a:ext cx="961191" cy="595883"/>
          </a:xfrm>
          <a:prstGeom prst="straightConnector1">
            <a:avLst/>
          </a:prstGeom>
          <a:ln w="28575">
            <a:solidFill>
              <a:srgbClr val="FFBF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EDF36FB-00D6-B77A-1ECA-08BA3C052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05" t="24320" r="2958" b="64050"/>
          <a:stretch/>
        </p:blipFill>
        <p:spPr>
          <a:xfrm>
            <a:off x="4875840" y="2089162"/>
            <a:ext cx="2013250" cy="822184"/>
          </a:xfrm>
          <a:prstGeom prst="rect">
            <a:avLst/>
          </a:prstGeom>
        </p:spPr>
      </p:pic>
      <p:pic>
        <p:nvPicPr>
          <p:cNvPr id="48" name="Picture 47" descr="A map of the ocean&#10;&#10;Description automatically generated">
            <a:extLst>
              <a:ext uri="{FF2B5EF4-FFF2-40B4-BE49-F238E27FC236}">
                <a16:creationId xmlns:a16="http://schemas.microsoft.com/office/drawing/2014/main" id="{4BB4764E-6FC0-5F8E-5AE2-0EBDC25A54A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64"/>
          <a:stretch/>
        </p:blipFill>
        <p:spPr bwMode="auto">
          <a:xfrm>
            <a:off x="2452937" y="3089630"/>
            <a:ext cx="493755" cy="645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1">
            <a:extLst>
              <a:ext uri="{FF2B5EF4-FFF2-40B4-BE49-F238E27FC236}">
                <a16:creationId xmlns:a16="http://schemas.microsoft.com/office/drawing/2014/main" id="{544E2B88-E6F5-92DB-9C56-ACE80731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-4365"/>
            <a:ext cx="543560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LITERATURE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D666D-B267-F5C9-E336-CF42318B061F}"/>
              </a:ext>
            </a:extLst>
          </p:cNvPr>
          <p:cNvSpPr/>
          <p:nvPr/>
        </p:nvSpPr>
        <p:spPr>
          <a:xfrm>
            <a:off x="6756400" y="591026"/>
            <a:ext cx="5435600" cy="284163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MY" b="1" dirty="0"/>
              <a:t>THEORETICAL FRAMEWORK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E21E78-EAB5-A980-A385-BE732A1C8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4" y="1785564"/>
            <a:ext cx="5401405" cy="37266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BA5E28-08A2-5021-95F7-03EA17D20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226"/>
          <a:stretch/>
        </p:blipFill>
        <p:spPr>
          <a:xfrm>
            <a:off x="12361477" y="1494630"/>
            <a:ext cx="658855" cy="581868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BE01BBB-8616-DA0D-15DF-42CE3BFD9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88416"/>
              </p:ext>
            </p:extLst>
          </p:nvPr>
        </p:nvGraphicFramePr>
        <p:xfrm>
          <a:off x="13193860" y="921554"/>
          <a:ext cx="5638797" cy="2701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535">
                  <a:extLst>
                    <a:ext uri="{9D8B030D-6E8A-4147-A177-3AD203B41FA5}">
                      <a16:colId xmlns:a16="http://schemas.microsoft.com/office/drawing/2014/main" val="2312407127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562525288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4119661865"/>
                    </a:ext>
                  </a:extLst>
                </a:gridCol>
                <a:gridCol w="1753982">
                  <a:extLst>
                    <a:ext uri="{9D8B030D-6E8A-4147-A177-3AD203B41FA5}">
                      <a16:colId xmlns:a16="http://schemas.microsoft.com/office/drawing/2014/main" val="2282838877"/>
                    </a:ext>
                  </a:extLst>
                </a:gridCol>
              </a:tblGrid>
              <a:tr h="43378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1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 of Forest Fire</a:t>
                      </a:r>
                    </a:p>
                  </a:txBody>
                  <a:tcPr marL="64691" marR="64691" marT="0" marB="0" anchor="ctr">
                    <a:solidFill>
                      <a:srgbClr val="830F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1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Causes</a:t>
                      </a:r>
                    </a:p>
                  </a:txBody>
                  <a:tcPr marL="64691" marR="64691" marT="0" marB="0" anchor="ctr">
                    <a:solidFill>
                      <a:srgbClr val="830F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1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Symptoms</a:t>
                      </a:r>
                    </a:p>
                  </a:txBody>
                  <a:tcPr marL="64691" marR="64691" marT="0" marB="0" anchor="ctr">
                    <a:solidFill>
                      <a:srgbClr val="830F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1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Impact</a:t>
                      </a:r>
                    </a:p>
                  </a:txBody>
                  <a:tcPr marL="64691" marR="64691" marT="0" marB="0" anchor="ctr">
                    <a:solidFill>
                      <a:srgbClr val="830F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48680"/>
                  </a:ext>
                </a:extLst>
              </a:tr>
              <a:tr h="739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Ground Fire</a:t>
                      </a:r>
                    </a:p>
                  </a:txBody>
                  <a:tcPr marL="64691" marR="64691" marT="0" marB="0" anchor="ctr"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Drained peatlands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slash and burn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poor water management</a:t>
                      </a:r>
                    </a:p>
                  </a:txBody>
                  <a:tcPr marL="64691" marR="64691" marT="0" marB="0" anchor="ctr"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Slow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patchy burning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underground fires</a:t>
                      </a:r>
                    </a:p>
                  </a:txBody>
                  <a:tcPr marL="64691" marR="64691" marT="0" marB="0" anchor="ctr"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Damage to property, vegetation, wildlife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smoke-haze</a:t>
                      </a:r>
                    </a:p>
                  </a:txBody>
                  <a:tcPr marL="64691" marR="64691" marT="0" marB="0" anchor="ctr">
                    <a:solidFill>
                      <a:srgbClr val="F2D96E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224000"/>
                  </a:ext>
                </a:extLst>
              </a:tr>
              <a:tr h="81937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Surface Fire</a:t>
                      </a:r>
                    </a:p>
                  </a:txBody>
                  <a:tcPr marL="64691" marR="64691" marT="0" marB="0" anchor="ctr">
                    <a:solidFill>
                      <a:srgbClr val="FFBE7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Land clearing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Improper burning techniques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campfires</a:t>
                      </a:r>
                    </a:p>
                  </a:txBody>
                  <a:tcPr marL="64691" marR="64691" marT="0" marB="0" anchor="ctr">
                    <a:solidFill>
                      <a:srgbClr val="FFBE7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Burning of forest floor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spread through secondary forests</a:t>
                      </a:r>
                    </a:p>
                  </a:txBody>
                  <a:tcPr marL="64691" marR="64691" marT="0" marB="0" anchor="ctr">
                    <a:solidFill>
                      <a:srgbClr val="FFBE7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Loss of timber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biodiversity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property damage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health problems</a:t>
                      </a:r>
                    </a:p>
                  </a:txBody>
                  <a:tcPr marL="64691" marR="64691" marT="0" marB="0" anchor="ctr">
                    <a:solidFill>
                      <a:srgbClr val="FFBE71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42791"/>
                  </a:ext>
                </a:extLst>
              </a:tr>
              <a:tr h="5944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Crown Fire</a:t>
                      </a:r>
                    </a:p>
                  </a:txBody>
                  <a:tcPr marL="64691" marR="64691" marT="0" marB="0" anchor="ctr"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High winds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extreme dry conditions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land clearing</a:t>
                      </a:r>
                    </a:p>
                  </a:txBody>
                  <a:tcPr marL="64691" marR="64691" marT="0" marB="0" anchor="ctr"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Rapid spread through canopy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high intensity</a:t>
                      </a:r>
                    </a:p>
                  </a:txBody>
                  <a:tcPr marL="64691" marR="64691" marT="0" marB="0" anchor="ctr"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Extensive forest damage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disruption of climate - increased emissions</a:t>
                      </a:r>
                    </a:p>
                  </a:txBody>
                  <a:tcPr marL="64691" marR="64691" marT="0" marB="0" anchor="ctr">
                    <a:solidFill>
                      <a:srgbClr val="F2914D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1497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E249E53D-303B-D0D2-55F7-3E59136E7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09" r="33488"/>
          <a:stretch/>
        </p:blipFill>
        <p:spPr>
          <a:xfrm>
            <a:off x="12401957" y="2272302"/>
            <a:ext cx="628212" cy="5818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9F3288D-9723-25D2-A54F-180B38CD6D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05"/>
          <a:stretch/>
        </p:blipFill>
        <p:spPr>
          <a:xfrm>
            <a:off x="12388829" y="3066999"/>
            <a:ext cx="645613" cy="5818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8FF4C3A-7B46-468C-BC58-F3F21C8B5DBB}"/>
              </a:ext>
            </a:extLst>
          </p:cNvPr>
          <p:cNvSpPr txBox="1"/>
          <p:nvPr/>
        </p:nvSpPr>
        <p:spPr>
          <a:xfrm>
            <a:off x="12192001" y="577184"/>
            <a:ext cx="3400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(Fire Situation in Malaysia, n.d.)</a:t>
            </a:r>
            <a:endParaRPr lang="en-MY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059E6B6-B5DD-985F-61A3-9210B8C56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00919"/>
              </p:ext>
            </p:extLst>
          </p:nvPr>
        </p:nvGraphicFramePr>
        <p:xfrm>
          <a:off x="5397711" y="1154170"/>
          <a:ext cx="6682529" cy="493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329">
                  <a:extLst>
                    <a:ext uri="{9D8B030D-6E8A-4147-A177-3AD203B41FA5}">
                      <a16:colId xmlns:a16="http://schemas.microsoft.com/office/drawing/2014/main" val="23124071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62525288"/>
                    </a:ext>
                  </a:extLst>
                </a:gridCol>
                <a:gridCol w="2226721">
                  <a:extLst>
                    <a:ext uri="{9D8B030D-6E8A-4147-A177-3AD203B41FA5}">
                      <a16:colId xmlns:a16="http://schemas.microsoft.com/office/drawing/2014/main" val="4119661865"/>
                    </a:ext>
                  </a:extLst>
                </a:gridCol>
                <a:gridCol w="2396079">
                  <a:extLst>
                    <a:ext uri="{9D8B030D-6E8A-4147-A177-3AD203B41FA5}">
                      <a16:colId xmlns:a16="http://schemas.microsoft.com/office/drawing/2014/main" val="2282838877"/>
                    </a:ext>
                  </a:extLst>
                </a:gridCol>
              </a:tblGrid>
              <a:tr h="289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F3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Statistical Method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F3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Climatic Variables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F3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2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Fire Pattern Identified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F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48680"/>
                  </a:ext>
                </a:extLst>
              </a:tr>
              <a:tr h="289117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Dastour</a:t>
                      </a: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et al. (2024)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Z-score Analysis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Trend component of </a:t>
                      </a:r>
                      <a:r>
                        <a:rPr lang="en-MY" sz="12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RobustSTL</a:t>
                      </a:r>
                      <a:endParaRPr lang="en-MY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Identification of anomalous periods in time series data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224000"/>
                  </a:ext>
                </a:extLst>
              </a:tr>
              <a:tr h="289117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rgbClr val="FFBE7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Mann-Kendall (MK) Test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7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Relative Humidity, Precipitation, Air Temperature (Min &amp; Max)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7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Detection of trends in climatic variables and fire occurrences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71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42791"/>
                  </a:ext>
                </a:extLst>
              </a:tr>
              <a:tr h="289117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Sen’s Slope Estimator (SSE)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Relative Humidity, Precipitation, Air Temperature (Min &amp; Max)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Evaluation of the magnitude and direction of trends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1497"/>
                  </a:ext>
                </a:extLst>
              </a:tr>
              <a:tr h="433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Halofsky</a:t>
                      </a: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et al. (2020)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Statistical Model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86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Temperature, Precipitation, Global Climate Models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86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Future projections of area burned; Increased area burned with warming climate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86C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68662"/>
                  </a:ext>
                </a:extLst>
              </a:tr>
              <a:tr h="289117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P. Jain et al. (2020)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Self-Organizing Maps (SOMs)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Temperature, Humidity, Rainfall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Correlation between fire weather and large-scale climatic patterns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14212"/>
                  </a:ext>
                </a:extLst>
              </a:tr>
              <a:tr h="289117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Linear Regression (LR)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A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Temperature, Rainfall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A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Predicting fire danger indices based on weather observations​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071933"/>
                  </a:ext>
                </a:extLst>
              </a:tr>
              <a:tr h="289117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 Forest (RF)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Various climatic variables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Superior performance in fire severity mapping and fire detection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395068"/>
                  </a:ext>
                </a:extLst>
              </a:tr>
              <a:tr h="101190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Szpakowski &amp; Jensen (2019)</a:t>
                      </a:r>
                      <a:endParaRPr lang="en-MY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Point-wise meteorological data-based operating systems (WFAS, FWI, FFDRS, Nesterov Index)</a:t>
                      </a:r>
                      <a:endParaRPr lang="en-MY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A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 Temperature</a:t>
                      </a:r>
                      <a:endParaRPr lang="en-MY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 Humidity​</a:t>
                      </a:r>
                      <a:endParaRPr lang="en-MY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 Precipitation</a:t>
                      </a:r>
                      <a:endParaRPr lang="en-MY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 Wind speed​</a:t>
                      </a:r>
                      <a:endParaRPr lang="en-MY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A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 Fire hazard mapping based on environmental factors like fuel conditions and topography </a:t>
                      </a:r>
                      <a:endParaRPr lang="en-MY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 Dynamic variables like fuel moisture and vegetation conditions for short-term fire risk mapping</a:t>
                      </a:r>
                      <a:endParaRPr lang="en-MY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411920"/>
                  </a:ext>
                </a:extLst>
              </a:tr>
              <a:tr h="433675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Remote sensing and GIS techniques ​</a:t>
                      </a:r>
                      <a:endParaRPr lang="en-MY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A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rgbClr val="F7E8A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solidFill>
                      <a:srgbClr val="F7E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8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97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1">
            <a:extLst>
              <a:ext uri="{FF2B5EF4-FFF2-40B4-BE49-F238E27FC236}">
                <a16:creationId xmlns:a16="http://schemas.microsoft.com/office/drawing/2014/main" id="{544E2B88-E6F5-92DB-9C56-ACE80731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-4365"/>
            <a:ext cx="543560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LITERATURE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D666D-B267-F5C9-E336-CF42318B061F}"/>
              </a:ext>
            </a:extLst>
          </p:cNvPr>
          <p:cNvSpPr/>
          <p:nvPr/>
        </p:nvSpPr>
        <p:spPr>
          <a:xfrm>
            <a:off x="6756400" y="591026"/>
            <a:ext cx="5435600" cy="284163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/>
              <a:t>R</a:t>
            </a:r>
            <a:r>
              <a:rPr lang="en-MY" b="1" dirty="0"/>
              <a:t>ESEARCH GAP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059E6B6-B5DD-985F-61A3-9210B8C56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29525"/>
              </p:ext>
            </p:extLst>
          </p:nvPr>
        </p:nvGraphicFramePr>
        <p:xfrm>
          <a:off x="1954635" y="1525098"/>
          <a:ext cx="8282729" cy="4247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0725">
                  <a:extLst>
                    <a:ext uri="{9D8B030D-6E8A-4147-A177-3AD203B41FA5}">
                      <a16:colId xmlns:a16="http://schemas.microsoft.com/office/drawing/2014/main" val="2312407127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562525288"/>
                    </a:ext>
                  </a:extLst>
                </a:gridCol>
                <a:gridCol w="2005436">
                  <a:extLst>
                    <a:ext uri="{9D8B030D-6E8A-4147-A177-3AD203B41FA5}">
                      <a16:colId xmlns:a16="http://schemas.microsoft.com/office/drawing/2014/main" val="4119661865"/>
                    </a:ext>
                  </a:extLst>
                </a:gridCol>
                <a:gridCol w="2877608">
                  <a:extLst>
                    <a:ext uri="{9D8B030D-6E8A-4147-A177-3AD203B41FA5}">
                      <a16:colId xmlns:a16="http://schemas.microsoft.com/office/drawing/2014/main" val="2282838877"/>
                    </a:ext>
                  </a:extLst>
                </a:gridCol>
              </a:tblGrid>
              <a:tr h="40082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8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Aspect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F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8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Previous Studies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F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8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Research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F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8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Research Gap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F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48680"/>
                  </a:ext>
                </a:extLst>
              </a:tr>
              <a:tr h="120248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4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Sources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Satellite imagery, weather stations, historical records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Combination of satellite imagery, climate models, and field data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Integration of multiple data sources for comprehensive analysis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224000"/>
                  </a:ext>
                </a:extLst>
              </a:tr>
              <a:tr h="120248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400" b="1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Methodology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7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Regression analysis, predictive modelling, remote sensing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7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Advanced statistical methods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7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Application of machine learning for improved prediction accuracy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71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42791"/>
                  </a:ext>
                </a:extLst>
              </a:tr>
              <a:tr h="8016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400" b="1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Focus Area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General climatic influences on fires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Specific focus on Peninsular Malaysia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Lack of region-specific studies addressing local climatic conditions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1497"/>
                  </a:ext>
                </a:extLst>
              </a:tr>
              <a:tr h="60124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4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Policy Recommendations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B4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General fire management strategies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B4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Tailored recommendations for Peninsular Malaysia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B4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Need for localized strategies based on detailed analysis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B4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686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31EB45-E93E-A2B3-4035-0151530AC6B6}"/>
              </a:ext>
            </a:extLst>
          </p:cNvPr>
          <p:cNvSpPr txBox="1"/>
          <p:nvPr/>
        </p:nvSpPr>
        <p:spPr>
          <a:xfrm>
            <a:off x="3774440" y="5781215"/>
            <a:ext cx="2067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Giglio et al. (2020)</a:t>
            </a:r>
            <a:endParaRPr lang="en-MY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3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387">
            <a:extLst>
              <a:ext uri="{FF2B5EF4-FFF2-40B4-BE49-F238E27FC236}">
                <a16:creationId xmlns:a16="http://schemas.microsoft.com/office/drawing/2014/main" id="{FF7BE6E7-99C9-2048-95D0-04AE50AD6BBB}"/>
              </a:ext>
            </a:extLst>
          </p:cNvPr>
          <p:cNvSpPr/>
          <p:nvPr/>
        </p:nvSpPr>
        <p:spPr>
          <a:xfrm rot="18063826">
            <a:off x="1893094" y="4206081"/>
            <a:ext cx="1912938" cy="1946275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Freeform: Shape 385">
            <a:extLst>
              <a:ext uri="{FF2B5EF4-FFF2-40B4-BE49-F238E27FC236}">
                <a16:creationId xmlns:a16="http://schemas.microsoft.com/office/drawing/2014/main" id="{2F91D05B-959D-144E-B207-13A1AF0D0CF4}"/>
              </a:ext>
            </a:extLst>
          </p:cNvPr>
          <p:cNvSpPr/>
          <p:nvPr/>
        </p:nvSpPr>
        <p:spPr>
          <a:xfrm rot="8287270" flipH="1">
            <a:off x="5580063" y="4325938"/>
            <a:ext cx="1584325" cy="1493837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Freeform: Shape 382">
            <a:extLst>
              <a:ext uri="{FF2B5EF4-FFF2-40B4-BE49-F238E27FC236}">
                <a16:creationId xmlns:a16="http://schemas.microsoft.com/office/drawing/2014/main" id="{0F28EDD6-6DBE-974E-9ACC-A6A530925851}"/>
              </a:ext>
            </a:extLst>
          </p:cNvPr>
          <p:cNvSpPr/>
          <p:nvPr/>
        </p:nvSpPr>
        <p:spPr>
          <a:xfrm rot="355510">
            <a:off x="4787900" y="1590675"/>
            <a:ext cx="1455738" cy="1482725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Freeform: Shape 384">
            <a:extLst>
              <a:ext uri="{FF2B5EF4-FFF2-40B4-BE49-F238E27FC236}">
                <a16:creationId xmlns:a16="http://schemas.microsoft.com/office/drawing/2014/main" id="{BFFC2C96-191C-BA4B-AC2B-FB73CDA80D5C}"/>
              </a:ext>
            </a:extLst>
          </p:cNvPr>
          <p:cNvSpPr/>
          <p:nvPr/>
        </p:nvSpPr>
        <p:spPr>
          <a:xfrm rot="18938666">
            <a:off x="4330700" y="3395663"/>
            <a:ext cx="1077913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: Shape 381">
            <a:extLst>
              <a:ext uri="{FF2B5EF4-FFF2-40B4-BE49-F238E27FC236}">
                <a16:creationId xmlns:a16="http://schemas.microsoft.com/office/drawing/2014/main" id="{BCE8FF9C-0F99-A345-8E39-2A7265DF74C5}"/>
              </a:ext>
            </a:extLst>
          </p:cNvPr>
          <p:cNvSpPr/>
          <p:nvPr/>
        </p:nvSpPr>
        <p:spPr>
          <a:xfrm rot="11654967" flipH="1">
            <a:off x="2413000" y="1868488"/>
            <a:ext cx="1941513" cy="1833562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Freeform: Shape 386">
            <a:extLst>
              <a:ext uri="{FF2B5EF4-FFF2-40B4-BE49-F238E27FC236}">
                <a16:creationId xmlns:a16="http://schemas.microsoft.com/office/drawing/2014/main" id="{2E989D03-2A33-654D-88F9-00C883FA95E7}"/>
              </a:ext>
            </a:extLst>
          </p:cNvPr>
          <p:cNvSpPr/>
          <p:nvPr/>
        </p:nvSpPr>
        <p:spPr>
          <a:xfrm rot="6936088">
            <a:off x="6863556" y="2318545"/>
            <a:ext cx="1076325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388">
            <a:extLst>
              <a:ext uri="{FF2B5EF4-FFF2-40B4-BE49-F238E27FC236}">
                <a16:creationId xmlns:a16="http://schemas.microsoft.com/office/drawing/2014/main" id="{D18677C0-C8D3-DC40-9804-C68456CEB581}"/>
              </a:ext>
            </a:extLst>
          </p:cNvPr>
          <p:cNvSpPr/>
          <p:nvPr/>
        </p:nvSpPr>
        <p:spPr>
          <a:xfrm rot="1022389">
            <a:off x="9542463" y="315913"/>
            <a:ext cx="1025525" cy="838200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384">
            <a:extLst>
              <a:ext uri="{FF2B5EF4-FFF2-40B4-BE49-F238E27FC236}">
                <a16:creationId xmlns:a16="http://schemas.microsoft.com/office/drawing/2014/main" id="{C3F69586-3377-3247-9021-884DE23B5DAB}"/>
              </a:ext>
            </a:extLst>
          </p:cNvPr>
          <p:cNvSpPr/>
          <p:nvPr/>
        </p:nvSpPr>
        <p:spPr>
          <a:xfrm rot="1022389">
            <a:off x="2794000" y="401638"/>
            <a:ext cx="1076325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387">
            <a:extLst>
              <a:ext uri="{FF2B5EF4-FFF2-40B4-BE49-F238E27FC236}">
                <a16:creationId xmlns:a16="http://schemas.microsoft.com/office/drawing/2014/main" id="{85382E0B-4AC9-F54C-91EB-E4E7852D681D}"/>
              </a:ext>
            </a:extLst>
          </p:cNvPr>
          <p:cNvSpPr/>
          <p:nvPr/>
        </p:nvSpPr>
        <p:spPr>
          <a:xfrm rot="355510">
            <a:off x="6770688" y="9525"/>
            <a:ext cx="1911350" cy="194468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Freeform: Shape 382">
            <a:extLst>
              <a:ext uri="{FF2B5EF4-FFF2-40B4-BE49-F238E27FC236}">
                <a16:creationId xmlns:a16="http://schemas.microsoft.com/office/drawing/2014/main" id="{2646D806-828F-7345-8172-271F05256BE2}"/>
              </a:ext>
            </a:extLst>
          </p:cNvPr>
          <p:cNvSpPr/>
          <p:nvPr/>
        </p:nvSpPr>
        <p:spPr>
          <a:xfrm rot="19743079">
            <a:off x="10683875" y="1743075"/>
            <a:ext cx="1457325" cy="1482725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Freeform: Shape 387">
            <a:extLst>
              <a:ext uri="{FF2B5EF4-FFF2-40B4-BE49-F238E27FC236}">
                <a16:creationId xmlns:a16="http://schemas.microsoft.com/office/drawing/2014/main" id="{2E528F48-417B-2F41-82B7-B0F73ED09DD6}"/>
              </a:ext>
            </a:extLst>
          </p:cNvPr>
          <p:cNvSpPr/>
          <p:nvPr/>
        </p:nvSpPr>
        <p:spPr>
          <a:xfrm rot="355510">
            <a:off x="26988" y="2022475"/>
            <a:ext cx="1912937" cy="194468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Freeform: Shape 386">
            <a:extLst>
              <a:ext uri="{FF2B5EF4-FFF2-40B4-BE49-F238E27FC236}">
                <a16:creationId xmlns:a16="http://schemas.microsoft.com/office/drawing/2014/main" id="{41B8975C-EB8C-134E-8964-47A6C9F202C8}"/>
              </a:ext>
            </a:extLst>
          </p:cNvPr>
          <p:cNvSpPr/>
          <p:nvPr/>
        </p:nvSpPr>
        <p:spPr>
          <a:xfrm rot="18613461">
            <a:off x="8662988" y="1439863"/>
            <a:ext cx="1077912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: Shape 381">
            <a:extLst>
              <a:ext uri="{FF2B5EF4-FFF2-40B4-BE49-F238E27FC236}">
                <a16:creationId xmlns:a16="http://schemas.microsoft.com/office/drawing/2014/main" id="{1DC8ED74-7C59-E245-A61F-DE24883B4BE6}"/>
              </a:ext>
            </a:extLst>
          </p:cNvPr>
          <p:cNvSpPr/>
          <p:nvPr/>
        </p:nvSpPr>
        <p:spPr>
          <a:xfrm rot="5905001">
            <a:off x="4504532" y="5117306"/>
            <a:ext cx="1244600" cy="1338263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Freeform: Shape 381">
            <a:extLst>
              <a:ext uri="{FF2B5EF4-FFF2-40B4-BE49-F238E27FC236}">
                <a16:creationId xmlns:a16="http://schemas.microsoft.com/office/drawing/2014/main" id="{4B6856BA-55AE-0441-BC5E-6A513CC47179}"/>
              </a:ext>
            </a:extLst>
          </p:cNvPr>
          <p:cNvSpPr/>
          <p:nvPr/>
        </p:nvSpPr>
        <p:spPr>
          <a:xfrm rot="8265889">
            <a:off x="7294563" y="5241925"/>
            <a:ext cx="1244600" cy="1336675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E904C4-70BA-614B-B6D8-6167CCF2F453}"/>
              </a:ext>
            </a:extLst>
          </p:cNvPr>
          <p:cNvSpPr/>
          <p:nvPr/>
        </p:nvSpPr>
        <p:spPr>
          <a:xfrm>
            <a:off x="0" y="2555875"/>
            <a:ext cx="12192000" cy="1249363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Freeform: Shape 384">
            <a:extLst>
              <a:ext uri="{FF2B5EF4-FFF2-40B4-BE49-F238E27FC236}">
                <a16:creationId xmlns:a16="http://schemas.microsoft.com/office/drawing/2014/main" id="{FB6306FF-CCC2-8E4C-B155-BAB6476978AC}"/>
              </a:ext>
            </a:extLst>
          </p:cNvPr>
          <p:cNvSpPr/>
          <p:nvPr/>
        </p:nvSpPr>
        <p:spPr>
          <a:xfrm rot="1022389">
            <a:off x="4697413" y="347663"/>
            <a:ext cx="1077912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384">
            <a:extLst>
              <a:ext uri="{FF2B5EF4-FFF2-40B4-BE49-F238E27FC236}">
                <a16:creationId xmlns:a16="http://schemas.microsoft.com/office/drawing/2014/main" id="{035B403B-698E-DD45-B5CB-C10C1E3DFE66}"/>
              </a:ext>
            </a:extLst>
          </p:cNvPr>
          <p:cNvSpPr/>
          <p:nvPr/>
        </p:nvSpPr>
        <p:spPr>
          <a:xfrm rot="18938666">
            <a:off x="723900" y="903288"/>
            <a:ext cx="1076325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A9D48-6308-834A-882A-30FB4DEF8D1C}"/>
              </a:ext>
            </a:extLst>
          </p:cNvPr>
          <p:cNvSpPr txBox="1"/>
          <p:nvPr/>
        </p:nvSpPr>
        <p:spPr>
          <a:xfrm>
            <a:off x="2035175" y="2765425"/>
            <a:ext cx="8050213" cy="6778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METHODOLOGY</a:t>
            </a:r>
          </a:p>
        </p:txBody>
      </p:sp>
      <p:sp>
        <p:nvSpPr>
          <p:cNvPr id="20" name="Freeform: Shape 387">
            <a:extLst>
              <a:ext uri="{FF2B5EF4-FFF2-40B4-BE49-F238E27FC236}">
                <a16:creationId xmlns:a16="http://schemas.microsoft.com/office/drawing/2014/main" id="{7318F011-7D8A-A342-B927-085E01E9BEE4}"/>
              </a:ext>
            </a:extLst>
          </p:cNvPr>
          <p:cNvSpPr/>
          <p:nvPr/>
        </p:nvSpPr>
        <p:spPr>
          <a:xfrm rot="355510">
            <a:off x="10066338" y="4200525"/>
            <a:ext cx="1911350" cy="194468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Freeform: Shape 384">
            <a:extLst>
              <a:ext uri="{FF2B5EF4-FFF2-40B4-BE49-F238E27FC236}">
                <a16:creationId xmlns:a16="http://schemas.microsoft.com/office/drawing/2014/main" id="{4FD2945B-0065-3F42-B1BD-9D2C77F217A0}"/>
              </a:ext>
            </a:extLst>
          </p:cNvPr>
          <p:cNvSpPr/>
          <p:nvPr/>
        </p:nvSpPr>
        <p:spPr>
          <a:xfrm rot="18938666">
            <a:off x="258763" y="5313363"/>
            <a:ext cx="1077912" cy="879475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Freeform: Shape 381">
            <a:extLst>
              <a:ext uri="{FF2B5EF4-FFF2-40B4-BE49-F238E27FC236}">
                <a16:creationId xmlns:a16="http://schemas.microsoft.com/office/drawing/2014/main" id="{D731B1DF-1F0D-AE48-8A35-2D6674F49A46}"/>
              </a:ext>
            </a:extLst>
          </p:cNvPr>
          <p:cNvSpPr/>
          <p:nvPr/>
        </p:nvSpPr>
        <p:spPr>
          <a:xfrm rot="3428897">
            <a:off x="8532813" y="4052887"/>
            <a:ext cx="1246188" cy="1338263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" name="Freeform: Shape 384">
            <a:extLst>
              <a:ext uri="{FF2B5EF4-FFF2-40B4-BE49-F238E27FC236}">
                <a16:creationId xmlns:a16="http://schemas.microsoft.com/office/drawing/2014/main" id="{29809B72-F176-544F-A2E2-E8F9A2FF522E}"/>
              </a:ext>
            </a:extLst>
          </p:cNvPr>
          <p:cNvSpPr/>
          <p:nvPr/>
        </p:nvSpPr>
        <p:spPr>
          <a:xfrm rot="1022389">
            <a:off x="190500" y="4275138"/>
            <a:ext cx="1077913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381">
            <a:extLst>
              <a:ext uri="{FF2B5EF4-FFF2-40B4-BE49-F238E27FC236}">
                <a16:creationId xmlns:a16="http://schemas.microsoft.com/office/drawing/2014/main" id="{5D1F6F88-FACB-6F4D-AADE-042C731F8C06}"/>
              </a:ext>
            </a:extLst>
          </p:cNvPr>
          <p:cNvSpPr/>
          <p:nvPr/>
        </p:nvSpPr>
        <p:spPr>
          <a:xfrm rot="3428897">
            <a:off x="10810082" y="7143"/>
            <a:ext cx="1244600" cy="1338263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:a16="http://schemas.microsoft.com/office/drawing/2014/main" id="{515AA663-8021-8B52-3A17-9470FDC96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720" y="-4365"/>
            <a:ext cx="592328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RESEARCH METHODOLOGY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C5161F-22AA-CBC8-7F8D-18E91E4EED83}"/>
              </a:ext>
            </a:extLst>
          </p:cNvPr>
          <p:cNvSpPr/>
          <p:nvPr/>
        </p:nvSpPr>
        <p:spPr>
          <a:xfrm>
            <a:off x="6268719" y="611188"/>
            <a:ext cx="5923281" cy="264001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/>
              <a:t>DATA SCIENCE PROJECT LIFE CYCLE</a:t>
            </a:r>
            <a:endParaRPr lang="en-MY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C00BA4-557E-1324-371B-5F8ED007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167" y="1226741"/>
            <a:ext cx="4955665" cy="47917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:a16="http://schemas.microsoft.com/office/drawing/2014/main" id="{515AA663-8021-8B52-3A17-9470FDC96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720" y="-4365"/>
            <a:ext cx="592328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RESEARCH METHODOLOGY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C5161F-22AA-CBC8-7F8D-18E91E4EED83}"/>
              </a:ext>
            </a:extLst>
          </p:cNvPr>
          <p:cNvSpPr/>
          <p:nvPr/>
        </p:nvSpPr>
        <p:spPr>
          <a:xfrm>
            <a:off x="6268719" y="611188"/>
            <a:ext cx="5923281" cy="264001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b="1" dirty="0"/>
              <a:t>DATA SOURCE, DATA COLLECTION, DATA PREPROCESSING</a:t>
            </a:r>
            <a:endParaRPr lang="en-MY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6CD0B-3E8B-6C98-1781-91227A29B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71" y="1014100"/>
            <a:ext cx="3713257" cy="543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8A142C-182F-9F35-19F1-540F769E2110}"/>
              </a:ext>
            </a:extLst>
          </p:cNvPr>
          <p:cNvSpPr txBox="1"/>
          <p:nvPr/>
        </p:nvSpPr>
        <p:spPr>
          <a:xfrm>
            <a:off x="6959600" y="1953963"/>
            <a:ext cx="24485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climate variables such as temperature, precipitation, and humidity.</a:t>
            </a:r>
            <a:endParaRPr lang="en-MY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F1220-97C1-4C3F-959B-C95CAC0D75DE}"/>
              </a:ext>
            </a:extLst>
          </p:cNvPr>
          <p:cNvSpPr txBox="1"/>
          <p:nvPr/>
        </p:nvSpPr>
        <p:spPr>
          <a:xfrm>
            <a:off x="2021840" y="1953963"/>
            <a:ext cx="24485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050" dirty="0"/>
              <a:t>Remote sensing data for forest fires.</a:t>
            </a:r>
            <a:endParaRPr lang="en-MY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78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:a16="http://schemas.microsoft.com/office/drawing/2014/main" id="{2BECEFE3-7758-33DE-7B62-C2E2A6742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720" y="-4365"/>
            <a:ext cx="592328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RESEARCH METHODOLOGY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BAD21-AE53-EFBD-4C18-C6F27CE30C62}"/>
              </a:ext>
            </a:extLst>
          </p:cNvPr>
          <p:cNvSpPr/>
          <p:nvPr/>
        </p:nvSpPr>
        <p:spPr>
          <a:xfrm>
            <a:off x="6268719" y="611188"/>
            <a:ext cx="5923281" cy="264001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b="1" dirty="0"/>
              <a:t>DATA ANALYSIS AND EVALUATION METRICS</a:t>
            </a:r>
            <a:endParaRPr lang="en-MY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0FFEF-7E29-4378-1C64-B552DE43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682" y="932809"/>
            <a:ext cx="5449158" cy="1844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B92DA4-B37B-B2C9-1A4F-0FEF17D6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682" y="2947030"/>
            <a:ext cx="6040811" cy="33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7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059E6B6-B5DD-985F-61A3-9210B8C56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91301"/>
              </p:ext>
            </p:extLst>
          </p:nvPr>
        </p:nvGraphicFramePr>
        <p:xfrm>
          <a:off x="2523198" y="1445012"/>
          <a:ext cx="7491042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546">
                  <a:extLst>
                    <a:ext uri="{9D8B030D-6E8A-4147-A177-3AD203B41FA5}">
                      <a16:colId xmlns:a16="http://schemas.microsoft.com/office/drawing/2014/main" val="2312407127"/>
                    </a:ext>
                  </a:extLst>
                </a:gridCol>
                <a:gridCol w="1663187">
                  <a:extLst>
                    <a:ext uri="{9D8B030D-6E8A-4147-A177-3AD203B41FA5}">
                      <a16:colId xmlns:a16="http://schemas.microsoft.com/office/drawing/2014/main" val="2562525288"/>
                    </a:ext>
                  </a:extLst>
                </a:gridCol>
                <a:gridCol w="2154148">
                  <a:extLst>
                    <a:ext uri="{9D8B030D-6E8A-4147-A177-3AD203B41FA5}">
                      <a16:colId xmlns:a16="http://schemas.microsoft.com/office/drawing/2014/main" val="4119661865"/>
                    </a:ext>
                  </a:extLst>
                </a:gridCol>
                <a:gridCol w="2262161">
                  <a:extLst>
                    <a:ext uri="{9D8B030D-6E8A-4147-A177-3AD203B41FA5}">
                      <a16:colId xmlns:a16="http://schemas.microsoft.com/office/drawing/2014/main" val="2282838877"/>
                    </a:ext>
                  </a:extLst>
                </a:gridCol>
              </a:tblGrid>
              <a:tr h="3699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8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Aspect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F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8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Previous Studies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F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8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 Research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F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8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Research Gap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F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4868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b="1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Data Collection</a:t>
                      </a:r>
                      <a:endParaRPr lang="en-MY" sz="16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Satellite imagery, weather stations</a:t>
                      </a:r>
                      <a:endParaRPr lang="en-MY" sz="16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Google Earth Engine, IMF Climate Change Dashboard</a:t>
                      </a:r>
                      <a:endParaRPr lang="en-MY" sz="16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kern="1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Need for high-resolution temporal data</a:t>
                      </a:r>
                      <a:endParaRPr lang="en-MY" sz="16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224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b="1" kern="1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Methodology</a:t>
                      </a:r>
                      <a:endParaRPr lang="en-MY" sz="16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7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kern="1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Statistical analysis, machine learning</a:t>
                      </a:r>
                      <a:endParaRPr lang="en-MY" sz="16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7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Advanced statistical methods</a:t>
                      </a:r>
                      <a:endParaRPr lang="en-MY" sz="16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7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Integration of advanced AI techniques</a:t>
                      </a:r>
                      <a:endParaRPr lang="en-MY" sz="16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71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42791"/>
                  </a:ext>
                </a:extLst>
              </a:tr>
              <a:tr h="246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b="1" kern="1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Geographic Focus</a:t>
                      </a:r>
                      <a:endParaRPr lang="en-MY" sz="16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kern="1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Southeast Asia</a:t>
                      </a:r>
                      <a:endParaRPr lang="en-MY" sz="16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kern="1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Peninsular Malaysia</a:t>
                      </a:r>
                      <a:endParaRPr lang="en-MY" sz="16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Need for region-specific studies</a:t>
                      </a:r>
                      <a:endParaRPr lang="en-MY" sz="16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1497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b="1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Validation</a:t>
                      </a:r>
                      <a:endParaRPr lang="en-MY" sz="16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B4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Separate dataset</a:t>
                      </a:r>
                      <a:endParaRPr lang="en-MY" sz="16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B4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Cross-validation with real-time data</a:t>
                      </a:r>
                      <a:endParaRPr lang="en-MY" sz="16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B4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Implementation of real-time validation techniques</a:t>
                      </a:r>
                      <a:endParaRPr lang="en-MY" sz="16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B4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68662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b="1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Applications</a:t>
                      </a:r>
                      <a:endParaRPr lang="en-MY" sz="16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B4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kern="1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Fire detection, prediction</a:t>
                      </a:r>
                      <a:endParaRPr lang="en-MY" sz="16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B4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kern="1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Fire detection, prediction, management</a:t>
                      </a:r>
                      <a:endParaRPr lang="en-MY" sz="16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B4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MY" sz="160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Development of comprehensive fire management systems</a:t>
                      </a:r>
                      <a:endParaRPr lang="en-MY" sz="16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B4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989943"/>
                  </a:ext>
                </a:extLst>
              </a:tr>
            </a:tbl>
          </a:graphicData>
        </a:graphic>
      </p:graphicFrame>
      <p:sp>
        <p:nvSpPr>
          <p:cNvPr id="2" name="TextBox 71">
            <a:extLst>
              <a:ext uri="{FF2B5EF4-FFF2-40B4-BE49-F238E27FC236}">
                <a16:creationId xmlns:a16="http://schemas.microsoft.com/office/drawing/2014/main" id="{2BECEFE3-7758-33DE-7B62-C2E2A6742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720" y="-4365"/>
            <a:ext cx="592328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RESEARCH METHODOLOGY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BAD21-AE53-EFBD-4C18-C6F27CE30C62}"/>
              </a:ext>
            </a:extLst>
          </p:cNvPr>
          <p:cNvSpPr/>
          <p:nvPr/>
        </p:nvSpPr>
        <p:spPr>
          <a:xfrm>
            <a:off x="6268719" y="611188"/>
            <a:ext cx="5923281" cy="264001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b="1" dirty="0"/>
              <a:t>COMPARISON OF METHODS</a:t>
            </a:r>
            <a:endParaRPr lang="en-MY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57914-E3C5-59E9-4D0E-A8C9316F9E95}"/>
              </a:ext>
            </a:extLst>
          </p:cNvPr>
          <p:cNvSpPr txBox="1"/>
          <p:nvPr/>
        </p:nvSpPr>
        <p:spPr>
          <a:xfrm>
            <a:off x="3891280" y="5469403"/>
            <a:ext cx="2997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Sabani</a:t>
            </a:r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 (2009);</a:t>
            </a:r>
            <a:b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MY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Saruni</a:t>
            </a:r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MY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Dwiasnati</a:t>
            </a:r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MY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Yudo</a:t>
            </a:r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MY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Devianto</a:t>
            </a:r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(2021);</a:t>
            </a:r>
            <a:b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MY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Ghali</a:t>
            </a:r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MY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Akhloufi</a:t>
            </a:r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(2023); </a:t>
            </a:r>
            <a:b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MY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Sudiana</a:t>
            </a:r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 (2023);</a:t>
            </a:r>
            <a:b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 et al. (2024)</a:t>
            </a:r>
            <a:endParaRPr lang="en-MY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2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387">
            <a:extLst>
              <a:ext uri="{FF2B5EF4-FFF2-40B4-BE49-F238E27FC236}">
                <a16:creationId xmlns:a16="http://schemas.microsoft.com/office/drawing/2014/main" id="{2112A9E7-2113-584B-8BB1-BF06E75A7E76}"/>
              </a:ext>
            </a:extLst>
          </p:cNvPr>
          <p:cNvSpPr/>
          <p:nvPr/>
        </p:nvSpPr>
        <p:spPr>
          <a:xfrm rot="18063826">
            <a:off x="1893094" y="4206081"/>
            <a:ext cx="1912938" cy="1946275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Freeform: Shape 385">
            <a:extLst>
              <a:ext uri="{FF2B5EF4-FFF2-40B4-BE49-F238E27FC236}">
                <a16:creationId xmlns:a16="http://schemas.microsoft.com/office/drawing/2014/main" id="{D716E5AF-8456-2C44-B6B7-87380104F048}"/>
              </a:ext>
            </a:extLst>
          </p:cNvPr>
          <p:cNvSpPr/>
          <p:nvPr/>
        </p:nvSpPr>
        <p:spPr>
          <a:xfrm rot="8287270" flipH="1">
            <a:off x="5580063" y="4325938"/>
            <a:ext cx="1584325" cy="1493837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Freeform: Shape 382">
            <a:extLst>
              <a:ext uri="{FF2B5EF4-FFF2-40B4-BE49-F238E27FC236}">
                <a16:creationId xmlns:a16="http://schemas.microsoft.com/office/drawing/2014/main" id="{51C6D2E9-5F09-AE46-9A29-75DF20096662}"/>
              </a:ext>
            </a:extLst>
          </p:cNvPr>
          <p:cNvSpPr/>
          <p:nvPr/>
        </p:nvSpPr>
        <p:spPr>
          <a:xfrm rot="355510">
            <a:off x="4787900" y="1590675"/>
            <a:ext cx="1455738" cy="1482725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Freeform: Shape 384">
            <a:extLst>
              <a:ext uri="{FF2B5EF4-FFF2-40B4-BE49-F238E27FC236}">
                <a16:creationId xmlns:a16="http://schemas.microsoft.com/office/drawing/2014/main" id="{C9AA5CD6-718C-754F-B38B-7CA8FE96A023}"/>
              </a:ext>
            </a:extLst>
          </p:cNvPr>
          <p:cNvSpPr/>
          <p:nvPr/>
        </p:nvSpPr>
        <p:spPr>
          <a:xfrm rot="18938666">
            <a:off x="4330700" y="3395663"/>
            <a:ext cx="1077913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: Shape 381">
            <a:extLst>
              <a:ext uri="{FF2B5EF4-FFF2-40B4-BE49-F238E27FC236}">
                <a16:creationId xmlns:a16="http://schemas.microsoft.com/office/drawing/2014/main" id="{70460DBE-E01E-E849-973A-53498C3469F4}"/>
              </a:ext>
            </a:extLst>
          </p:cNvPr>
          <p:cNvSpPr/>
          <p:nvPr/>
        </p:nvSpPr>
        <p:spPr>
          <a:xfrm rot="11654967" flipH="1">
            <a:off x="2413000" y="1868488"/>
            <a:ext cx="1941513" cy="1833562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Freeform: Shape 386">
            <a:extLst>
              <a:ext uri="{FF2B5EF4-FFF2-40B4-BE49-F238E27FC236}">
                <a16:creationId xmlns:a16="http://schemas.microsoft.com/office/drawing/2014/main" id="{B1532BA1-2020-6D4F-873D-8C36D9154E27}"/>
              </a:ext>
            </a:extLst>
          </p:cNvPr>
          <p:cNvSpPr/>
          <p:nvPr/>
        </p:nvSpPr>
        <p:spPr>
          <a:xfrm rot="6936088">
            <a:off x="6863556" y="2318545"/>
            <a:ext cx="1076325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388">
            <a:extLst>
              <a:ext uri="{FF2B5EF4-FFF2-40B4-BE49-F238E27FC236}">
                <a16:creationId xmlns:a16="http://schemas.microsoft.com/office/drawing/2014/main" id="{DE13D0FE-2B78-1144-8AD2-787FDF7399D0}"/>
              </a:ext>
            </a:extLst>
          </p:cNvPr>
          <p:cNvSpPr/>
          <p:nvPr/>
        </p:nvSpPr>
        <p:spPr>
          <a:xfrm rot="1022389">
            <a:off x="9542463" y="315913"/>
            <a:ext cx="1025525" cy="838200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384">
            <a:extLst>
              <a:ext uri="{FF2B5EF4-FFF2-40B4-BE49-F238E27FC236}">
                <a16:creationId xmlns:a16="http://schemas.microsoft.com/office/drawing/2014/main" id="{AD90463A-0866-FE4A-B8E1-1ED3A08F8D96}"/>
              </a:ext>
            </a:extLst>
          </p:cNvPr>
          <p:cNvSpPr/>
          <p:nvPr/>
        </p:nvSpPr>
        <p:spPr>
          <a:xfrm rot="1022389">
            <a:off x="2794000" y="401638"/>
            <a:ext cx="1076325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387">
            <a:extLst>
              <a:ext uri="{FF2B5EF4-FFF2-40B4-BE49-F238E27FC236}">
                <a16:creationId xmlns:a16="http://schemas.microsoft.com/office/drawing/2014/main" id="{F4321E36-A698-6F45-8986-F12CF2FAC4C3}"/>
              </a:ext>
            </a:extLst>
          </p:cNvPr>
          <p:cNvSpPr/>
          <p:nvPr/>
        </p:nvSpPr>
        <p:spPr>
          <a:xfrm rot="355510">
            <a:off x="6770688" y="9525"/>
            <a:ext cx="1911350" cy="194468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Freeform: Shape 382">
            <a:extLst>
              <a:ext uri="{FF2B5EF4-FFF2-40B4-BE49-F238E27FC236}">
                <a16:creationId xmlns:a16="http://schemas.microsoft.com/office/drawing/2014/main" id="{2FA30378-48F4-5F4A-A548-AF109726D464}"/>
              </a:ext>
            </a:extLst>
          </p:cNvPr>
          <p:cNvSpPr/>
          <p:nvPr/>
        </p:nvSpPr>
        <p:spPr>
          <a:xfrm rot="19743079">
            <a:off x="10683875" y="1743075"/>
            <a:ext cx="1457325" cy="1482725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Freeform: Shape 387">
            <a:extLst>
              <a:ext uri="{FF2B5EF4-FFF2-40B4-BE49-F238E27FC236}">
                <a16:creationId xmlns:a16="http://schemas.microsoft.com/office/drawing/2014/main" id="{375FF97F-C15F-8F4D-843D-525A2AF118BE}"/>
              </a:ext>
            </a:extLst>
          </p:cNvPr>
          <p:cNvSpPr/>
          <p:nvPr/>
        </p:nvSpPr>
        <p:spPr>
          <a:xfrm rot="355510">
            <a:off x="26988" y="2022475"/>
            <a:ext cx="1912937" cy="194468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Freeform: Shape 386">
            <a:extLst>
              <a:ext uri="{FF2B5EF4-FFF2-40B4-BE49-F238E27FC236}">
                <a16:creationId xmlns:a16="http://schemas.microsoft.com/office/drawing/2014/main" id="{EB4003F3-71E9-B64F-979E-79779C2CB5BC}"/>
              </a:ext>
            </a:extLst>
          </p:cNvPr>
          <p:cNvSpPr/>
          <p:nvPr/>
        </p:nvSpPr>
        <p:spPr>
          <a:xfrm rot="18613461">
            <a:off x="8662988" y="1439863"/>
            <a:ext cx="1077912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: Shape 381">
            <a:extLst>
              <a:ext uri="{FF2B5EF4-FFF2-40B4-BE49-F238E27FC236}">
                <a16:creationId xmlns:a16="http://schemas.microsoft.com/office/drawing/2014/main" id="{D9451309-3450-544E-AD6C-5B5421DFB658}"/>
              </a:ext>
            </a:extLst>
          </p:cNvPr>
          <p:cNvSpPr/>
          <p:nvPr/>
        </p:nvSpPr>
        <p:spPr>
          <a:xfrm rot="5905001">
            <a:off x="4504532" y="5117306"/>
            <a:ext cx="1244600" cy="1338263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Freeform: Shape 381">
            <a:extLst>
              <a:ext uri="{FF2B5EF4-FFF2-40B4-BE49-F238E27FC236}">
                <a16:creationId xmlns:a16="http://schemas.microsoft.com/office/drawing/2014/main" id="{E33221BB-B542-ED4A-A1A6-D90E5BF0B424}"/>
              </a:ext>
            </a:extLst>
          </p:cNvPr>
          <p:cNvSpPr/>
          <p:nvPr/>
        </p:nvSpPr>
        <p:spPr>
          <a:xfrm rot="8265889">
            <a:off x="7294563" y="5241925"/>
            <a:ext cx="1244600" cy="1336675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A53A30-7AC7-0543-847F-8D08F515D066}"/>
              </a:ext>
            </a:extLst>
          </p:cNvPr>
          <p:cNvSpPr/>
          <p:nvPr/>
        </p:nvSpPr>
        <p:spPr>
          <a:xfrm>
            <a:off x="0" y="2555875"/>
            <a:ext cx="12192000" cy="1249363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Freeform: Shape 384">
            <a:extLst>
              <a:ext uri="{FF2B5EF4-FFF2-40B4-BE49-F238E27FC236}">
                <a16:creationId xmlns:a16="http://schemas.microsoft.com/office/drawing/2014/main" id="{D1E906FD-E812-AC43-9275-221DB19B2F40}"/>
              </a:ext>
            </a:extLst>
          </p:cNvPr>
          <p:cNvSpPr/>
          <p:nvPr/>
        </p:nvSpPr>
        <p:spPr>
          <a:xfrm rot="1022389">
            <a:off x="4697413" y="347663"/>
            <a:ext cx="1077912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384">
            <a:extLst>
              <a:ext uri="{FF2B5EF4-FFF2-40B4-BE49-F238E27FC236}">
                <a16:creationId xmlns:a16="http://schemas.microsoft.com/office/drawing/2014/main" id="{7C21E4D2-0FD5-C84E-A887-4811431F447A}"/>
              </a:ext>
            </a:extLst>
          </p:cNvPr>
          <p:cNvSpPr/>
          <p:nvPr/>
        </p:nvSpPr>
        <p:spPr>
          <a:xfrm rot="18938666">
            <a:off x="723900" y="903288"/>
            <a:ext cx="1076325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9FA85-A41A-2B4F-84FF-2D9861C8A224}"/>
              </a:ext>
            </a:extLst>
          </p:cNvPr>
          <p:cNvSpPr txBox="1"/>
          <p:nvPr/>
        </p:nvSpPr>
        <p:spPr>
          <a:xfrm>
            <a:off x="-100013" y="2848224"/>
            <a:ext cx="12292013" cy="67710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anose="020B0604020202020204" pitchFamily="34" charset="0"/>
              </a:rPr>
              <a:t>INITIAL FINDINGS</a:t>
            </a:r>
            <a:endParaRPr lang="ko-KR" altLang="en-US" sz="4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Freeform: Shape 387">
            <a:extLst>
              <a:ext uri="{FF2B5EF4-FFF2-40B4-BE49-F238E27FC236}">
                <a16:creationId xmlns:a16="http://schemas.microsoft.com/office/drawing/2014/main" id="{D7BFF217-CC11-0E4B-AB86-14E4D38116D5}"/>
              </a:ext>
            </a:extLst>
          </p:cNvPr>
          <p:cNvSpPr/>
          <p:nvPr/>
        </p:nvSpPr>
        <p:spPr>
          <a:xfrm rot="355510">
            <a:off x="10066338" y="4200525"/>
            <a:ext cx="1911350" cy="194468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Freeform: Shape 384">
            <a:extLst>
              <a:ext uri="{FF2B5EF4-FFF2-40B4-BE49-F238E27FC236}">
                <a16:creationId xmlns:a16="http://schemas.microsoft.com/office/drawing/2014/main" id="{573DD54E-9759-A643-9BD3-7C882CE7EC43}"/>
              </a:ext>
            </a:extLst>
          </p:cNvPr>
          <p:cNvSpPr/>
          <p:nvPr/>
        </p:nvSpPr>
        <p:spPr>
          <a:xfrm rot="18938666">
            <a:off x="258763" y="5313363"/>
            <a:ext cx="1077912" cy="879475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Freeform: Shape 381">
            <a:extLst>
              <a:ext uri="{FF2B5EF4-FFF2-40B4-BE49-F238E27FC236}">
                <a16:creationId xmlns:a16="http://schemas.microsoft.com/office/drawing/2014/main" id="{B53926F1-DB55-4449-B083-CE883310EBB2}"/>
              </a:ext>
            </a:extLst>
          </p:cNvPr>
          <p:cNvSpPr/>
          <p:nvPr/>
        </p:nvSpPr>
        <p:spPr>
          <a:xfrm rot="3428897">
            <a:off x="8532813" y="4052887"/>
            <a:ext cx="1246188" cy="1338263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" name="Freeform: Shape 384">
            <a:extLst>
              <a:ext uri="{FF2B5EF4-FFF2-40B4-BE49-F238E27FC236}">
                <a16:creationId xmlns:a16="http://schemas.microsoft.com/office/drawing/2014/main" id="{084C2F0A-7D99-FA4D-AC3F-3F1DF3E21FD6}"/>
              </a:ext>
            </a:extLst>
          </p:cNvPr>
          <p:cNvSpPr/>
          <p:nvPr/>
        </p:nvSpPr>
        <p:spPr>
          <a:xfrm rot="1022389">
            <a:off x="190500" y="4275138"/>
            <a:ext cx="1077913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381">
            <a:extLst>
              <a:ext uri="{FF2B5EF4-FFF2-40B4-BE49-F238E27FC236}">
                <a16:creationId xmlns:a16="http://schemas.microsoft.com/office/drawing/2014/main" id="{627E5652-FF97-A645-8DEF-B53DAC8EBCCF}"/>
              </a:ext>
            </a:extLst>
          </p:cNvPr>
          <p:cNvSpPr/>
          <p:nvPr/>
        </p:nvSpPr>
        <p:spPr>
          <a:xfrm rot="3428897">
            <a:off x="10810082" y="7143"/>
            <a:ext cx="1244600" cy="1338263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:a16="http://schemas.microsoft.com/office/drawing/2014/main" id="{713C7D8E-EDB9-285A-F7CE-84BFDE53F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-4365"/>
            <a:ext cx="543560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INITIAL FINDINGS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EA2F4-BFE9-0FFD-C84E-434D083674B4}"/>
              </a:ext>
            </a:extLst>
          </p:cNvPr>
          <p:cNvSpPr/>
          <p:nvPr/>
        </p:nvSpPr>
        <p:spPr>
          <a:xfrm>
            <a:off x="6756400" y="591026"/>
            <a:ext cx="5435600" cy="284163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MY" b="1" dirty="0"/>
              <a:t>Exploratory Data Analysis (EDA)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B06D3-3E5A-19AE-9886-FEF438C37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337" y="1052181"/>
            <a:ext cx="6087325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2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5586C412-C25F-FC47-8BD4-BE9CD5402C78}"/>
              </a:ext>
            </a:extLst>
          </p:cNvPr>
          <p:cNvSpPr/>
          <p:nvPr/>
        </p:nvSpPr>
        <p:spPr>
          <a:xfrm>
            <a:off x="0" y="0"/>
            <a:ext cx="8341360" cy="873125"/>
          </a:xfrm>
          <a:prstGeom prst="roundRect">
            <a:avLst>
              <a:gd name="adj" fmla="val 0"/>
            </a:avLst>
          </a:prstGeom>
          <a:solidFill>
            <a:srgbClr val="EDC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MY" altLang="zh-CN">
              <a:solidFill>
                <a:srgbClr val="FFFFFF"/>
              </a:solidFill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21E995C-0C41-994E-8208-9846794FE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33" y="82549"/>
            <a:ext cx="5780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MY" altLang="en-US" sz="4000" b="1" dirty="0"/>
              <a:t>PRESENTATION CONTENTS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F0D09B35-FDF4-744A-B498-3BE8B0955B5F}"/>
              </a:ext>
            </a:extLst>
          </p:cNvPr>
          <p:cNvSpPr/>
          <p:nvPr/>
        </p:nvSpPr>
        <p:spPr bwMode="auto">
          <a:xfrm>
            <a:off x="5998844" y="4511039"/>
            <a:ext cx="430274" cy="4176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MY" altLang="ko-KR" sz="2701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ko-KR" altLang="en-US" sz="2701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78CFB578-2EAA-7E4F-94B2-865056AFBA3E}"/>
              </a:ext>
            </a:extLst>
          </p:cNvPr>
          <p:cNvSpPr/>
          <p:nvPr/>
        </p:nvSpPr>
        <p:spPr bwMode="auto">
          <a:xfrm>
            <a:off x="5998844" y="3821906"/>
            <a:ext cx="430274" cy="4810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MY" altLang="ko-KR" sz="2701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sz="2701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05E6152-166C-8348-B9B3-3720429DD3FA}"/>
              </a:ext>
            </a:extLst>
          </p:cNvPr>
          <p:cNvSpPr/>
          <p:nvPr/>
        </p:nvSpPr>
        <p:spPr bwMode="auto">
          <a:xfrm>
            <a:off x="5998844" y="3074193"/>
            <a:ext cx="430274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MY" altLang="ko-KR" sz="2701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2701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C993BC36-6674-054D-B5FF-7210776CC8D1}"/>
              </a:ext>
            </a:extLst>
          </p:cNvPr>
          <p:cNvSpPr/>
          <p:nvPr/>
        </p:nvSpPr>
        <p:spPr bwMode="auto">
          <a:xfrm>
            <a:off x="5998844" y="2428081"/>
            <a:ext cx="430274" cy="482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MY" altLang="ko-KR" sz="2701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2701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C90A7EBC-B4DA-1F4C-80AA-2342740C8822}"/>
              </a:ext>
            </a:extLst>
          </p:cNvPr>
          <p:cNvSpPr/>
          <p:nvPr/>
        </p:nvSpPr>
        <p:spPr bwMode="auto">
          <a:xfrm>
            <a:off x="5095556" y="2428081"/>
            <a:ext cx="872798" cy="1535112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8" name="Freeform 48">
            <a:extLst>
              <a:ext uri="{FF2B5EF4-FFF2-40B4-BE49-F238E27FC236}">
                <a16:creationId xmlns:a16="http://schemas.microsoft.com/office/drawing/2014/main" id="{74BF738C-559A-4748-82BE-22890049265E}"/>
              </a:ext>
            </a:extLst>
          </p:cNvPr>
          <p:cNvSpPr/>
          <p:nvPr/>
        </p:nvSpPr>
        <p:spPr bwMode="auto">
          <a:xfrm>
            <a:off x="5095556" y="3074193"/>
            <a:ext cx="872798" cy="949325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9" name="Freeform 49">
            <a:extLst>
              <a:ext uri="{FF2B5EF4-FFF2-40B4-BE49-F238E27FC236}">
                <a16:creationId xmlns:a16="http://schemas.microsoft.com/office/drawing/2014/main" id="{2F85AC2F-DAE1-0F40-A757-29D3EEE41487}"/>
              </a:ext>
            </a:extLst>
          </p:cNvPr>
          <p:cNvSpPr/>
          <p:nvPr/>
        </p:nvSpPr>
        <p:spPr bwMode="auto">
          <a:xfrm>
            <a:off x="5095556" y="3821906"/>
            <a:ext cx="872798" cy="481012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0" name="Freeform 51">
            <a:extLst>
              <a:ext uri="{FF2B5EF4-FFF2-40B4-BE49-F238E27FC236}">
                <a16:creationId xmlns:a16="http://schemas.microsoft.com/office/drawing/2014/main" id="{32021C90-9540-C343-A315-F23188FB2EFE}"/>
              </a:ext>
            </a:extLst>
          </p:cNvPr>
          <p:cNvSpPr/>
          <p:nvPr/>
        </p:nvSpPr>
        <p:spPr bwMode="auto">
          <a:xfrm flipV="1">
            <a:off x="5095556" y="4096133"/>
            <a:ext cx="859060" cy="832573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2" name="TextBox 47">
            <a:extLst>
              <a:ext uri="{FF2B5EF4-FFF2-40B4-BE49-F238E27FC236}">
                <a16:creationId xmlns:a16="http://schemas.microsoft.com/office/drawing/2014/main" id="{3D247103-EF1C-0641-A449-7ACC198B5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387" y="3098958"/>
            <a:ext cx="56915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LITERATURE REVIEW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49">
            <a:extLst>
              <a:ext uri="{FF2B5EF4-FFF2-40B4-BE49-F238E27FC236}">
                <a16:creationId xmlns:a16="http://schemas.microsoft.com/office/drawing/2014/main" id="{CB70C562-582E-344D-9B26-C70422883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856" y="3831431"/>
            <a:ext cx="569309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</a:t>
            </a:r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METHODOLOGY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46">
            <a:extLst>
              <a:ext uri="{FF2B5EF4-FFF2-40B4-BE49-F238E27FC236}">
                <a16:creationId xmlns:a16="http://schemas.microsoft.com/office/drawing/2014/main" id="{12F9B15A-9FA6-D14F-92DA-782860377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387" y="2439193"/>
            <a:ext cx="56915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RESEARCH INTRODUCTION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49">
            <a:extLst>
              <a:ext uri="{FF2B5EF4-FFF2-40B4-BE49-F238E27FC236}">
                <a16:creationId xmlns:a16="http://schemas.microsoft.com/office/drawing/2014/main" id="{9A4916D1-8C3F-744F-99DB-11A45105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855" y="4488893"/>
            <a:ext cx="569309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INITIAL FINDINGS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026" name="Picture 2" descr="data science training in gurgaon">
            <a:extLst>
              <a:ext uri="{FF2B5EF4-FFF2-40B4-BE49-F238E27FC236}">
                <a16:creationId xmlns:a16="http://schemas.microsoft.com/office/drawing/2014/main" id="{DE6CDD88-4A90-5495-09E2-24A91200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8081"/>
            <a:ext cx="5095555" cy="250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0D2441-DAA3-24C1-E79E-3C0C385B6874}"/>
              </a:ext>
            </a:extLst>
          </p:cNvPr>
          <p:cNvSpPr txBox="1"/>
          <p:nvPr/>
        </p:nvSpPr>
        <p:spPr>
          <a:xfrm>
            <a:off x="242133" y="127021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TEMPORAL ANALYSIS OF CLIMATIC INFLUENCES ON FOREST FIRE PATTERNS IN PENINSULAR MALAYSIA USING STATISTICAL METHOD </a:t>
            </a:r>
            <a:endParaRPr lang="en-MY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26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:a16="http://schemas.microsoft.com/office/drawing/2014/main" id="{713C7D8E-EDB9-285A-F7CE-84BFDE53F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-4365"/>
            <a:ext cx="543560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INITIAL FINDINGS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EA2F4-BFE9-0FFD-C84E-434D083674B4}"/>
              </a:ext>
            </a:extLst>
          </p:cNvPr>
          <p:cNvSpPr/>
          <p:nvPr/>
        </p:nvSpPr>
        <p:spPr>
          <a:xfrm>
            <a:off x="6756400" y="591026"/>
            <a:ext cx="5435600" cy="284163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MY" b="1" dirty="0"/>
              <a:t>DATASETS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E21991-B2CA-D5C5-939E-E0FAB9F5E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6" y="1838103"/>
            <a:ext cx="11841227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6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:a16="http://schemas.microsoft.com/office/drawing/2014/main" id="{713C7D8E-EDB9-285A-F7CE-84BFDE53F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-4365"/>
            <a:ext cx="543560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INITIAL FINDINGS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EA2F4-BFE9-0FFD-C84E-434D083674B4}"/>
              </a:ext>
            </a:extLst>
          </p:cNvPr>
          <p:cNvSpPr/>
          <p:nvPr/>
        </p:nvSpPr>
        <p:spPr>
          <a:xfrm>
            <a:off x="6756400" y="591026"/>
            <a:ext cx="5435600" cy="284163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MY" b="1" dirty="0"/>
              <a:t>VISUALIZATIONS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0D35CD-9C83-6764-7E0C-1D0385FB629B}"/>
              </a:ext>
            </a:extLst>
          </p:cNvPr>
          <p:cNvGrpSpPr/>
          <p:nvPr/>
        </p:nvGrpSpPr>
        <p:grpSpPr>
          <a:xfrm>
            <a:off x="2176621" y="1293985"/>
            <a:ext cx="7838758" cy="4549011"/>
            <a:chOff x="3078162" y="1201974"/>
            <a:chExt cx="7838758" cy="4549011"/>
          </a:xfrm>
        </p:grpSpPr>
        <p:pic>
          <p:nvPicPr>
            <p:cNvPr id="3" name="Picture 2" descr="A line graph with dotted lines&#10;&#10;Description automatically generated">
              <a:extLst>
                <a:ext uri="{FF2B5EF4-FFF2-40B4-BE49-F238E27FC236}">
                  <a16:creationId xmlns:a16="http://schemas.microsoft.com/office/drawing/2014/main" id="{872BA14B-1AEF-16FE-2F9D-539041483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162" y="1201974"/>
              <a:ext cx="1219023" cy="716435"/>
            </a:xfrm>
            <a:prstGeom prst="rect">
              <a:avLst/>
            </a:prstGeom>
          </p:spPr>
        </p:pic>
        <p:pic>
          <p:nvPicPr>
            <p:cNvPr id="5" name="Picture 4" descr="A yellow and black squares&#10;&#10;Description automatically generated">
              <a:extLst>
                <a:ext uri="{FF2B5EF4-FFF2-40B4-BE49-F238E27FC236}">
                  <a16:creationId xmlns:a16="http://schemas.microsoft.com/office/drawing/2014/main" id="{F9ACA996-6CBC-F516-8C85-F8C75066D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78162" y="2221788"/>
              <a:ext cx="1292040" cy="716435"/>
            </a:xfrm>
            <a:prstGeom prst="rect">
              <a:avLst/>
            </a:prstGeom>
          </p:spPr>
        </p:pic>
        <p:pic>
          <p:nvPicPr>
            <p:cNvPr id="7" name="Picture 6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A83752F4-D939-9CE7-0052-1F07252D1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75000"/>
            </a:blip>
            <a:stretch>
              <a:fillRect/>
            </a:stretch>
          </p:blipFill>
          <p:spPr>
            <a:xfrm>
              <a:off x="3151179" y="3168854"/>
              <a:ext cx="1219023" cy="778143"/>
            </a:xfrm>
            <a:prstGeom prst="rect">
              <a:avLst/>
            </a:prstGeom>
          </p:spPr>
        </p:pic>
        <p:pic>
          <p:nvPicPr>
            <p:cNvPr id="8" name="Picture 7" descr="A group of squares with different colors&#10;&#10;Description automatically generated with medium confidence">
              <a:extLst>
                <a:ext uri="{FF2B5EF4-FFF2-40B4-BE49-F238E27FC236}">
                  <a16:creationId xmlns:a16="http://schemas.microsoft.com/office/drawing/2014/main" id="{165C8C82-E657-8AB8-19E8-CA21642FD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1179" y="4161449"/>
              <a:ext cx="1249820" cy="778143"/>
            </a:xfrm>
            <a:prstGeom prst="rect">
              <a:avLst/>
            </a:prstGeom>
          </p:spPr>
        </p:pic>
        <p:pic>
          <p:nvPicPr>
            <p:cNvPr id="9" name="Picture 8" descr="A black and white graphic of a sound wave&#10;&#10;Description automatically generated">
              <a:extLst>
                <a:ext uri="{FF2B5EF4-FFF2-40B4-BE49-F238E27FC236}">
                  <a16:creationId xmlns:a16="http://schemas.microsoft.com/office/drawing/2014/main" id="{139A1C46-80E8-0E05-6C2B-BA41206C8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81975" y="5018635"/>
              <a:ext cx="1219024" cy="7323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4484DD-C317-DF62-1877-C81355E3937C}"/>
                </a:ext>
              </a:extLst>
            </p:cNvPr>
            <p:cNvSpPr txBox="1"/>
            <p:nvPr/>
          </p:nvSpPr>
          <p:spPr>
            <a:xfrm>
              <a:off x="4790440" y="1293985"/>
              <a:ext cx="6126480" cy="646331"/>
            </a:xfrm>
            <a:prstGeom prst="rect">
              <a:avLst/>
            </a:prstGeom>
            <a:solidFill>
              <a:srgbClr val="F7E8A8">
                <a:alpha val="41000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800" b="1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 Series Plots: </a:t>
              </a:r>
              <a:r>
                <a:rPr lang="en-US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Displaying the temporal patterns of forest 	                fire occurrences and climatic variables.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E3F847-B71C-7958-5C76-23920B53AA98}"/>
                </a:ext>
              </a:extLst>
            </p:cNvPr>
            <p:cNvSpPr txBox="1"/>
            <p:nvPr/>
          </p:nvSpPr>
          <p:spPr>
            <a:xfrm>
              <a:off x="4790440" y="2248102"/>
              <a:ext cx="6126480" cy="646331"/>
            </a:xfrm>
            <a:prstGeom prst="rect">
              <a:avLst/>
            </a:prstGeom>
            <a:solidFill>
              <a:srgbClr val="F2D86C">
                <a:alpha val="41000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800" b="1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Heatmaps: </a:t>
              </a:r>
              <a:r>
                <a:rPr lang="en-US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Showing the correlation between different climatic 	   variables and fire incidents.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A3DC6D-4CC7-537E-BABD-9983356B2A38}"/>
                </a:ext>
              </a:extLst>
            </p:cNvPr>
            <p:cNvSpPr txBox="1"/>
            <p:nvPr/>
          </p:nvSpPr>
          <p:spPr>
            <a:xfrm>
              <a:off x="4790440" y="3200286"/>
              <a:ext cx="6126480" cy="646331"/>
            </a:xfrm>
            <a:prstGeom prst="rect">
              <a:avLst/>
            </a:prstGeom>
            <a:solidFill>
              <a:srgbClr val="FFBF73">
                <a:alpha val="41000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800" b="1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Geographical Maps: </a:t>
              </a:r>
              <a:r>
                <a:rPr lang="en-US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Highlighting the spatial distribution of 		  forest fires across Peninsular Malaysia.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AAA7F9-DF30-F879-6637-C5F4584EF105}"/>
                </a:ext>
              </a:extLst>
            </p:cNvPr>
            <p:cNvSpPr txBox="1"/>
            <p:nvPr/>
          </p:nvSpPr>
          <p:spPr>
            <a:xfrm>
              <a:off x="4790440" y="4152470"/>
              <a:ext cx="6126480" cy="646331"/>
            </a:xfrm>
            <a:prstGeom prst="rect">
              <a:avLst/>
            </a:prstGeom>
            <a:solidFill>
              <a:srgbClr val="FA7B4D">
                <a:alpha val="41000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800" b="1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Box Plots: </a:t>
              </a:r>
              <a:r>
                <a:rPr lang="en-US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Illustrating the distribution and range of climatic 	  variables during fire and non-fire periods.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1A7E01-A2FE-FD17-D3F2-F539CEF32685}"/>
                </a:ext>
              </a:extLst>
            </p:cNvPr>
            <p:cNvSpPr txBox="1"/>
            <p:nvPr/>
          </p:nvSpPr>
          <p:spPr>
            <a:xfrm>
              <a:off x="4790440" y="5104654"/>
              <a:ext cx="6126480" cy="646331"/>
            </a:xfrm>
            <a:prstGeom prst="rect">
              <a:avLst/>
            </a:prstGeom>
            <a:solidFill>
              <a:srgbClr val="FF6600">
                <a:alpha val="41000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800" b="1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Histograms: </a:t>
              </a:r>
              <a:r>
                <a:rPr lang="en-US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Depicting the frequency distribution of fire 	  	     occurrences and climatic variables.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22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:a16="http://schemas.microsoft.com/office/drawing/2014/main" id="{713C7D8E-EDB9-285A-F7CE-84BFDE53F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-4365"/>
            <a:ext cx="543560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INITIAL FINDINGS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EA2F4-BFE9-0FFD-C84E-434D083674B4}"/>
              </a:ext>
            </a:extLst>
          </p:cNvPr>
          <p:cNvSpPr/>
          <p:nvPr/>
        </p:nvSpPr>
        <p:spPr>
          <a:xfrm>
            <a:off x="6756400" y="591026"/>
            <a:ext cx="5435600" cy="284163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MY" b="1" dirty="0"/>
              <a:t>INITIAL INSIGHTS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F5F95F-D2DD-A5AE-F50F-5C3CD7EC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98" y="1634596"/>
            <a:ext cx="10270603" cy="35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63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:a16="http://schemas.microsoft.com/office/drawing/2014/main" id="{713C7D8E-EDB9-285A-F7CE-84BFDE53F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-4365"/>
            <a:ext cx="543560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INITIAL FINDINGS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EA2F4-BFE9-0FFD-C84E-434D083674B4}"/>
              </a:ext>
            </a:extLst>
          </p:cNvPr>
          <p:cNvSpPr/>
          <p:nvPr/>
        </p:nvSpPr>
        <p:spPr>
          <a:xfrm>
            <a:off x="6756400" y="591026"/>
            <a:ext cx="5435600" cy="284163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MY" b="1" dirty="0"/>
              <a:t>FEATURE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35BA7-857A-2779-40D7-516D69BC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64" y="1587114"/>
            <a:ext cx="10668471" cy="36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94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:a16="http://schemas.microsoft.com/office/drawing/2014/main" id="{713C7D8E-EDB9-285A-F7CE-84BFDE53F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-4365"/>
            <a:ext cx="543560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INITIAL FINDINGS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EA2F4-BFE9-0FFD-C84E-434D083674B4}"/>
              </a:ext>
            </a:extLst>
          </p:cNvPr>
          <p:cNvSpPr/>
          <p:nvPr/>
        </p:nvSpPr>
        <p:spPr>
          <a:xfrm>
            <a:off x="6756400" y="591026"/>
            <a:ext cx="5435600" cy="284163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MY" b="1" dirty="0"/>
              <a:t>EXPECTED OUTCOME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509E8-9AB9-859F-33A0-F2D425AF9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45" y="1566602"/>
            <a:ext cx="9916909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96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:a16="http://schemas.microsoft.com/office/drawing/2014/main" id="{713C7D8E-EDB9-285A-F7CE-84BFDE53F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-4365"/>
            <a:ext cx="543560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INITIAL FINDINGS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EA2F4-BFE9-0FFD-C84E-434D083674B4}"/>
              </a:ext>
            </a:extLst>
          </p:cNvPr>
          <p:cNvSpPr/>
          <p:nvPr/>
        </p:nvSpPr>
        <p:spPr>
          <a:xfrm>
            <a:off x="6756400" y="591026"/>
            <a:ext cx="5435600" cy="284163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MY" b="1" dirty="0"/>
              <a:t>FUTURE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07300-EE8F-58AB-D502-8FCF0027D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59" y="1036588"/>
            <a:ext cx="8041282" cy="47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19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D5DDCD-0192-784A-A96A-355CAEE4B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1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387">
            <a:extLst>
              <a:ext uri="{FF2B5EF4-FFF2-40B4-BE49-F238E27FC236}">
                <a16:creationId xmlns:a16="http://schemas.microsoft.com/office/drawing/2014/main" id="{7C6CDC9A-16AC-334D-8C76-39E13AA2DE65}"/>
              </a:ext>
            </a:extLst>
          </p:cNvPr>
          <p:cNvSpPr/>
          <p:nvPr/>
        </p:nvSpPr>
        <p:spPr>
          <a:xfrm rot="18063826">
            <a:off x="1893094" y="4206081"/>
            <a:ext cx="1912938" cy="1946275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Freeform: Shape 385">
            <a:extLst>
              <a:ext uri="{FF2B5EF4-FFF2-40B4-BE49-F238E27FC236}">
                <a16:creationId xmlns:a16="http://schemas.microsoft.com/office/drawing/2014/main" id="{0D30C6B7-7AD9-3E4C-91AE-E1DB7B168E45}"/>
              </a:ext>
            </a:extLst>
          </p:cNvPr>
          <p:cNvSpPr/>
          <p:nvPr/>
        </p:nvSpPr>
        <p:spPr>
          <a:xfrm rot="8287270" flipH="1">
            <a:off x="5580063" y="4325938"/>
            <a:ext cx="1584325" cy="1493837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Freeform: Shape 382">
            <a:extLst>
              <a:ext uri="{FF2B5EF4-FFF2-40B4-BE49-F238E27FC236}">
                <a16:creationId xmlns:a16="http://schemas.microsoft.com/office/drawing/2014/main" id="{17DBB2E5-0559-7645-A9E2-5C2EDE413F4B}"/>
              </a:ext>
            </a:extLst>
          </p:cNvPr>
          <p:cNvSpPr/>
          <p:nvPr/>
        </p:nvSpPr>
        <p:spPr>
          <a:xfrm rot="355510">
            <a:off x="4787900" y="1590675"/>
            <a:ext cx="1455738" cy="1482725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Freeform: Shape 384">
            <a:extLst>
              <a:ext uri="{FF2B5EF4-FFF2-40B4-BE49-F238E27FC236}">
                <a16:creationId xmlns:a16="http://schemas.microsoft.com/office/drawing/2014/main" id="{E4BBB603-DAFE-EF4C-8745-CD057E262F7A}"/>
              </a:ext>
            </a:extLst>
          </p:cNvPr>
          <p:cNvSpPr/>
          <p:nvPr/>
        </p:nvSpPr>
        <p:spPr>
          <a:xfrm rot="18938666">
            <a:off x="4330700" y="3395663"/>
            <a:ext cx="1077913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: Shape 381">
            <a:extLst>
              <a:ext uri="{FF2B5EF4-FFF2-40B4-BE49-F238E27FC236}">
                <a16:creationId xmlns:a16="http://schemas.microsoft.com/office/drawing/2014/main" id="{12982120-356F-DF4F-A770-4EF357CDB18B}"/>
              </a:ext>
            </a:extLst>
          </p:cNvPr>
          <p:cNvSpPr/>
          <p:nvPr/>
        </p:nvSpPr>
        <p:spPr>
          <a:xfrm rot="11654967" flipH="1">
            <a:off x="2413000" y="1868488"/>
            <a:ext cx="1941513" cy="1833562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Freeform: Shape 386">
            <a:extLst>
              <a:ext uri="{FF2B5EF4-FFF2-40B4-BE49-F238E27FC236}">
                <a16:creationId xmlns:a16="http://schemas.microsoft.com/office/drawing/2014/main" id="{78B97C4A-912E-6C4E-97C4-810C3EA019D8}"/>
              </a:ext>
            </a:extLst>
          </p:cNvPr>
          <p:cNvSpPr/>
          <p:nvPr/>
        </p:nvSpPr>
        <p:spPr>
          <a:xfrm rot="6936088">
            <a:off x="6863556" y="2318545"/>
            <a:ext cx="1076325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388">
            <a:extLst>
              <a:ext uri="{FF2B5EF4-FFF2-40B4-BE49-F238E27FC236}">
                <a16:creationId xmlns:a16="http://schemas.microsoft.com/office/drawing/2014/main" id="{08A5653D-E93B-7847-BA79-A0DA4F7BD5F4}"/>
              </a:ext>
            </a:extLst>
          </p:cNvPr>
          <p:cNvSpPr/>
          <p:nvPr/>
        </p:nvSpPr>
        <p:spPr>
          <a:xfrm rot="1022389">
            <a:off x="9542463" y="315913"/>
            <a:ext cx="1025525" cy="838200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384">
            <a:extLst>
              <a:ext uri="{FF2B5EF4-FFF2-40B4-BE49-F238E27FC236}">
                <a16:creationId xmlns:a16="http://schemas.microsoft.com/office/drawing/2014/main" id="{0DC8D1D0-D28E-0543-8A0B-2806AE6C0FDA}"/>
              </a:ext>
            </a:extLst>
          </p:cNvPr>
          <p:cNvSpPr/>
          <p:nvPr/>
        </p:nvSpPr>
        <p:spPr>
          <a:xfrm rot="1022389">
            <a:off x="2794000" y="401638"/>
            <a:ext cx="1076325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387">
            <a:extLst>
              <a:ext uri="{FF2B5EF4-FFF2-40B4-BE49-F238E27FC236}">
                <a16:creationId xmlns:a16="http://schemas.microsoft.com/office/drawing/2014/main" id="{FB3E61CF-762C-CD4B-B68C-C9652838C522}"/>
              </a:ext>
            </a:extLst>
          </p:cNvPr>
          <p:cNvSpPr/>
          <p:nvPr/>
        </p:nvSpPr>
        <p:spPr>
          <a:xfrm rot="355510">
            <a:off x="6770688" y="9525"/>
            <a:ext cx="1911350" cy="194468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Freeform: Shape 382">
            <a:extLst>
              <a:ext uri="{FF2B5EF4-FFF2-40B4-BE49-F238E27FC236}">
                <a16:creationId xmlns:a16="http://schemas.microsoft.com/office/drawing/2014/main" id="{626059CE-9A27-B94C-A00A-95D98C502B95}"/>
              </a:ext>
            </a:extLst>
          </p:cNvPr>
          <p:cNvSpPr/>
          <p:nvPr/>
        </p:nvSpPr>
        <p:spPr>
          <a:xfrm rot="19743079">
            <a:off x="10683875" y="1743075"/>
            <a:ext cx="1457325" cy="1482725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Freeform: Shape 387">
            <a:extLst>
              <a:ext uri="{FF2B5EF4-FFF2-40B4-BE49-F238E27FC236}">
                <a16:creationId xmlns:a16="http://schemas.microsoft.com/office/drawing/2014/main" id="{50347F33-40B9-B94D-80E8-397742F86CE2}"/>
              </a:ext>
            </a:extLst>
          </p:cNvPr>
          <p:cNvSpPr/>
          <p:nvPr/>
        </p:nvSpPr>
        <p:spPr>
          <a:xfrm rot="355510">
            <a:off x="26988" y="2022475"/>
            <a:ext cx="1912937" cy="194468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Freeform: Shape 386">
            <a:extLst>
              <a:ext uri="{FF2B5EF4-FFF2-40B4-BE49-F238E27FC236}">
                <a16:creationId xmlns:a16="http://schemas.microsoft.com/office/drawing/2014/main" id="{E1E2F689-4D27-C64A-B719-11932F0B110A}"/>
              </a:ext>
            </a:extLst>
          </p:cNvPr>
          <p:cNvSpPr/>
          <p:nvPr/>
        </p:nvSpPr>
        <p:spPr>
          <a:xfrm rot="18613461">
            <a:off x="8662988" y="1439863"/>
            <a:ext cx="1077912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: Shape 381">
            <a:extLst>
              <a:ext uri="{FF2B5EF4-FFF2-40B4-BE49-F238E27FC236}">
                <a16:creationId xmlns:a16="http://schemas.microsoft.com/office/drawing/2014/main" id="{7D1738CA-DE1A-2B4E-A03B-720D257582EB}"/>
              </a:ext>
            </a:extLst>
          </p:cNvPr>
          <p:cNvSpPr/>
          <p:nvPr/>
        </p:nvSpPr>
        <p:spPr>
          <a:xfrm rot="5905001">
            <a:off x="4504532" y="5117306"/>
            <a:ext cx="1244600" cy="1338263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Freeform: Shape 381">
            <a:extLst>
              <a:ext uri="{FF2B5EF4-FFF2-40B4-BE49-F238E27FC236}">
                <a16:creationId xmlns:a16="http://schemas.microsoft.com/office/drawing/2014/main" id="{FF9AF522-69A8-7E4D-851D-77E20F201E77}"/>
              </a:ext>
            </a:extLst>
          </p:cNvPr>
          <p:cNvSpPr/>
          <p:nvPr/>
        </p:nvSpPr>
        <p:spPr>
          <a:xfrm rot="8265889">
            <a:off x="7294563" y="5241925"/>
            <a:ext cx="1244600" cy="1336675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804ED6-A525-8344-9E59-A9B834B71B6C}"/>
              </a:ext>
            </a:extLst>
          </p:cNvPr>
          <p:cNvSpPr/>
          <p:nvPr/>
        </p:nvSpPr>
        <p:spPr>
          <a:xfrm>
            <a:off x="0" y="2555875"/>
            <a:ext cx="12192000" cy="1249363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Freeform: Shape 384">
            <a:extLst>
              <a:ext uri="{FF2B5EF4-FFF2-40B4-BE49-F238E27FC236}">
                <a16:creationId xmlns:a16="http://schemas.microsoft.com/office/drawing/2014/main" id="{DBCE1DAD-69D5-CC48-A1A0-AA64F137FC6A}"/>
              </a:ext>
            </a:extLst>
          </p:cNvPr>
          <p:cNvSpPr/>
          <p:nvPr/>
        </p:nvSpPr>
        <p:spPr>
          <a:xfrm rot="1022389">
            <a:off x="4697413" y="347663"/>
            <a:ext cx="1077912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384">
            <a:extLst>
              <a:ext uri="{FF2B5EF4-FFF2-40B4-BE49-F238E27FC236}">
                <a16:creationId xmlns:a16="http://schemas.microsoft.com/office/drawing/2014/main" id="{B8873280-87E1-0F4F-9592-A35668012EEA}"/>
              </a:ext>
            </a:extLst>
          </p:cNvPr>
          <p:cNvSpPr/>
          <p:nvPr/>
        </p:nvSpPr>
        <p:spPr>
          <a:xfrm rot="18938666">
            <a:off x="723900" y="903288"/>
            <a:ext cx="1076325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98B000-FB9A-914C-836F-42131F8202A3}"/>
              </a:ext>
            </a:extLst>
          </p:cNvPr>
          <p:cNvSpPr txBox="1"/>
          <p:nvPr/>
        </p:nvSpPr>
        <p:spPr>
          <a:xfrm>
            <a:off x="2274093" y="2804752"/>
            <a:ext cx="7643813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INTRODUCTION</a:t>
            </a:r>
          </a:p>
        </p:txBody>
      </p:sp>
      <p:sp>
        <p:nvSpPr>
          <p:cNvPr id="20" name="Freeform: Shape 387">
            <a:extLst>
              <a:ext uri="{FF2B5EF4-FFF2-40B4-BE49-F238E27FC236}">
                <a16:creationId xmlns:a16="http://schemas.microsoft.com/office/drawing/2014/main" id="{36C2516C-5779-304E-A190-9814AA466F19}"/>
              </a:ext>
            </a:extLst>
          </p:cNvPr>
          <p:cNvSpPr/>
          <p:nvPr/>
        </p:nvSpPr>
        <p:spPr>
          <a:xfrm rot="355510">
            <a:off x="10066338" y="4200525"/>
            <a:ext cx="1911350" cy="194468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Freeform: Shape 384">
            <a:extLst>
              <a:ext uri="{FF2B5EF4-FFF2-40B4-BE49-F238E27FC236}">
                <a16:creationId xmlns:a16="http://schemas.microsoft.com/office/drawing/2014/main" id="{230C9A62-FD3F-7E4B-97E2-92679D993CE0}"/>
              </a:ext>
            </a:extLst>
          </p:cNvPr>
          <p:cNvSpPr/>
          <p:nvPr/>
        </p:nvSpPr>
        <p:spPr>
          <a:xfrm rot="18938666">
            <a:off x="258763" y="5313363"/>
            <a:ext cx="1077912" cy="879475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Freeform: Shape 381">
            <a:extLst>
              <a:ext uri="{FF2B5EF4-FFF2-40B4-BE49-F238E27FC236}">
                <a16:creationId xmlns:a16="http://schemas.microsoft.com/office/drawing/2014/main" id="{797C194A-611D-E447-AD1C-F8150D2ABB78}"/>
              </a:ext>
            </a:extLst>
          </p:cNvPr>
          <p:cNvSpPr/>
          <p:nvPr/>
        </p:nvSpPr>
        <p:spPr>
          <a:xfrm rot="3428897">
            <a:off x="8532813" y="4052887"/>
            <a:ext cx="1246188" cy="1338263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" name="Freeform: Shape 384">
            <a:extLst>
              <a:ext uri="{FF2B5EF4-FFF2-40B4-BE49-F238E27FC236}">
                <a16:creationId xmlns:a16="http://schemas.microsoft.com/office/drawing/2014/main" id="{7E375677-AA60-9740-ADCB-6F353D6428B5}"/>
              </a:ext>
            </a:extLst>
          </p:cNvPr>
          <p:cNvSpPr/>
          <p:nvPr/>
        </p:nvSpPr>
        <p:spPr>
          <a:xfrm rot="1022389">
            <a:off x="190500" y="4275138"/>
            <a:ext cx="1077913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381">
            <a:extLst>
              <a:ext uri="{FF2B5EF4-FFF2-40B4-BE49-F238E27FC236}">
                <a16:creationId xmlns:a16="http://schemas.microsoft.com/office/drawing/2014/main" id="{0CD34F78-12FB-0845-8134-2FC814AC04E2}"/>
              </a:ext>
            </a:extLst>
          </p:cNvPr>
          <p:cNvSpPr/>
          <p:nvPr/>
        </p:nvSpPr>
        <p:spPr>
          <a:xfrm rot="3428897">
            <a:off x="10810082" y="7143"/>
            <a:ext cx="1244600" cy="1338263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CDFB5E-FAF2-521B-A5F7-11E524A0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817" y="805007"/>
            <a:ext cx="2360335" cy="8851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CEC80-7487-22F7-DD31-912FFDA84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887" y="1263051"/>
            <a:ext cx="8016912" cy="11405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10B661-15C7-61DA-E1B3-38005605B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31" y="617344"/>
            <a:ext cx="6000259" cy="9534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388" name="TextBox 71">
            <a:extLst>
              <a:ext uri="{FF2B5EF4-FFF2-40B4-BE49-F238E27FC236}">
                <a16:creationId xmlns:a16="http://schemas.microsoft.com/office/drawing/2014/main" id="{5A3DFE2A-9A0B-FE44-97E5-FB3E9DE25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1" y="-4365"/>
            <a:ext cx="54356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973E7-FA80-BAD1-24FC-F32836472347}"/>
              </a:ext>
            </a:extLst>
          </p:cNvPr>
          <p:cNvSpPr txBox="1"/>
          <p:nvPr/>
        </p:nvSpPr>
        <p:spPr>
          <a:xfrm>
            <a:off x="7592776" y="3681825"/>
            <a:ext cx="3928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99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Urgent requirement for comprehensive data and analysis to improve forest fire management and mitigation strategies.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1A8C1A-CA25-960A-1185-B1AC08186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344" y="4129419"/>
            <a:ext cx="5711630" cy="23883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832D94-D518-422F-94CB-66602F17A009}"/>
              </a:ext>
            </a:extLst>
          </p:cNvPr>
          <p:cNvSpPr txBox="1"/>
          <p:nvPr/>
        </p:nvSpPr>
        <p:spPr>
          <a:xfrm>
            <a:off x="7680961" y="2915948"/>
            <a:ext cx="38404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9900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for Study! 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5421338-2ABA-DD0D-F8B7-45A34BD86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255" y="2728581"/>
            <a:ext cx="4889458" cy="15097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33B7EC5-98D1-D60D-B678-5439660CBC09}"/>
              </a:ext>
            </a:extLst>
          </p:cNvPr>
          <p:cNvSpPr/>
          <p:nvPr/>
        </p:nvSpPr>
        <p:spPr>
          <a:xfrm>
            <a:off x="6756400" y="591026"/>
            <a:ext cx="5435600" cy="284163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/>
              <a:t>THE NEED OF STUDY</a:t>
            </a:r>
            <a:endParaRPr lang="en-MY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8" name="TextBox 71">
            <a:extLst>
              <a:ext uri="{FF2B5EF4-FFF2-40B4-BE49-F238E27FC236}">
                <a16:creationId xmlns:a16="http://schemas.microsoft.com/office/drawing/2014/main" id="{5A3DFE2A-9A0B-FE44-97E5-FB3E9DE25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-4365"/>
            <a:ext cx="543560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3988E-1815-7039-959D-49994847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89479"/>
            <a:ext cx="12192000" cy="42790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783103-5B40-4A90-4CC6-DC74F6D1A204}"/>
              </a:ext>
            </a:extLst>
          </p:cNvPr>
          <p:cNvSpPr/>
          <p:nvPr/>
        </p:nvSpPr>
        <p:spPr>
          <a:xfrm>
            <a:off x="6756400" y="591026"/>
            <a:ext cx="5435600" cy="284163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MY" b="1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31307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13826A-AA34-F028-7BBD-8C36B9700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491"/>
            <a:ext cx="12192000" cy="3145018"/>
          </a:xfrm>
          <a:prstGeom prst="rect">
            <a:avLst/>
          </a:prstGeom>
        </p:spPr>
      </p:pic>
      <p:sp>
        <p:nvSpPr>
          <p:cNvPr id="7" name="TextBox 71">
            <a:extLst>
              <a:ext uri="{FF2B5EF4-FFF2-40B4-BE49-F238E27FC236}">
                <a16:creationId xmlns:a16="http://schemas.microsoft.com/office/drawing/2014/main" id="{226EA80A-A0BB-6A5A-B22D-76917101B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-4365"/>
            <a:ext cx="543560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129D6A-7F44-24E4-7033-7B47683992E5}"/>
              </a:ext>
            </a:extLst>
          </p:cNvPr>
          <p:cNvSpPr/>
          <p:nvPr/>
        </p:nvSpPr>
        <p:spPr>
          <a:xfrm>
            <a:off x="6756400" y="591026"/>
            <a:ext cx="5435600" cy="284163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MY" b="1" dirty="0"/>
              <a:t>RESEARCH OBJECTIVES</a:t>
            </a:r>
          </a:p>
        </p:txBody>
      </p:sp>
    </p:spTree>
    <p:extLst>
      <p:ext uri="{BB962C8B-B14F-4D97-AF65-F5344CB8AC3E}">
        <p14:creationId xmlns:p14="http://schemas.microsoft.com/office/powerpoint/2010/main" val="1330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464E3B-926C-D9E8-F9D3-6182926D2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52330"/>
              </p:ext>
            </p:extLst>
          </p:nvPr>
        </p:nvGraphicFramePr>
        <p:xfrm>
          <a:off x="365759" y="1009226"/>
          <a:ext cx="11460481" cy="54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591">
                  <a:extLst>
                    <a:ext uri="{9D8B030D-6E8A-4147-A177-3AD203B41FA5}">
                      <a16:colId xmlns:a16="http://schemas.microsoft.com/office/drawing/2014/main" val="2312407127"/>
                    </a:ext>
                  </a:extLst>
                </a:gridCol>
                <a:gridCol w="3816838">
                  <a:extLst>
                    <a:ext uri="{9D8B030D-6E8A-4147-A177-3AD203B41FA5}">
                      <a16:colId xmlns:a16="http://schemas.microsoft.com/office/drawing/2014/main" val="2562525288"/>
                    </a:ext>
                  </a:extLst>
                </a:gridCol>
                <a:gridCol w="3378350">
                  <a:extLst>
                    <a:ext uri="{9D8B030D-6E8A-4147-A177-3AD203B41FA5}">
                      <a16:colId xmlns:a16="http://schemas.microsoft.com/office/drawing/2014/main" val="4119661865"/>
                    </a:ext>
                  </a:extLst>
                </a:gridCol>
                <a:gridCol w="3856702">
                  <a:extLst>
                    <a:ext uri="{9D8B030D-6E8A-4147-A177-3AD203B41FA5}">
                      <a16:colId xmlns:a16="http://schemas.microsoft.com/office/drawing/2014/main" val="2282838877"/>
                    </a:ext>
                  </a:extLst>
                </a:gridCol>
              </a:tblGrid>
              <a:tr h="383357">
                <a:tc>
                  <a:txBody>
                    <a:bodyPr/>
                    <a:lstStyle/>
                    <a:p>
                      <a:pPr algn="ctr"/>
                      <a:endParaRPr lang="en-MY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F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Problem Statements</a:t>
                      </a:r>
                      <a:endParaRPr lang="en-MY" sz="2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F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Research Questions</a:t>
                      </a:r>
                      <a:endParaRPr lang="en-MY" sz="2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F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Research Objectives</a:t>
                      </a:r>
                      <a:endParaRPr lang="en-MY" sz="2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F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48680"/>
                  </a:ext>
                </a:extLst>
              </a:tr>
              <a:tr h="11719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Lack of understanding of recent trends in forest fire incidences, hindering effective forest fire management strategies.</a:t>
                      </a:r>
                      <a:endParaRPr lang="en-MY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What trends can be deduced in relation to the forest fire incidences in Peninsular Malaysia in the last five years?</a:t>
                      </a:r>
                      <a:endParaRPr lang="en-MY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To collect an extensive list of forest fire records and climatic features that coincide with the period of the analysis in Peninsular Malaysia.</a:t>
                      </a:r>
                      <a:endParaRPr lang="en-MY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96E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224000"/>
                  </a:ext>
                </a:extLst>
              </a:tr>
              <a:tr h="123119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7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Uncertainty about the temporal patterns of forest fire occurrences, making it difficult to allocate resources and implement preventive measures effectively.</a:t>
                      </a:r>
                      <a:endParaRPr lang="en-MY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7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 Which month and seasons of the year are responsive to the highest number of times that forest fire occurred in Peninsular Malaysia?</a:t>
                      </a:r>
                    </a:p>
                    <a:p>
                      <a:pPr algn="l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 Where is the hotspot area that defines an area most likely to be affected by outbreak of forest fires?</a:t>
                      </a:r>
                      <a:endParaRPr lang="en-MY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7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analyse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the temporal characteristics of the forest fire occurrences and determine the relationship between climatic variables and forest fire occurrences.</a:t>
                      </a:r>
                      <a:endParaRPr lang="en-MY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71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42791"/>
                  </a:ext>
                </a:extLst>
              </a:tr>
              <a:tr h="123119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Lack of detailed knowledge about how geographical and climatic factors interact to influence forest fire occurrences, impeding the development of targeted mitigation strategies.</a:t>
                      </a:r>
                      <a:endParaRPr lang="en-MY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What is the relationship between geographical characteristics in Peninsular Malaysia and the climatic factors that determine forest fire?</a:t>
                      </a:r>
                      <a:endParaRPr lang="en-MY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To create models that will allow predicting the factors of forest fire potential depending on climate.</a:t>
                      </a:r>
                      <a:endParaRPr lang="en-MY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14D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1497"/>
                  </a:ext>
                </a:extLst>
              </a:tr>
            </a:tbl>
          </a:graphicData>
        </a:graphic>
      </p:graphicFrame>
      <p:sp>
        <p:nvSpPr>
          <p:cNvPr id="4" name="TextBox 71">
            <a:extLst>
              <a:ext uri="{FF2B5EF4-FFF2-40B4-BE49-F238E27FC236}">
                <a16:creationId xmlns:a16="http://schemas.microsoft.com/office/drawing/2014/main" id="{7D09B89A-226C-A3A5-C1F7-AA1A830D6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-4365"/>
            <a:ext cx="543560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56CC5-C645-F676-1E07-ABCB75087E2F}"/>
              </a:ext>
            </a:extLst>
          </p:cNvPr>
          <p:cNvSpPr/>
          <p:nvPr/>
        </p:nvSpPr>
        <p:spPr>
          <a:xfrm>
            <a:off x="6756400" y="591026"/>
            <a:ext cx="5435600" cy="284163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MY" b="1" dirty="0"/>
              <a:t>RESEARCH MAPPING</a:t>
            </a:r>
          </a:p>
        </p:txBody>
      </p:sp>
    </p:spTree>
    <p:extLst>
      <p:ext uri="{BB962C8B-B14F-4D97-AF65-F5344CB8AC3E}">
        <p14:creationId xmlns:p14="http://schemas.microsoft.com/office/powerpoint/2010/main" val="65310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33E48E-B5A9-075C-3820-1A1D605A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77" y="987753"/>
            <a:ext cx="10756446" cy="5492094"/>
          </a:xfrm>
          <a:prstGeom prst="rect">
            <a:avLst/>
          </a:prstGeom>
        </p:spPr>
      </p:pic>
      <p:sp>
        <p:nvSpPr>
          <p:cNvPr id="7" name="TextBox 71">
            <a:extLst>
              <a:ext uri="{FF2B5EF4-FFF2-40B4-BE49-F238E27FC236}">
                <a16:creationId xmlns:a16="http://schemas.microsoft.com/office/drawing/2014/main" id="{32B86DF1-4A52-7CEE-E73E-F7CBFCB46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-4365"/>
            <a:ext cx="543560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ko-KR" dirty="0"/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A7CD1-757D-108D-BD39-067F03FE26B7}"/>
              </a:ext>
            </a:extLst>
          </p:cNvPr>
          <p:cNvSpPr/>
          <p:nvPr/>
        </p:nvSpPr>
        <p:spPr>
          <a:xfrm>
            <a:off x="6756400" y="591026"/>
            <a:ext cx="5435600" cy="284163"/>
          </a:xfrm>
          <a:prstGeom prst="rect">
            <a:avLst/>
          </a:prstGeom>
          <a:solidFill>
            <a:srgbClr val="830F3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MY" b="1" dirty="0"/>
              <a:t>RESEARCH SCOPE</a:t>
            </a:r>
          </a:p>
        </p:txBody>
      </p:sp>
    </p:spTree>
    <p:extLst>
      <p:ext uri="{BB962C8B-B14F-4D97-AF65-F5344CB8AC3E}">
        <p14:creationId xmlns:p14="http://schemas.microsoft.com/office/powerpoint/2010/main" val="251974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387">
            <a:extLst>
              <a:ext uri="{FF2B5EF4-FFF2-40B4-BE49-F238E27FC236}">
                <a16:creationId xmlns:a16="http://schemas.microsoft.com/office/drawing/2014/main" id="{04CF5EB8-5240-854E-A5B9-91117C685F19}"/>
              </a:ext>
            </a:extLst>
          </p:cNvPr>
          <p:cNvSpPr/>
          <p:nvPr/>
        </p:nvSpPr>
        <p:spPr>
          <a:xfrm rot="18063826">
            <a:off x="1893094" y="4206081"/>
            <a:ext cx="1912938" cy="1946275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Freeform: Shape 385">
            <a:extLst>
              <a:ext uri="{FF2B5EF4-FFF2-40B4-BE49-F238E27FC236}">
                <a16:creationId xmlns:a16="http://schemas.microsoft.com/office/drawing/2014/main" id="{5C852D71-4C4F-F84C-B309-7C857C18B45D}"/>
              </a:ext>
            </a:extLst>
          </p:cNvPr>
          <p:cNvSpPr/>
          <p:nvPr/>
        </p:nvSpPr>
        <p:spPr>
          <a:xfrm rot="8287270" flipH="1">
            <a:off x="5580063" y="4325938"/>
            <a:ext cx="1584325" cy="1493837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Freeform: Shape 382">
            <a:extLst>
              <a:ext uri="{FF2B5EF4-FFF2-40B4-BE49-F238E27FC236}">
                <a16:creationId xmlns:a16="http://schemas.microsoft.com/office/drawing/2014/main" id="{E72910C1-23D8-DC40-A672-8430A490ECA8}"/>
              </a:ext>
            </a:extLst>
          </p:cNvPr>
          <p:cNvSpPr/>
          <p:nvPr/>
        </p:nvSpPr>
        <p:spPr>
          <a:xfrm rot="355510">
            <a:off x="4787900" y="1590675"/>
            <a:ext cx="1455738" cy="1482725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Freeform: Shape 384">
            <a:extLst>
              <a:ext uri="{FF2B5EF4-FFF2-40B4-BE49-F238E27FC236}">
                <a16:creationId xmlns:a16="http://schemas.microsoft.com/office/drawing/2014/main" id="{7A055339-1820-1E4A-A7D3-05B97BB061C2}"/>
              </a:ext>
            </a:extLst>
          </p:cNvPr>
          <p:cNvSpPr/>
          <p:nvPr/>
        </p:nvSpPr>
        <p:spPr>
          <a:xfrm rot="18938666">
            <a:off x="4330700" y="3395663"/>
            <a:ext cx="1077913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: Shape 381">
            <a:extLst>
              <a:ext uri="{FF2B5EF4-FFF2-40B4-BE49-F238E27FC236}">
                <a16:creationId xmlns:a16="http://schemas.microsoft.com/office/drawing/2014/main" id="{D45131BA-45F0-0042-8AC7-6A43DF073403}"/>
              </a:ext>
            </a:extLst>
          </p:cNvPr>
          <p:cNvSpPr/>
          <p:nvPr/>
        </p:nvSpPr>
        <p:spPr>
          <a:xfrm rot="11654967" flipH="1">
            <a:off x="2413000" y="1868488"/>
            <a:ext cx="1941513" cy="1833562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Freeform: Shape 386">
            <a:extLst>
              <a:ext uri="{FF2B5EF4-FFF2-40B4-BE49-F238E27FC236}">
                <a16:creationId xmlns:a16="http://schemas.microsoft.com/office/drawing/2014/main" id="{2DAD040E-2984-FB48-A0A1-EC1E32ED2FE3}"/>
              </a:ext>
            </a:extLst>
          </p:cNvPr>
          <p:cNvSpPr/>
          <p:nvPr/>
        </p:nvSpPr>
        <p:spPr>
          <a:xfrm rot="6936088">
            <a:off x="6863556" y="2318545"/>
            <a:ext cx="1076325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388">
            <a:extLst>
              <a:ext uri="{FF2B5EF4-FFF2-40B4-BE49-F238E27FC236}">
                <a16:creationId xmlns:a16="http://schemas.microsoft.com/office/drawing/2014/main" id="{91B397BD-5034-8041-B917-4C3690570A4A}"/>
              </a:ext>
            </a:extLst>
          </p:cNvPr>
          <p:cNvSpPr/>
          <p:nvPr/>
        </p:nvSpPr>
        <p:spPr>
          <a:xfrm rot="1022389">
            <a:off x="9542463" y="315913"/>
            <a:ext cx="1025525" cy="838200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384">
            <a:extLst>
              <a:ext uri="{FF2B5EF4-FFF2-40B4-BE49-F238E27FC236}">
                <a16:creationId xmlns:a16="http://schemas.microsoft.com/office/drawing/2014/main" id="{7E7C8E29-4EBD-C34C-B8EA-196B39256001}"/>
              </a:ext>
            </a:extLst>
          </p:cNvPr>
          <p:cNvSpPr/>
          <p:nvPr/>
        </p:nvSpPr>
        <p:spPr>
          <a:xfrm rot="1022389">
            <a:off x="2794000" y="401638"/>
            <a:ext cx="1076325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387">
            <a:extLst>
              <a:ext uri="{FF2B5EF4-FFF2-40B4-BE49-F238E27FC236}">
                <a16:creationId xmlns:a16="http://schemas.microsoft.com/office/drawing/2014/main" id="{62CCF1B4-8BB1-2741-9471-EC8CE188ED8D}"/>
              </a:ext>
            </a:extLst>
          </p:cNvPr>
          <p:cNvSpPr/>
          <p:nvPr/>
        </p:nvSpPr>
        <p:spPr>
          <a:xfrm rot="355510">
            <a:off x="6770688" y="9525"/>
            <a:ext cx="1911350" cy="194468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Freeform: Shape 382">
            <a:extLst>
              <a:ext uri="{FF2B5EF4-FFF2-40B4-BE49-F238E27FC236}">
                <a16:creationId xmlns:a16="http://schemas.microsoft.com/office/drawing/2014/main" id="{B1F0E6A3-3D92-1242-B4EF-0B770B6E3C4B}"/>
              </a:ext>
            </a:extLst>
          </p:cNvPr>
          <p:cNvSpPr/>
          <p:nvPr/>
        </p:nvSpPr>
        <p:spPr>
          <a:xfrm rot="19743079">
            <a:off x="10683875" y="1743075"/>
            <a:ext cx="1457325" cy="1482725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Freeform: Shape 387">
            <a:extLst>
              <a:ext uri="{FF2B5EF4-FFF2-40B4-BE49-F238E27FC236}">
                <a16:creationId xmlns:a16="http://schemas.microsoft.com/office/drawing/2014/main" id="{BFD12BC1-4FC4-2F42-B42C-1ACB8511A76F}"/>
              </a:ext>
            </a:extLst>
          </p:cNvPr>
          <p:cNvSpPr/>
          <p:nvPr/>
        </p:nvSpPr>
        <p:spPr>
          <a:xfrm rot="355510">
            <a:off x="26988" y="2022475"/>
            <a:ext cx="1912937" cy="194468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Freeform: Shape 386">
            <a:extLst>
              <a:ext uri="{FF2B5EF4-FFF2-40B4-BE49-F238E27FC236}">
                <a16:creationId xmlns:a16="http://schemas.microsoft.com/office/drawing/2014/main" id="{DAA1E1D3-FC9C-CB4D-B0E1-DCBDDA3CF282}"/>
              </a:ext>
            </a:extLst>
          </p:cNvPr>
          <p:cNvSpPr/>
          <p:nvPr/>
        </p:nvSpPr>
        <p:spPr>
          <a:xfrm rot="18613461">
            <a:off x="8662988" y="1439863"/>
            <a:ext cx="1077912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: Shape 381">
            <a:extLst>
              <a:ext uri="{FF2B5EF4-FFF2-40B4-BE49-F238E27FC236}">
                <a16:creationId xmlns:a16="http://schemas.microsoft.com/office/drawing/2014/main" id="{49E6759E-F71F-0842-9F6C-59AAF0F52860}"/>
              </a:ext>
            </a:extLst>
          </p:cNvPr>
          <p:cNvSpPr/>
          <p:nvPr/>
        </p:nvSpPr>
        <p:spPr>
          <a:xfrm rot="5905001">
            <a:off x="4504532" y="5117306"/>
            <a:ext cx="1244600" cy="1338263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Freeform: Shape 381">
            <a:extLst>
              <a:ext uri="{FF2B5EF4-FFF2-40B4-BE49-F238E27FC236}">
                <a16:creationId xmlns:a16="http://schemas.microsoft.com/office/drawing/2014/main" id="{1B177B4A-4C51-294C-BAA8-C65F366400DA}"/>
              </a:ext>
            </a:extLst>
          </p:cNvPr>
          <p:cNvSpPr/>
          <p:nvPr/>
        </p:nvSpPr>
        <p:spPr>
          <a:xfrm rot="8265889">
            <a:off x="7294563" y="5241925"/>
            <a:ext cx="1244600" cy="1336675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2CF032-6D6F-C746-B011-F4CB77BADFA3}"/>
              </a:ext>
            </a:extLst>
          </p:cNvPr>
          <p:cNvSpPr/>
          <p:nvPr/>
        </p:nvSpPr>
        <p:spPr>
          <a:xfrm>
            <a:off x="0" y="2555875"/>
            <a:ext cx="12192000" cy="1249363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Freeform: Shape 384">
            <a:extLst>
              <a:ext uri="{FF2B5EF4-FFF2-40B4-BE49-F238E27FC236}">
                <a16:creationId xmlns:a16="http://schemas.microsoft.com/office/drawing/2014/main" id="{B3FD5DFF-9122-234F-BB1E-07E9CF1B6C4B}"/>
              </a:ext>
            </a:extLst>
          </p:cNvPr>
          <p:cNvSpPr/>
          <p:nvPr/>
        </p:nvSpPr>
        <p:spPr>
          <a:xfrm rot="1022389">
            <a:off x="4697413" y="347663"/>
            <a:ext cx="1077912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384">
            <a:extLst>
              <a:ext uri="{FF2B5EF4-FFF2-40B4-BE49-F238E27FC236}">
                <a16:creationId xmlns:a16="http://schemas.microsoft.com/office/drawing/2014/main" id="{8C6F0728-2D8B-D84E-A8C7-67719850CC90}"/>
              </a:ext>
            </a:extLst>
          </p:cNvPr>
          <p:cNvSpPr/>
          <p:nvPr/>
        </p:nvSpPr>
        <p:spPr>
          <a:xfrm rot="18938666">
            <a:off x="723900" y="903288"/>
            <a:ext cx="1076325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B9E2B4-236F-624D-BBD2-2BF2AB54FC96}"/>
              </a:ext>
            </a:extLst>
          </p:cNvPr>
          <p:cNvSpPr txBox="1"/>
          <p:nvPr/>
        </p:nvSpPr>
        <p:spPr>
          <a:xfrm>
            <a:off x="2035175" y="2765425"/>
            <a:ext cx="8050213" cy="6778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REVIEW</a:t>
            </a:r>
          </a:p>
        </p:txBody>
      </p:sp>
      <p:sp>
        <p:nvSpPr>
          <p:cNvPr id="20" name="Freeform: Shape 387">
            <a:extLst>
              <a:ext uri="{FF2B5EF4-FFF2-40B4-BE49-F238E27FC236}">
                <a16:creationId xmlns:a16="http://schemas.microsoft.com/office/drawing/2014/main" id="{544D1CDB-2FF8-0B4C-A736-CC46277F9951}"/>
              </a:ext>
            </a:extLst>
          </p:cNvPr>
          <p:cNvSpPr/>
          <p:nvPr/>
        </p:nvSpPr>
        <p:spPr>
          <a:xfrm rot="355510">
            <a:off x="10066338" y="4200525"/>
            <a:ext cx="1911350" cy="194468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Freeform: Shape 384">
            <a:extLst>
              <a:ext uri="{FF2B5EF4-FFF2-40B4-BE49-F238E27FC236}">
                <a16:creationId xmlns:a16="http://schemas.microsoft.com/office/drawing/2014/main" id="{0F0C7443-28C1-CA4B-805E-4B3F4ECBB554}"/>
              </a:ext>
            </a:extLst>
          </p:cNvPr>
          <p:cNvSpPr/>
          <p:nvPr/>
        </p:nvSpPr>
        <p:spPr>
          <a:xfrm rot="18938666">
            <a:off x="258763" y="5313363"/>
            <a:ext cx="1077912" cy="879475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Freeform: Shape 381">
            <a:extLst>
              <a:ext uri="{FF2B5EF4-FFF2-40B4-BE49-F238E27FC236}">
                <a16:creationId xmlns:a16="http://schemas.microsoft.com/office/drawing/2014/main" id="{1A2DD043-35D0-7344-BDB8-FC6CFCEC88AF}"/>
              </a:ext>
            </a:extLst>
          </p:cNvPr>
          <p:cNvSpPr/>
          <p:nvPr/>
        </p:nvSpPr>
        <p:spPr>
          <a:xfrm rot="3428897">
            <a:off x="8532813" y="4052887"/>
            <a:ext cx="1246188" cy="1338263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" name="Freeform: Shape 384">
            <a:extLst>
              <a:ext uri="{FF2B5EF4-FFF2-40B4-BE49-F238E27FC236}">
                <a16:creationId xmlns:a16="http://schemas.microsoft.com/office/drawing/2014/main" id="{0DB91357-26AC-034D-B083-7266A4E93D7D}"/>
              </a:ext>
            </a:extLst>
          </p:cNvPr>
          <p:cNvSpPr/>
          <p:nvPr/>
        </p:nvSpPr>
        <p:spPr>
          <a:xfrm rot="1022389">
            <a:off x="190500" y="4275138"/>
            <a:ext cx="1077913" cy="88106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381">
            <a:extLst>
              <a:ext uri="{FF2B5EF4-FFF2-40B4-BE49-F238E27FC236}">
                <a16:creationId xmlns:a16="http://schemas.microsoft.com/office/drawing/2014/main" id="{8FEA6CC1-D4F9-A342-B288-F2B823FCF420}"/>
              </a:ext>
            </a:extLst>
          </p:cNvPr>
          <p:cNvSpPr/>
          <p:nvPr/>
        </p:nvSpPr>
        <p:spPr>
          <a:xfrm rot="3428897">
            <a:off x="10810082" y="7143"/>
            <a:ext cx="1244600" cy="1338263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152885</TotalTime>
  <Words>1120</Words>
  <Application>Microsoft Office PowerPoint</Application>
  <PresentationFormat>Widescreen</PresentationFormat>
  <Paragraphs>212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DengXian</vt:lpstr>
      <vt:lpstr>DengXian Light</vt:lpstr>
      <vt:lpstr>Aptos</vt:lpstr>
      <vt:lpstr>Arial</vt:lpstr>
      <vt:lpstr>Calibri</vt:lpstr>
      <vt:lpstr>Helvetica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GRACE LING KIAN HWAI</cp:lastModifiedBy>
  <cp:revision>4383</cp:revision>
  <dcterms:created xsi:type="dcterms:W3CDTF">2021-12-24T16:09:35Z</dcterms:created>
  <dcterms:modified xsi:type="dcterms:W3CDTF">2024-07-24T16:22:10Z</dcterms:modified>
</cp:coreProperties>
</file>